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295" r:id="rId2"/>
    <p:sldId id="264" r:id="rId3"/>
    <p:sldId id="276" r:id="rId4"/>
    <p:sldId id="269" r:id="rId5"/>
    <p:sldId id="268" r:id="rId6"/>
    <p:sldId id="280" r:id="rId7"/>
    <p:sldId id="281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6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>
        <p:scale>
          <a:sx n="70" d="100"/>
          <a:sy n="70" d="100"/>
        </p:scale>
        <p:origin x="-744" y="-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4/21/2020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sr-Latn-RS" smtClean="0"/>
              <a:pPr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9454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47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03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28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67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4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46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3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56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8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17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0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r-Latn-R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r-Latn-RS" smtClean="0"/>
              <a:t>Образец текста</a:t>
            </a:r>
          </a:p>
          <a:p>
            <a:pPr lvl="1"/>
            <a:r>
              <a:rPr lang="ru-RU" altLang="sr-Latn-RS" smtClean="0"/>
              <a:t>Второй уровень</a:t>
            </a:r>
          </a:p>
          <a:p>
            <a:pPr lvl="2"/>
            <a:r>
              <a:rPr lang="ru-RU" altLang="sr-Latn-RS" smtClean="0"/>
              <a:t>Третий уровень</a:t>
            </a:r>
          </a:p>
          <a:p>
            <a:pPr lvl="3"/>
            <a:r>
              <a:rPr lang="ru-RU" altLang="sr-Latn-RS" smtClean="0"/>
              <a:t>Четвертый уровень</a:t>
            </a:r>
          </a:p>
          <a:p>
            <a:pPr lvl="4"/>
            <a:r>
              <a:rPr lang="ru-RU" altLang="sr-Latn-R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D204D1-F9BD-4643-8480-6EA41EB484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E8C8C"/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6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807" y="858786"/>
            <a:ext cx="9097760" cy="491997"/>
          </a:xfrm>
        </p:spPr>
        <p:txBody>
          <a:bodyPr>
            <a:noAutofit/>
          </a:bodyPr>
          <a:lstStyle/>
          <a:p>
            <a:r>
              <a:rPr lang="sr-Cyrl-RS" sz="3599" b="1" dirty="0">
                <a:solidFill>
                  <a:srgbClr val="FF0000"/>
                </a:solidFill>
              </a:rPr>
              <a:t>МОЛИТВА ПРИЈЕ УЧЕЊА</a:t>
            </a:r>
            <a:br>
              <a:rPr lang="sr-Cyrl-RS" sz="3599" b="1" dirty="0">
                <a:solidFill>
                  <a:srgbClr val="FF0000"/>
                </a:solidFill>
              </a:rPr>
            </a:br>
            <a:endParaRPr lang="sr-Latn-RS" sz="3599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307" y="1226125"/>
            <a:ext cx="10646759" cy="6492779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3999" b="1" dirty="0"/>
              <a:t>Свеблаги Господе, пошаљи нам </a:t>
            </a:r>
          </a:p>
          <a:p>
            <a:pPr algn="ctr"/>
            <a:r>
              <a:rPr lang="ru-RU" sz="3999" b="1" dirty="0"/>
              <a:t>благодат Твог Светог Духа </a:t>
            </a:r>
          </a:p>
          <a:p>
            <a:pPr algn="ctr"/>
            <a:r>
              <a:rPr lang="ru-RU" sz="3999" b="1" dirty="0"/>
              <a:t>да оснажи наше духовне силе,</a:t>
            </a:r>
          </a:p>
          <a:p>
            <a:pPr algn="ctr"/>
            <a:r>
              <a:rPr lang="ru-RU" sz="3999" b="1" dirty="0"/>
              <a:t>да бисмо пазећи на учење </a:t>
            </a:r>
          </a:p>
          <a:p>
            <a:pPr algn="ctr"/>
            <a:r>
              <a:rPr lang="ru-RU" sz="3999" b="1" dirty="0"/>
              <a:t>које нам се предаје порасли Теби,</a:t>
            </a:r>
          </a:p>
          <a:p>
            <a:pPr algn="ctr"/>
            <a:r>
              <a:rPr lang="ru-RU" sz="3999" b="1" dirty="0"/>
              <a:t> нашем Творцу на славу, </a:t>
            </a:r>
            <a:endParaRPr lang="en-US" sz="3999" b="1" dirty="0" smtClean="0"/>
          </a:p>
          <a:p>
            <a:pPr algn="ctr"/>
            <a:r>
              <a:rPr lang="ru-RU" sz="3999" b="1" dirty="0" smtClean="0"/>
              <a:t>родитељимана </a:t>
            </a:r>
            <a:r>
              <a:rPr lang="ru-RU" sz="3999" b="1" dirty="0"/>
              <a:t>радост, </a:t>
            </a:r>
            <a:endParaRPr lang="en-US" sz="3999" b="1" dirty="0" smtClean="0"/>
          </a:p>
          <a:p>
            <a:pPr algn="ctr"/>
            <a:r>
              <a:rPr lang="ru-RU" sz="3999" b="1" dirty="0" smtClean="0"/>
              <a:t>а </a:t>
            </a:r>
            <a:r>
              <a:rPr lang="ru-RU" sz="3999" b="1" dirty="0"/>
              <a:t>Цркви и отаџбини нашој </a:t>
            </a:r>
            <a:r>
              <a:rPr lang="ru-RU" sz="3999" b="1" dirty="0" smtClean="0"/>
              <a:t>на </a:t>
            </a:r>
            <a:r>
              <a:rPr lang="ru-RU" sz="3999" b="1" dirty="0"/>
              <a:t>корист.</a:t>
            </a:r>
          </a:p>
          <a:p>
            <a:r>
              <a:rPr lang="ru-RU" sz="4799" b="1" dirty="0"/>
              <a:t/>
            </a:r>
            <a:br>
              <a:rPr lang="ru-RU" sz="4799" b="1" dirty="0"/>
            </a:br>
            <a:endParaRPr lang="en-US" sz="47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989609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КНЕЗ ЛАЗАР ХРЕБЕЉАНОВИЋ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41" y="1264247"/>
            <a:ext cx="5581271" cy="1292040"/>
          </a:xfrm>
        </p:spPr>
        <p:txBody>
          <a:bodyPr/>
          <a:lstStyle/>
          <a:p>
            <a:r>
              <a:rPr lang="ru-RU" sz="2800" dirty="0"/>
              <a:t>Он је владао областима: П</a:t>
            </a:r>
            <a:r>
              <a:rPr lang="ru-RU" sz="2800" dirty="0" smtClean="0"/>
              <a:t>оморавља</a:t>
            </a:r>
            <a:r>
              <a:rPr lang="ru-RU" sz="2800" dirty="0"/>
              <a:t>, Браничева и Мачве све до Саве и </a:t>
            </a:r>
            <a:r>
              <a:rPr lang="ru-RU" sz="2800" dirty="0" smtClean="0"/>
              <a:t>Дунава.</a:t>
            </a:r>
            <a:endParaRPr lang="sr-Latn-R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468" y="1264247"/>
            <a:ext cx="4980916" cy="3951288"/>
          </a:xfrm>
        </p:spPr>
        <p:txBody>
          <a:bodyPr/>
          <a:lstStyle/>
          <a:p>
            <a:pPr marL="0" indent="0">
              <a:buNone/>
            </a:pPr>
            <a:r>
              <a:rPr lang="sr-Cyrl-BA" sz="2800" dirty="0" smtClean="0"/>
              <a:t>Трудио </a:t>
            </a:r>
            <a:r>
              <a:rPr lang="sr-Cyrl-BA" sz="2800" dirty="0"/>
              <a:t>се да створи јак </a:t>
            </a:r>
            <a:r>
              <a:rPr lang="sr-Cyrl-BA" sz="2800" b="1" dirty="0">
                <a:solidFill>
                  <a:srgbClr val="FF0000"/>
                </a:solidFill>
              </a:rPr>
              <a:t>породични савез</a:t>
            </a:r>
            <a:r>
              <a:rPr lang="sr-Cyrl-BA" sz="2800" dirty="0"/>
              <a:t> </a:t>
            </a:r>
            <a:r>
              <a:rPr lang="sr-Cyrl-BA" sz="2800" dirty="0" smtClean="0"/>
              <a:t>окупивши </a:t>
            </a:r>
            <a:r>
              <a:rPr lang="sr-Cyrl-BA" sz="2800" dirty="0"/>
              <a:t>око себе зетове: </a:t>
            </a:r>
            <a:r>
              <a:rPr lang="sr-Cyrl-BA" sz="2800" b="1" dirty="0">
                <a:solidFill>
                  <a:srgbClr val="002060"/>
                </a:solidFill>
              </a:rPr>
              <a:t>Вука Бранковића</a:t>
            </a:r>
            <a:r>
              <a:rPr lang="sr-Cyrl-BA" sz="2800" dirty="0"/>
              <a:t>, </a:t>
            </a:r>
            <a:r>
              <a:rPr lang="sr-Cyrl-BA" sz="2800" b="1" dirty="0" smtClean="0">
                <a:solidFill>
                  <a:srgbClr val="002060"/>
                </a:solidFill>
              </a:rPr>
              <a:t>Ђурђа </a:t>
            </a:r>
            <a:r>
              <a:rPr lang="sr-Latn-RS" sz="2800" b="1" dirty="0" smtClean="0">
                <a:solidFill>
                  <a:srgbClr val="002060"/>
                </a:solidFill>
              </a:rPr>
              <a:t>II </a:t>
            </a:r>
            <a:r>
              <a:rPr lang="sr-Cyrl-BA" sz="2800" b="1" dirty="0" err="1">
                <a:solidFill>
                  <a:srgbClr val="002060"/>
                </a:solidFill>
              </a:rPr>
              <a:t>Страцимировића</a:t>
            </a:r>
            <a:r>
              <a:rPr lang="sr-Cyrl-BA" sz="2800" b="1" dirty="0">
                <a:solidFill>
                  <a:srgbClr val="002060"/>
                </a:solidFill>
              </a:rPr>
              <a:t> - </a:t>
            </a:r>
            <a:r>
              <a:rPr lang="sr-Cyrl-BA" sz="2800" b="1" dirty="0" err="1">
                <a:solidFill>
                  <a:srgbClr val="002060"/>
                </a:solidFill>
              </a:rPr>
              <a:t>Балшића</a:t>
            </a:r>
            <a:r>
              <a:rPr lang="sr-Cyrl-BA" sz="2800" b="1" dirty="0">
                <a:solidFill>
                  <a:srgbClr val="002060"/>
                </a:solidFill>
              </a:rPr>
              <a:t> </a:t>
            </a:r>
            <a:r>
              <a:rPr lang="sr-Cyrl-BA" sz="2800" dirty="0"/>
              <a:t>и </a:t>
            </a:r>
            <a:r>
              <a:rPr lang="sr-Cyrl-BA" sz="2800" dirty="0" smtClean="0"/>
              <a:t>бугарског цара </a:t>
            </a:r>
            <a:r>
              <a:rPr lang="sr-Cyrl-BA" sz="2800" b="1" dirty="0">
                <a:solidFill>
                  <a:srgbClr val="002060"/>
                </a:solidFill>
              </a:rPr>
              <a:t>Јована </a:t>
            </a:r>
            <a:r>
              <a:rPr lang="sr-Cyrl-BA" sz="2800" b="1" dirty="0" err="1" smtClean="0">
                <a:solidFill>
                  <a:srgbClr val="002060"/>
                </a:solidFill>
              </a:rPr>
              <a:t>Шишмана</a:t>
            </a:r>
            <a:r>
              <a:rPr lang="sr-Cyrl-BA" sz="2800" dirty="0" smtClean="0"/>
              <a:t>. </a:t>
            </a:r>
            <a:r>
              <a:rPr lang="ru-RU" sz="2800" dirty="0"/>
              <a:t>У неколико наврата Турци су нападали Србију у XIV вијеку, али Срби су успијевали да се одбране, а понекад и да нанесу знатне губитке турској војсци. </a:t>
            </a:r>
            <a:endParaRPr lang="sr-Latn-R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3321" y="2869244"/>
            <a:ext cx="3505147" cy="3584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797" y="2875106"/>
            <a:ext cx="2761524" cy="35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14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08" y="1700808"/>
            <a:ext cx="4010039" cy="513978"/>
          </a:xfrm>
        </p:spPr>
        <p:txBody>
          <a:bodyPr/>
          <a:lstStyle/>
          <a:p>
            <a:pPr algn="ctr"/>
            <a:r>
              <a:rPr lang="sr-Cyrl-RS" sz="3600" dirty="0" smtClean="0"/>
              <a:t>БИТКЕ 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476672"/>
            <a:ext cx="6813892" cy="5649492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нез Лазар </a:t>
            </a:r>
            <a:r>
              <a:rPr lang="ru-RU" dirty="0"/>
              <a:t>је преузео на себе </a:t>
            </a:r>
            <a:r>
              <a:rPr lang="ru-RU" b="1" dirty="0">
                <a:solidFill>
                  <a:srgbClr val="002060"/>
                </a:solidFill>
              </a:rPr>
              <a:t>водећу улогу </a:t>
            </a:r>
            <a:r>
              <a:rPr lang="ru-RU" dirty="0"/>
              <a:t>у будућој борби против Турака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Прије Косовске битке, </a:t>
            </a:r>
            <a:r>
              <a:rPr lang="ru-RU" dirty="0" smtClean="0"/>
              <a:t>између </a:t>
            </a:r>
            <a:r>
              <a:rPr lang="ru-RU" dirty="0"/>
              <a:t>српске војске и турске </a:t>
            </a:r>
            <a:r>
              <a:rPr lang="ru-RU" dirty="0" smtClean="0"/>
              <a:t>војске одиграле </a:t>
            </a:r>
            <a:r>
              <a:rPr lang="ru-RU" dirty="0"/>
              <a:t>су се двије значајне битке: </a:t>
            </a:r>
            <a:r>
              <a:rPr lang="ru-RU" b="1" dirty="0">
                <a:solidFill>
                  <a:srgbClr val="FF0000"/>
                </a:solidFill>
              </a:rPr>
              <a:t>код Плочника</a:t>
            </a:r>
            <a:r>
              <a:rPr lang="ru-RU" dirty="0"/>
              <a:t>, близу </a:t>
            </a:r>
            <a:r>
              <a:rPr lang="ru-RU" dirty="0" smtClean="0"/>
              <a:t>Прокупља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1386</a:t>
            </a:r>
            <a:r>
              <a:rPr lang="ru-RU" dirty="0">
                <a:solidFill>
                  <a:srgbClr val="002060"/>
                </a:solidFill>
              </a:rPr>
              <a:t>. године </a:t>
            </a:r>
            <a:r>
              <a:rPr lang="ru-RU" dirty="0"/>
              <a:t>и </a:t>
            </a:r>
            <a:r>
              <a:rPr lang="ru-RU" b="1" dirty="0"/>
              <a:t>код </a:t>
            </a:r>
            <a:r>
              <a:rPr lang="ru-RU" b="1" dirty="0">
                <a:solidFill>
                  <a:srgbClr val="FF0000"/>
                </a:solidFill>
              </a:rPr>
              <a:t>Билеће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1388. године</a:t>
            </a:r>
            <a:r>
              <a:rPr lang="ru-RU" dirty="0"/>
              <a:t>.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96" y="2564904"/>
            <a:ext cx="3899306" cy="26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3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788" y="1772816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Чувена Косовска битка вођена је на </a:t>
            </a:r>
            <a:r>
              <a:rPr lang="ru-RU" sz="2800" b="1" dirty="0">
                <a:solidFill>
                  <a:srgbClr val="FF0000"/>
                </a:solidFill>
              </a:rPr>
              <a:t>Косову пољу</a:t>
            </a:r>
            <a:r>
              <a:rPr lang="ru-RU" sz="2800" dirty="0"/>
              <a:t>, између </a:t>
            </a:r>
            <a:r>
              <a:rPr lang="ru-RU" sz="2800" dirty="0" smtClean="0"/>
              <a:t>Приштине и </a:t>
            </a:r>
            <a:r>
              <a:rPr lang="ru-RU" sz="2800" dirty="0"/>
              <a:t>ријеке Лаба, на Видовдан </a:t>
            </a:r>
            <a:r>
              <a:rPr lang="ru-RU" sz="2800" b="1" dirty="0">
                <a:solidFill>
                  <a:srgbClr val="002060"/>
                </a:solidFill>
              </a:rPr>
              <a:t>28. јуна 1389. године</a:t>
            </a:r>
            <a:r>
              <a:rPr lang="ru-RU" sz="2800" dirty="0"/>
              <a:t> по новом календару</a:t>
            </a:r>
            <a:r>
              <a:rPr lang="ru-RU" sz="2800" dirty="0" smtClean="0"/>
              <a:t>. Српски </a:t>
            </a:r>
            <a:r>
              <a:rPr lang="ru-RU" sz="2800" dirty="0"/>
              <a:t>кнез Лазар окупио је </a:t>
            </a:r>
            <a:r>
              <a:rPr lang="ru-RU" sz="2800" dirty="0" smtClean="0"/>
              <a:t>војску, </a:t>
            </a:r>
            <a:r>
              <a:rPr lang="ru-RU" sz="2800" dirty="0"/>
              <a:t>која је бројала највише 30.000 </a:t>
            </a:r>
            <a:r>
              <a:rPr lang="ru-RU" sz="2800" dirty="0" smtClean="0"/>
              <a:t>ратника</a:t>
            </a:r>
            <a:r>
              <a:rPr lang="ru-RU" sz="2800" dirty="0"/>
              <a:t>, док неки историјски извори наводе свега 12.000 војника.</a:t>
            </a:r>
            <a:endParaRPr lang="sr-Latn-RS" sz="2800" dirty="0"/>
          </a:p>
        </p:txBody>
      </p:sp>
      <p:sp>
        <p:nvSpPr>
          <p:cNvPr id="3" name="Rectangle 2"/>
          <p:cNvSpPr/>
          <p:nvPr/>
        </p:nvSpPr>
        <p:spPr>
          <a:xfrm>
            <a:off x="3358108" y="620688"/>
            <a:ext cx="4919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Косовска </a:t>
            </a:r>
            <a:r>
              <a:rPr lang="sr-Cyrl-B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битка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0356" y="1988840"/>
            <a:ext cx="6018074" cy="3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4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800" dirty="0" smtClean="0"/>
              <a:t>БРОЈЕВИ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380" y="764704"/>
            <a:ext cx="5773004" cy="1080120"/>
          </a:xfrm>
        </p:spPr>
        <p:txBody>
          <a:bodyPr/>
          <a:lstStyle/>
          <a:p>
            <a:r>
              <a:rPr lang="ru-RU" dirty="0"/>
              <a:t>У почетку се </a:t>
            </a:r>
            <a:r>
              <a:rPr lang="ru-RU" dirty="0" smtClean="0"/>
              <a:t>борба повољно </a:t>
            </a:r>
            <a:r>
              <a:rPr lang="ru-RU" dirty="0"/>
              <a:t>одвијала за Србе</a:t>
            </a:r>
            <a:r>
              <a:rPr lang="ru-RU" dirty="0" smtClean="0"/>
              <a:t>.</a:t>
            </a:r>
          </a:p>
          <a:p>
            <a:endParaRPr lang="sr-Latn-R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980914" cy="4730203"/>
          </a:xfrm>
        </p:spPr>
        <p:txBody>
          <a:bodyPr/>
          <a:lstStyle/>
          <a:p>
            <a:r>
              <a:rPr lang="ru-RU" sz="2800" dirty="0"/>
              <a:t>На </a:t>
            </a:r>
            <a:r>
              <a:rPr lang="ru-RU" sz="2800" dirty="0" smtClean="0"/>
              <a:t>другој </a:t>
            </a:r>
            <a:r>
              <a:rPr lang="ru-RU" sz="2800" dirty="0"/>
              <a:t>страни </a:t>
            </a:r>
            <a:r>
              <a:rPr lang="ru-RU" sz="2800" dirty="0" smtClean="0"/>
              <a:t>на</a:t>
            </a:r>
            <a:r>
              <a:rPr lang="sr-Cyrl-RS" sz="2800" dirty="0" smtClean="0"/>
              <a:t>л</a:t>
            </a:r>
            <a:r>
              <a:rPr lang="ru-RU" sz="2800" dirty="0" smtClean="0"/>
              <a:t>азили </a:t>
            </a:r>
            <a:r>
              <a:rPr lang="ru-RU" sz="2800" dirty="0"/>
              <a:t>су се</a:t>
            </a:r>
            <a:r>
              <a:rPr lang="ru-RU" sz="2800" dirty="0" smtClean="0"/>
              <a:t>: турски султан </a:t>
            </a:r>
            <a:r>
              <a:rPr lang="ru-RU" sz="2800" b="1" dirty="0" smtClean="0">
                <a:solidFill>
                  <a:srgbClr val="FF0000"/>
                </a:solidFill>
              </a:rPr>
              <a:t>Мурат I</a:t>
            </a:r>
            <a:r>
              <a:rPr lang="ru-RU" sz="2800" dirty="0" smtClean="0"/>
              <a:t> и његови синови - </a:t>
            </a:r>
            <a:r>
              <a:rPr lang="ru-RU" sz="2800" b="1" dirty="0" smtClean="0">
                <a:solidFill>
                  <a:srgbClr val="FF0000"/>
                </a:solidFill>
              </a:rPr>
              <a:t>Бајазит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b="1" dirty="0" smtClean="0">
                <a:solidFill>
                  <a:srgbClr val="FF0000"/>
                </a:solidFill>
              </a:rPr>
              <a:t>Јакуб, </a:t>
            </a:r>
            <a:r>
              <a:rPr lang="ru-RU" sz="2800" dirty="0" smtClean="0"/>
              <a:t>као и турска војска из </a:t>
            </a:r>
            <a:r>
              <a:rPr lang="ru-RU" sz="2800" dirty="0"/>
              <a:t>свих </a:t>
            </a:r>
            <a:r>
              <a:rPr lang="ru-RU" sz="2800" dirty="0" smtClean="0"/>
              <a:t>дијелова Османлијског царства</a:t>
            </a:r>
            <a:r>
              <a:rPr lang="ru-RU" sz="2800" dirty="0"/>
              <a:t>, која </a:t>
            </a:r>
            <a:r>
              <a:rPr lang="ru-RU" sz="2800" dirty="0" smtClean="0"/>
              <a:t>је бројала највише </a:t>
            </a:r>
            <a:r>
              <a:rPr lang="ru-RU" sz="2800" dirty="0"/>
              <a:t>40.000 </a:t>
            </a:r>
            <a:r>
              <a:rPr lang="ru-RU" sz="2800" dirty="0" smtClean="0"/>
              <a:t>ратника</a:t>
            </a:r>
            <a:r>
              <a:rPr lang="ru-RU" sz="2800" dirty="0"/>
              <a:t>, мада </a:t>
            </a:r>
            <a:r>
              <a:rPr lang="ru-RU" sz="2800" dirty="0" smtClean="0"/>
              <a:t>у</a:t>
            </a:r>
            <a:r>
              <a:rPr lang="sr-Cyrl-RS" sz="2800" dirty="0" smtClean="0"/>
              <a:t> </a:t>
            </a:r>
            <a:r>
              <a:rPr lang="ru-RU" sz="2800" dirty="0"/>
              <a:t>неким историјским </a:t>
            </a:r>
            <a:r>
              <a:rPr lang="ru-RU" sz="2800" dirty="0" smtClean="0"/>
              <a:t>изворима </a:t>
            </a:r>
            <a:r>
              <a:rPr lang="ru-RU" sz="2800" dirty="0"/>
              <a:t>наилазимо на </a:t>
            </a:r>
            <a:r>
              <a:rPr lang="ru-RU" sz="2800" dirty="0" smtClean="0"/>
              <a:t>цифру од </a:t>
            </a:r>
            <a:r>
              <a:rPr lang="ru-RU" sz="2800" dirty="0"/>
              <a:t>свега 27.000 турских </a:t>
            </a:r>
            <a:r>
              <a:rPr lang="ru-RU" sz="2800" dirty="0" smtClean="0"/>
              <a:t>војника</a:t>
            </a:r>
            <a:r>
              <a:rPr lang="ru-RU" sz="2800" dirty="0"/>
              <a:t>.</a:t>
            </a:r>
            <a:endParaRPr lang="sr-Latn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0543" y="1767189"/>
            <a:ext cx="2952328" cy="4246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54472" y="6014120"/>
            <a:ext cx="27523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/>
              <a:t>султан </a:t>
            </a:r>
            <a:r>
              <a:rPr lang="ru-RU" sz="2800" b="1" dirty="0">
                <a:solidFill>
                  <a:srgbClr val="FF0000"/>
                </a:solidFill>
              </a:rPr>
              <a:t>Мурат I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1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МИЛОШ ОБИЛИЋ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812" y="1852577"/>
            <a:ext cx="5385514" cy="395128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Милош </a:t>
            </a:r>
            <a:r>
              <a:rPr lang="ru-RU" sz="3200" b="1" dirty="0" smtClean="0">
                <a:solidFill>
                  <a:srgbClr val="002060"/>
                </a:solidFill>
              </a:rPr>
              <a:t>Обилић, </a:t>
            </a:r>
            <a:r>
              <a:rPr lang="ru-RU" sz="3200" dirty="0" smtClean="0"/>
              <a:t> смртно је ранио </a:t>
            </a:r>
            <a:r>
              <a:rPr lang="ru-RU" sz="3200" dirty="0"/>
              <a:t>султана Мурата</a:t>
            </a:r>
            <a:r>
              <a:rPr lang="ru-RU" sz="3200" dirty="0" smtClean="0"/>
              <a:t>, али </a:t>
            </a:r>
            <a:r>
              <a:rPr lang="ru-RU" sz="3200" dirty="0"/>
              <a:t>је Муратов син и </a:t>
            </a:r>
            <a:r>
              <a:rPr lang="ru-RU" sz="3200" dirty="0" smtClean="0"/>
              <a:t>насљедник </a:t>
            </a:r>
            <a:r>
              <a:rPr lang="ru-RU" sz="3200" dirty="0"/>
              <a:t>Бајазит, </a:t>
            </a:r>
            <a:r>
              <a:rPr lang="ru-RU" sz="3200" dirty="0" smtClean="0"/>
              <a:t>послије очеве </a:t>
            </a:r>
            <a:r>
              <a:rPr lang="ru-RU" sz="3200" dirty="0"/>
              <a:t>смрти </a:t>
            </a:r>
            <a:r>
              <a:rPr lang="ru-RU" sz="3200" dirty="0" smtClean="0"/>
              <a:t>напао, са одморном војском, Србе и успио </a:t>
            </a:r>
            <a:r>
              <a:rPr lang="ru-RU" sz="3200" dirty="0"/>
              <a:t>да зароби кнеза </a:t>
            </a:r>
            <a:r>
              <a:rPr lang="ru-RU" sz="3200" dirty="0" smtClean="0"/>
              <a:t>Лазара </a:t>
            </a:r>
            <a:r>
              <a:rPr lang="ru-RU" sz="3200" dirty="0"/>
              <a:t>и мноштво властеле.</a:t>
            </a:r>
            <a:endParaRPr lang="sr-Latn-R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526460" y="1832334"/>
            <a:ext cx="4394095" cy="34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3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СМРТ КНЕЗА ЛАЗАРА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0" dirty="0" smtClean="0"/>
              <a:t>МАНАСТИР РАВАНИЦА</a:t>
            </a:r>
            <a:endParaRPr lang="sr-Latn-RS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7828" y="2420888"/>
            <a:ext cx="4977600" cy="33123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sz="2800" b="0" dirty="0" smtClean="0"/>
              <a:t>БАЈАЗИТ</a:t>
            </a:r>
            <a:endParaRPr lang="sr-Latn-RS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200" dirty="0"/>
              <a:t>По Бајазитовом </a:t>
            </a:r>
            <a:r>
              <a:rPr lang="ru-RU" sz="3200" dirty="0" smtClean="0"/>
              <a:t>наређењу погубљени </a:t>
            </a:r>
            <a:r>
              <a:rPr lang="ru-RU" sz="3200" dirty="0"/>
              <a:t>су кнез Лазар</a:t>
            </a:r>
            <a:r>
              <a:rPr lang="ru-RU" sz="3200" dirty="0" smtClean="0"/>
              <a:t>, Милош </a:t>
            </a:r>
            <a:r>
              <a:rPr lang="ru-RU" sz="3200" dirty="0"/>
              <a:t>Обилић и </a:t>
            </a:r>
            <a:r>
              <a:rPr lang="ru-RU" sz="3200" dirty="0" smtClean="0"/>
              <a:t>више српских </a:t>
            </a:r>
            <a:r>
              <a:rPr lang="ru-RU" sz="3200" dirty="0"/>
              <a:t>великаша. </a:t>
            </a:r>
            <a:r>
              <a:rPr lang="ru-RU" sz="3200" dirty="0" smtClean="0"/>
              <a:t>Мошти Светог </a:t>
            </a:r>
            <a:r>
              <a:rPr lang="ru-RU" sz="3200" dirty="0"/>
              <a:t>кнеза Лазара данас се налазе у његовој </a:t>
            </a:r>
            <a:r>
              <a:rPr lang="ru-RU" sz="3200" dirty="0" smtClean="0"/>
              <a:t>задужбини </a:t>
            </a:r>
            <a:r>
              <a:rPr lang="ru-RU" sz="3200" b="1" dirty="0" smtClean="0">
                <a:solidFill>
                  <a:srgbClr val="FF0000"/>
                </a:solidFill>
              </a:rPr>
              <a:t>манастиру Раваници</a:t>
            </a:r>
            <a:r>
              <a:rPr lang="ru-RU" sz="3200" dirty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5498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921" y="692696"/>
            <a:ext cx="2726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ЗАДАЦИ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828" y="2420888"/>
            <a:ext cx="96490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ПРОНАЂИТЕ И НАПИШИТЕ</a:t>
            </a:r>
          </a:p>
          <a:p>
            <a:pPr algn="ctr"/>
            <a:r>
              <a:rPr lang="sr-Cyrl-R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ОДГОВОРЕ НА ПИТАЊА НА </a:t>
            </a:r>
            <a:r>
              <a:rPr lang="sr-Cyrl-R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СТР</a:t>
            </a:r>
            <a:r>
              <a:rPr lang="sr-Cyrl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АНИ</a:t>
            </a:r>
            <a:r>
              <a:rPr lang="sr-Cyrl-R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80!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8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4149080"/>
            <a:ext cx="1096994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/>
              <a:t>ЗБОГОМ! 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061964" y="1844824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ЧУВАЈТЕ СЕ </a:t>
            </a:r>
          </a:p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УЧИТЕ!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2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456" y="927236"/>
            <a:ext cx="8902725" cy="1642367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rgbClr val="FF0000"/>
                </a:solidFill>
              </a:rPr>
              <a:t>ЦАР ДУШАН и КНЕЗ ЛАЗАР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148" y="5070644"/>
            <a:ext cx="6540077" cy="569968"/>
          </a:xfrm>
        </p:spPr>
        <p:txBody>
          <a:bodyPr/>
          <a:lstStyle/>
          <a:p>
            <a:r>
              <a:rPr lang="sr-Cyrl-RS" dirty="0" err="1"/>
              <a:t>в</a:t>
            </a:r>
            <a:r>
              <a:rPr lang="sr-Cyrl-RS" dirty="0" err="1" smtClean="0"/>
              <a:t>јероучитељ</a:t>
            </a:r>
            <a:r>
              <a:rPr lang="sr-Cyrl-RS" dirty="0" smtClean="0"/>
              <a:t> Драган </a:t>
            </a:r>
            <a:r>
              <a:rPr lang="sr-Cyrl-RS" dirty="0"/>
              <a:t>Ђ</a:t>
            </a:r>
            <a:r>
              <a:rPr lang="sr-Cyrl-RS" dirty="0" smtClean="0"/>
              <a:t>урић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29340" y="3212976"/>
            <a:ext cx="4612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6. </a:t>
            </a:r>
            <a:r>
              <a:rPr lang="sr-Cyrl-R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разред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00" y="2638757"/>
            <a:ext cx="3551487" cy="23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3893" y="332656"/>
            <a:ext cx="10225136" cy="1296144"/>
          </a:xfrm>
        </p:spPr>
        <p:txBody>
          <a:bodyPr/>
          <a:lstStyle/>
          <a:p>
            <a:r>
              <a:rPr lang="ru-RU" dirty="0" smtClean="0"/>
              <a:t>Душан </a:t>
            </a:r>
            <a:r>
              <a:rPr lang="ru-RU" dirty="0"/>
              <a:t>Силни </a:t>
            </a:r>
            <a:r>
              <a:rPr lang="ru-RU" sz="4000" dirty="0" smtClean="0">
                <a:solidFill>
                  <a:srgbClr val="FF0000"/>
                </a:solidFill>
              </a:rPr>
              <a:t>(</a:t>
            </a:r>
            <a:r>
              <a:rPr lang="ru-RU" sz="3200" dirty="0" smtClean="0">
                <a:solidFill>
                  <a:srgbClr val="FF0000"/>
                </a:solidFill>
              </a:rPr>
              <a:t>краљ </a:t>
            </a:r>
            <a:r>
              <a:rPr lang="ru-RU" sz="3200" dirty="0">
                <a:solidFill>
                  <a:srgbClr val="FF0000"/>
                </a:solidFill>
              </a:rPr>
              <a:t>1331 – 1346; цар 1346 -1355)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701800"/>
            <a:ext cx="6840760" cy="47515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Стефан Урош </a:t>
            </a:r>
            <a:r>
              <a:rPr lang="sr-Latn-RS" b="1" dirty="0" smtClean="0">
                <a:solidFill>
                  <a:srgbClr val="FF0000"/>
                </a:solidFill>
              </a:rPr>
              <a:t>IV</a:t>
            </a:r>
            <a:r>
              <a:rPr lang="sr-Cyrl-R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Душан </a:t>
            </a:r>
            <a:r>
              <a:rPr lang="ru-RU" b="1" dirty="0">
                <a:solidFill>
                  <a:srgbClr val="FF0000"/>
                </a:solidFill>
              </a:rPr>
              <a:t>Немањић</a:t>
            </a:r>
            <a:r>
              <a:rPr lang="ru-RU" dirty="0"/>
              <a:t>, познатији као </a:t>
            </a:r>
            <a:r>
              <a:rPr lang="ru-RU" dirty="0" smtClean="0"/>
              <a:t>Душан </a:t>
            </a:r>
            <a:r>
              <a:rPr lang="ru-RU" dirty="0" smtClean="0"/>
              <a:t>Силни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био је српски </a:t>
            </a:r>
            <a:r>
              <a:rPr lang="ru-RU" b="1" dirty="0">
                <a:solidFill>
                  <a:schemeClr val="tx2"/>
                </a:solidFill>
              </a:rPr>
              <a:t>краљ од 1331. </a:t>
            </a:r>
            <a:r>
              <a:rPr lang="ru-RU" b="1" dirty="0" smtClean="0">
                <a:solidFill>
                  <a:schemeClr val="tx2"/>
                </a:solidFill>
              </a:rPr>
              <a:t>до</a:t>
            </a:r>
            <a:r>
              <a:rPr lang="sr-Latn-R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1346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dirty="0"/>
              <a:t>године и први српски </a:t>
            </a:r>
            <a:r>
              <a:rPr lang="ru-RU" b="1" dirty="0">
                <a:solidFill>
                  <a:schemeClr val="tx2"/>
                </a:solidFill>
              </a:rPr>
              <a:t>цар од 1346. </a:t>
            </a:r>
            <a:r>
              <a:rPr lang="ru-RU" b="1" dirty="0" smtClean="0">
                <a:solidFill>
                  <a:schemeClr val="tx2"/>
                </a:solidFill>
              </a:rPr>
              <a:t>до</a:t>
            </a:r>
            <a:r>
              <a:rPr lang="sr-Latn-RS" b="1" dirty="0" smtClean="0">
                <a:solidFill>
                  <a:schemeClr val="tx2"/>
                </a:solidFill>
              </a:rPr>
              <a:t> 1</a:t>
            </a:r>
            <a:r>
              <a:rPr lang="ru-RU" b="1" dirty="0" smtClean="0">
                <a:solidFill>
                  <a:schemeClr val="tx2"/>
                </a:solidFill>
              </a:rPr>
              <a:t>355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dirty="0"/>
              <a:t>године.</a:t>
            </a:r>
            <a:endParaRPr lang="en-US" dirty="0"/>
          </a:p>
          <a:p>
            <a:r>
              <a:rPr lang="ru-RU" dirty="0"/>
              <a:t>Након битке код </a:t>
            </a:r>
            <a:r>
              <a:rPr lang="ru-RU" b="1" dirty="0" smtClean="0">
                <a:solidFill>
                  <a:srgbClr val="FF0000"/>
                </a:solidFill>
              </a:rPr>
              <a:t>Велбужда</a:t>
            </a:r>
            <a:r>
              <a:rPr lang="sr-Latn-RS" dirty="0" smtClean="0"/>
              <a:t> </a:t>
            </a:r>
            <a:r>
              <a:rPr lang="ru-RU" dirty="0" smtClean="0"/>
              <a:t>са </a:t>
            </a:r>
            <a:r>
              <a:rPr lang="ru-RU" dirty="0"/>
              <a:t>власти је збацио свога </a:t>
            </a:r>
            <a:r>
              <a:rPr lang="ru-RU" dirty="0" smtClean="0"/>
              <a:t>оца, </a:t>
            </a:r>
            <a:r>
              <a:rPr lang="ru-RU" dirty="0"/>
              <a:t>краља </a:t>
            </a:r>
            <a:r>
              <a:rPr lang="ru-RU" dirty="0" smtClean="0"/>
              <a:t>Стефана Дечанског, </a:t>
            </a:r>
            <a:r>
              <a:rPr lang="ru-RU" dirty="0"/>
              <a:t>и прогласио се за </a:t>
            </a:r>
            <a:r>
              <a:rPr lang="ru-RU" dirty="0" smtClean="0"/>
              <a:t>краља</a:t>
            </a:r>
            <a:r>
              <a:rPr lang="sr-Latn-RS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1331</a:t>
            </a:r>
            <a:r>
              <a:rPr lang="ru-RU" dirty="0"/>
              <a:t>. године.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6580" y="1701800"/>
            <a:ext cx="3240360" cy="44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2266"/>
            <a:ext cx="7137343" cy="760512"/>
          </a:xfrm>
        </p:spPr>
        <p:txBody>
          <a:bodyPr/>
          <a:lstStyle/>
          <a:p>
            <a:r>
              <a:rPr lang="sr-Cyrl-BA" b="1" dirty="0" smtClean="0">
                <a:solidFill>
                  <a:srgbClr val="FF0000"/>
                </a:solidFill>
              </a:rPr>
              <a:t>КРАЉ ДУШАН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9508" y="1438187"/>
            <a:ext cx="4581287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Архиепископ </a:t>
            </a:r>
            <a:r>
              <a:rPr lang="ru-RU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Данило II </a:t>
            </a:r>
            <a:r>
              <a:rPr lang="ru-RU" sz="2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свечано је крунисао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Душана за краља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Србије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Искористивши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унутрашње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немире у Византији, </a:t>
            </a:r>
            <a:r>
              <a:rPr lang="ru-RU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проширио је границе српске</a:t>
            </a:r>
          </a:p>
          <a:p>
            <a:pPr algn="ctr"/>
            <a:r>
              <a:rPr lang="ru-RU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државе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према југу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Коринтског залива.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Тада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и </a:t>
            </a:r>
            <a:r>
              <a:rPr lang="ru-RU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Света Гора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нашла у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саставу Србије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38454"/>
            <a:ext cx="4224677" cy="279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45" y="4285120"/>
            <a:ext cx="4224596" cy="2557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31208" y="1988840"/>
            <a:ext cx="3162085" cy="2007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31208" y="4343380"/>
            <a:ext cx="3179203" cy="2160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11464" y="6477200"/>
            <a:ext cx="31669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dirty="0" smtClean="0">
                <a:solidFill>
                  <a:srgbClr val="0070C0"/>
                </a:solidFill>
              </a:rPr>
              <a:t>Света гора</a:t>
            </a:r>
            <a:endParaRPr lang="sr-Latn-RS" sz="1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1464" y="3977680"/>
            <a:ext cx="316699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Коринтски</a:t>
            </a:r>
            <a:r>
              <a:rPr lang="sr-Cyrl-R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залив</a:t>
            </a:r>
            <a:endParaRPr lang="sr-Latn-R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49311" y="0"/>
            <a:ext cx="3232498" cy="1556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6377" y="1527175"/>
            <a:ext cx="31620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Света гора</a:t>
            </a:r>
            <a:endParaRPr lang="sr-Latn-R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E1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97" y="265573"/>
            <a:ext cx="10157354" cy="83252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ЦАР ДУШАН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1804" y="1072682"/>
            <a:ext cx="4320480" cy="512064"/>
          </a:xfrm>
        </p:spPr>
        <p:txBody>
          <a:bodyPr/>
          <a:lstStyle/>
          <a:p>
            <a:pPr algn="ctr"/>
            <a:r>
              <a:rPr lang="sr-Cyrl-RS" dirty="0" smtClean="0"/>
              <a:t>ЦРКВА = ПАТРИЈАРШИЈА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1763" y="1569292"/>
            <a:ext cx="5809783" cy="1574546"/>
          </a:xfrm>
        </p:spPr>
        <p:txBody>
          <a:bodyPr>
            <a:noAutofit/>
          </a:bodyPr>
          <a:lstStyle/>
          <a:p>
            <a:r>
              <a:rPr lang="sr-Cyrl-BA" sz="2400" dirty="0"/>
              <a:t>Након освајања византијске </a:t>
            </a:r>
            <a:r>
              <a:rPr lang="sr-Cyrl-BA" sz="2400" dirty="0" smtClean="0"/>
              <a:t>територије, </a:t>
            </a:r>
            <a:r>
              <a:rPr lang="sr-Cyrl-BA" sz="2400" dirty="0"/>
              <a:t>Душан је српску </a:t>
            </a:r>
            <a:r>
              <a:rPr lang="sr-Cyrl-BA" sz="2400" dirty="0" smtClean="0"/>
              <a:t>архиепископију уздигао </a:t>
            </a:r>
            <a:r>
              <a:rPr lang="sr-Cyrl-BA" sz="2400" dirty="0"/>
              <a:t>на степен </a:t>
            </a:r>
            <a:r>
              <a:rPr lang="sr-Cyrl-BA" sz="2400" b="1" dirty="0" smtClean="0">
                <a:solidFill>
                  <a:srgbClr val="FF0000"/>
                </a:solidFill>
              </a:rPr>
              <a:t>патријаршије, </a:t>
            </a:r>
            <a:r>
              <a:rPr lang="ru-RU" sz="2400" dirty="0">
                <a:solidFill>
                  <a:schemeClr val="tx2"/>
                </a:solidFill>
              </a:rPr>
              <a:t>па су </a:t>
            </a:r>
            <a:r>
              <a:rPr lang="ru-RU" sz="2400" dirty="0" smtClean="0">
                <a:solidFill>
                  <a:schemeClr val="tx2"/>
                </a:solidFill>
              </a:rPr>
              <a:t>га, </a:t>
            </a:r>
            <a:r>
              <a:rPr lang="ru-RU" sz="2400" dirty="0">
                <a:solidFill>
                  <a:schemeClr val="tx2"/>
                </a:solidFill>
              </a:rPr>
              <a:t>први српски</a:t>
            </a:r>
            <a:r>
              <a:rPr lang="ru-RU" sz="2400" b="1" dirty="0">
                <a:solidFill>
                  <a:srgbClr val="FF0000"/>
                </a:solidFill>
              </a:rPr>
              <a:t> патријарх Јоаникије </a:t>
            </a:r>
            <a:r>
              <a:rPr lang="ru-RU" sz="2400" dirty="0" smtClean="0"/>
              <a:t>и </a:t>
            </a:r>
            <a:r>
              <a:rPr lang="ru-RU" sz="2400" dirty="0" smtClean="0"/>
              <a:t>бугарски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754639" y="1234794"/>
            <a:ext cx="4973041" cy="259971"/>
          </a:xfrm>
        </p:spPr>
        <p:txBody>
          <a:bodyPr/>
          <a:lstStyle/>
          <a:p>
            <a:pPr algn="ctr"/>
            <a:r>
              <a:rPr lang="sr-Cyrl-RS" dirty="0" smtClean="0"/>
              <a:t>ДУШАН = ЦАР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2747" y="1584746"/>
            <a:ext cx="5198165" cy="1600812"/>
          </a:xfrm>
        </p:spPr>
        <p:txBody>
          <a:bodyPr/>
          <a:lstStyle/>
          <a:p>
            <a:pPr marL="0" indent="0">
              <a:buNone/>
            </a:pPr>
            <a:r>
              <a:rPr lang="sr-Cyrl-BA" sz="2400" dirty="0" smtClean="0"/>
              <a:t>патријарх Симеон, </a:t>
            </a:r>
            <a:r>
              <a:rPr lang="sr-Cyrl-BA" sz="2400" dirty="0"/>
              <a:t>крунисали за цара Срба и </a:t>
            </a:r>
            <a:r>
              <a:rPr lang="sr-Cyrl-BA" sz="2400" dirty="0" smtClean="0"/>
              <a:t>Грка, </a:t>
            </a:r>
            <a:r>
              <a:rPr lang="sr-Cyrl-BA" sz="2400" dirty="0"/>
              <a:t>на </a:t>
            </a:r>
            <a:r>
              <a:rPr lang="sr-Cyrl-BA" sz="2400" b="1" dirty="0">
                <a:solidFill>
                  <a:srgbClr val="FF0000"/>
                </a:solidFill>
              </a:rPr>
              <a:t>Васкрс 16. априла 1346. </a:t>
            </a:r>
            <a:r>
              <a:rPr lang="sr-Cyrl-BA" sz="2400" b="1" dirty="0" smtClean="0">
                <a:solidFill>
                  <a:srgbClr val="FF0000"/>
                </a:solidFill>
              </a:rPr>
              <a:t>године, </a:t>
            </a:r>
            <a:r>
              <a:rPr lang="sr-Cyrl-BA" sz="2400" b="1" dirty="0">
                <a:solidFill>
                  <a:srgbClr val="FF0000"/>
                </a:solidFill>
              </a:rPr>
              <a:t>у Скопљу</a:t>
            </a:r>
            <a:r>
              <a:rPr lang="sr-Cyrl-BA" sz="2400" dirty="0"/>
              <a:t>, главном граду Душанове државе.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669" y="3089198"/>
            <a:ext cx="2520280" cy="3371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655" y="3790075"/>
            <a:ext cx="4780564" cy="2663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72767" y="3251567"/>
            <a:ext cx="3754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Његова жена </a:t>
            </a:r>
            <a:r>
              <a:rPr lang="ru-RU" b="1" dirty="0">
                <a:solidFill>
                  <a:schemeClr val="tx2"/>
                </a:solidFill>
              </a:rPr>
              <a:t>Јелена</a:t>
            </a:r>
            <a:r>
              <a:rPr lang="ru-RU" dirty="0"/>
              <a:t>, поријеклом бугарска принцеза, била је тада крунисана </a:t>
            </a:r>
            <a:r>
              <a:rPr lang="ru-RU" b="1" dirty="0">
                <a:solidFill>
                  <a:schemeClr val="tx2"/>
                </a:solidFill>
              </a:rPr>
              <a:t>царском круном</a:t>
            </a:r>
            <a:r>
              <a:rPr lang="ru-RU" dirty="0"/>
              <a:t>, а њихов деветогодишњи син </a:t>
            </a:r>
            <a:r>
              <a:rPr lang="ru-RU" b="1" dirty="0">
                <a:solidFill>
                  <a:schemeClr val="tx2"/>
                </a:solidFill>
              </a:rPr>
              <a:t>Урош</a:t>
            </a:r>
            <a:r>
              <a:rPr lang="ru-RU" dirty="0"/>
              <a:t> крунисан је </a:t>
            </a:r>
            <a:r>
              <a:rPr lang="ru-RU" b="1" dirty="0">
                <a:solidFill>
                  <a:schemeClr val="tx2"/>
                </a:solidFill>
              </a:rPr>
              <a:t>краљевском круном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25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64704"/>
            <a:ext cx="3122940" cy="503064"/>
          </a:xfrm>
        </p:spPr>
        <p:txBody>
          <a:bodyPr>
            <a:noAutofit/>
          </a:bodyPr>
          <a:lstStyle/>
          <a:p>
            <a:r>
              <a:rPr lang="sr-Cyrl-BA" sz="2400" dirty="0"/>
              <a:t>ДУШАНОВ ЗАКОНИК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300" y="1521642"/>
            <a:ext cx="5446012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Цар </a:t>
            </a:r>
            <a:r>
              <a:rPr lang="ru-RU" dirty="0"/>
              <a:t>Душан је желио да </a:t>
            </a:r>
            <a:r>
              <a:rPr lang="ru-RU" dirty="0" smtClean="0"/>
              <a:t>српску државу </a:t>
            </a:r>
            <a:r>
              <a:rPr lang="ru-RU" dirty="0"/>
              <a:t>уреди прописима и </a:t>
            </a:r>
            <a:r>
              <a:rPr lang="ru-RU" dirty="0" smtClean="0"/>
              <a:t>законима, </a:t>
            </a:r>
            <a:r>
              <a:rPr lang="ru-RU" dirty="0"/>
              <a:t>који би важили за </a:t>
            </a:r>
            <a:r>
              <a:rPr lang="ru-RU" dirty="0" smtClean="0"/>
              <a:t>цијело царство </a:t>
            </a:r>
            <a:r>
              <a:rPr lang="ru-RU" dirty="0"/>
              <a:t>и за све поданике. 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b="1" dirty="0">
                <a:solidFill>
                  <a:srgbClr val="FF0000"/>
                </a:solidFill>
              </a:rPr>
              <a:t>Вазнесење </a:t>
            </a:r>
            <a:r>
              <a:rPr lang="ru-RU" b="1" dirty="0" smtClean="0">
                <a:solidFill>
                  <a:srgbClr val="FF0000"/>
                </a:solidFill>
              </a:rPr>
              <a:t>Господње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tx2"/>
                </a:solidFill>
              </a:rPr>
              <a:t>21. маја </a:t>
            </a:r>
            <a:r>
              <a:rPr lang="ru-RU" b="1" dirty="0">
                <a:solidFill>
                  <a:schemeClr val="tx2"/>
                </a:solidFill>
              </a:rPr>
              <a:t>1349. </a:t>
            </a:r>
            <a:r>
              <a:rPr lang="ru-RU" dirty="0" smtClean="0"/>
              <a:t>године, </a:t>
            </a:r>
            <a:r>
              <a:rPr lang="ru-RU" dirty="0"/>
              <a:t>на </a:t>
            </a:r>
            <a:r>
              <a:rPr lang="ru-RU" dirty="0" smtClean="0"/>
              <a:t>државном сабору </a:t>
            </a:r>
            <a:r>
              <a:rPr lang="ru-RU" dirty="0"/>
              <a:t>у </a:t>
            </a:r>
            <a:r>
              <a:rPr lang="ru-RU" b="1" dirty="0">
                <a:solidFill>
                  <a:schemeClr val="tx2"/>
                </a:solidFill>
              </a:rPr>
              <a:t>Скопљу</a:t>
            </a:r>
            <a:r>
              <a:rPr lang="ru-RU" dirty="0"/>
              <a:t> објавио </a:t>
            </a:r>
            <a:r>
              <a:rPr lang="ru-RU" dirty="0" smtClean="0"/>
              <a:t>је свој </a:t>
            </a:r>
            <a:r>
              <a:rPr lang="ru-RU" b="1" dirty="0" smtClean="0">
                <a:solidFill>
                  <a:srgbClr val="FF0000"/>
                </a:solidFill>
              </a:rPr>
              <a:t>Законик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4852" y="336594"/>
            <a:ext cx="1752733" cy="560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71" y="1521642"/>
            <a:ext cx="3234937" cy="48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7" y="404664"/>
            <a:ext cx="6927761" cy="608342"/>
          </a:xfrm>
        </p:spPr>
        <p:txBody>
          <a:bodyPr/>
          <a:lstStyle/>
          <a:p>
            <a:r>
              <a:rPr lang="sr-Cyrl-RS" dirty="0" smtClean="0"/>
              <a:t>СМРТ ЦАРА ДУШАНА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1" y="871843"/>
            <a:ext cx="6994819" cy="3781293"/>
          </a:xfrm>
        </p:spPr>
        <p:txBody>
          <a:bodyPr>
            <a:noAutofit/>
          </a:bodyPr>
          <a:lstStyle/>
          <a:p>
            <a:r>
              <a:rPr lang="ru-RU" sz="2800" dirty="0"/>
              <a:t>Душан </a:t>
            </a:r>
            <a:r>
              <a:rPr lang="ru-RU" sz="2800" dirty="0" smtClean="0"/>
              <a:t>је, Законик, касније </a:t>
            </a:r>
            <a:r>
              <a:rPr lang="ru-RU" sz="2800" b="1" dirty="0" smtClean="0">
                <a:solidFill>
                  <a:srgbClr val="FF0000"/>
                </a:solidFill>
              </a:rPr>
              <a:t>допунио, </a:t>
            </a:r>
            <a:r>
              <a:rPr lang="ru-RU" sz="2800" b="1" dirty="0">
                <a:solidFill>
                  <a:srgbClr val="FF0000"/>
                </a:solidFill>
              </a:rPr>
              <a:t>у </a:t>
            </a:r>
            <a:r>
              <a:rPr lang="ru-RU" sz="2800" b="1" dirty="0" smtClean="0">
                <a:solidFill>
                  <a:srgbClr val="FF0000"/>
                </a:solidFill>
              </a:rPr>
              <a:t>Сересу, </a:t>
            </a:r>
            <a:r>
              <a:rPr lang="ru-RU" sz="2800" b="1" dirty="0">
                <a:solidFill>
                  <a:srgbClr val="FF0000"/>
                </a:solidFill>
              </a:rPr>
              <a:t>1354. године</a:t>
            </a:r>
            <a:r>
              <a:rPr lang="ru-RU" sz="2800" dirty="0" smtClean="0"/>
              <a:t>. Законик </a:t>
            </a:r>
            <a:r>
              <a:rPr lang="ru-RU" sz="2800" dirty="0"/>
              <a:t>се састоји од </a:t>
            </a:r>
            <a:r>
              <a:rPr lang="ru-RU" sz="2800" b="1" dirty="0">
                <a:solidFill>
                  <a:srgbClr val="FF0000"/>
                </a:solidFill>
              </a:rPr>
              <a:t>201 </a:t>
            </a:r>
            <a:r>
              <a:rPr lang="ru-RU" sz="2800" b="1" dirty="0" smtClean="0">
                <a:solidFill>
                  <a:srgbClr val="FF0000"/>
                </a:solidFill>
              </a:rPr>
              <a:t>члана </a:t>
            </a:r>
            <a:r>
              <a:rPr lang="ru-RU" sz="2800" dirty="0" smtClean="0"/>
              <a:t>и представља, </a:t>
            </a:r>
            <a:r>
              <a:rPr lang="ru-RU" sz="2800" dirty="0"/>
              <a:t>уз </a:t>
            </a:r>
            <a:r>
              <a:rPr lang="ru-RU" sz="2800" dirty="0" smtClean="0"/>
              <a:t>Законоправило Светог Саве, </a:t>
            </a:r>
            <a:r>
              <a:rPr lang="ru-RU" sz="2800" b="1" u="sng" dirty="0">
                <a:solidFill>
                  <a:srgbClr val="FF0000"/>
                </a:solidFill>
              </a:rPr>
              <a:t>најважнији </a:t>
            </a:r>
            <a:r>
              <a:rPr lang="ru-RU" sz="2800" b="1" u="sng" dirty="0" smtClean="0">
                <a:solidFill>
                  <a:srgbClr val="FF0000"/>
                </a:solidFill>
              </a:rPr>
              <a:t>закон средњовјековне </a:t>
            </a:r>
            <a:r>
              <a:rPr lang="ru-RU" sz="2800" b="1" u="sng" dirty="0">
                <a:solidFill>
                  <a:srgbClr val="FF0000"/>
                </a:solidFill>
              </a:rPr>
              <a:t>Србије</a:t>
            </a:r>
            <a:r>
              <a:rPr lang="ru-RU" sz="2800" dirty="0" smtClean="0"/>
              <a:t>.</a:t>
            </a:r>
          </a:p>
          <a:p>
            <a:r>
              <a:rPr lang="sr-Cyrl-BA" sz="2800" dirty="0"/>
              <a:t>Душан </a:t>
            </a:r>
            <a:r>
              <a:rPr lang="sr-Cyrl-BA" sz="2800" dirty="0" smtClean="0"/>
              <a:t>је </a:t>
            </a:r>
            <a:r>
              <a:rPr lang="ru-RU" sz="2800" dirty="0" smtClean="0"/>
              <a:t>преминуо </a:t>
            </a:r>
            <a:r>
              <a:rPr lang="ru-RU" sz="2800" dirty="0"/>
              <a:t>у </a:t>
            </a:r>
            <a:r>
              <a:rPr lang="ru-RU" sz="2800" dirty="0" smtClean="0"/>
              <a:t>недјељу, </a:t>
            </a:r>
            <a:r>
              <a:rPr lang="ru-RU" sz="2800" dirty="0"/>
              <a:t>20. децембра 1355. године. </a:t>
            </a:r>
            <a:r>
              <a:rPr lang="ru-RU" sz="2800" dirty="0" smtClean="0"/>
              <a:t>С</a:t>
            </a:r>
            <a:r>
              <a:rPr lang="sr-Cyrl-BA" sz="2800" dirty="0" err="1" smtClean="0"/>
              <a:t>ахрањен</a:t>
            </a:r>
            <a:r>
              <a:rPr lang="sr-Cyrl-BA" sz="2800" dirty="0" smtClean="0"/>
              <a:t> је </a:t>
            </a:r>
            <a:r>
              <a:rPr lang="sr-Cyrl-BA" sz="2800" dirty="0"/>
              <a:t>у својој </a:t>
            </a:r>
            <a:r>
              <a:rPr lang="sr-Cyrl-BA" sz="2800" dirty="0" smtClean="0"/>
              <a:t>задужбини, </a:t>
            </a:r>
            <a:r>
              <a:rPr lang="sr-Cyrl-BA" sz="2800" b="1" dirty="0" smtClean="0">
                <a:solidFill>
                  <a:srgbClr val="FF0000"/>
                </a:solidFill>
              </a:rPr>
              <a:t>манастиру </a:t>
            </a:r>
            <a:r>
              <a:rPr lang="sr-Cyrl-BA" sz="2800" b="1" dirty="0" err="1" smtClean="0">
                <a:solidFill>
                  <a:srgbClr val="FF0000"/>
                </a:solidFill>
              </a:rPr>
              <a:t>Светих</a:t>
            </a:r>
            <a:r>
              <a:rPr lang="sr-Cyrl-BA" sz="2800" b="1" dirty="0" smtClean="0">
                <a:solidFill>
                  <a:srgbClr val="FF0000"/>
                </a:solidFill>
              </a:rPr>
              <a:t> </a:t>
            </a:r>
            <a:r>
              <a:rPr lang="sr-Cyrl-BA" sz="2800" b="1" dirty="0">
                <a:solidFill>
                  <a:srgbClr val="FF0000"/>
                </a:solidFill>
              </a:rPr>
              <a:t>Арханђела код </a:t>
            </a:r>
            <a:r>
              <a:rPr lang="sr-Cyrl-BA" sz="2800" b="1" dirty="0" smtClean="0">
                <a:solidFill>
                  <a:srgbClr val="FF0000"/>
                </a:solidFill>
              </a:rPr>
              <a:t>Призрена</a:t>
            </a:r>
            <a:r>
              <a:rPr lang="sr-Cyrl-BA" sz="2800" dirty="0"/>
              <a:t>.</a:t>
            </a:r>
            <a:endParaRPr lang="sr-Latn-R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9016" y="3468675"/>
            <a:ext cx="4569061" cy="3298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0338" y="1700296"/>
            <a:ext cx="4663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Његови </a:t>
            </a:r>
            <a:r>
              <a:rPr lang="sr-Cyrl-BA" dirty="0"/>
              <a:t>посмртни </a:t>
            </a:r>
            <a:r>
              <a:rPr lang="sr-Cyrl-BA" dirty="0" smtClean="0"/>
              <a:t>остаци, </a:t>
            </a:r>
            <a:r>
              <a:rPr lang="sr-Cyrl-BA" dirty="0"/>
              <a:t>свечано </a:t>
            </a:r>
            <a:r>
              <a:rPr lang="sr-Cyrl-BA" dirty="0" smtClean="0"/>
              <a:t>су пренесени 1968. године и </a:t>
            </a:r>
            <a:r>
              <a:rPr lang="sr-Cyrl-BA" dirty="0"/>
              <a:t>сахрањени </a:t>
            </a:r>
            <a:r>
              <a:rPr lang="sr-Cyrl-BA" b="1" dirty="0">
                <a:solidFill>
                  <a:srgbClr val="FF0000"/>
                </a:solidFill>
              </a:rPr>
              <a:t>у цркви </a:t>
            </a:r>
            <a:r>
              <a:rPr lang="sr-Cyrl-BA" b="1" dirty="0" err="1">
                <a:solidFill>
                  <a:srgbClr val="FF0000"/>
                </a:solidFill>
              </a:rPr>
              <a:t>Светог</a:t>
            </a:r>
            <a:r>
              <a:rPr lang="sr-Cyrl-BA" b="1" dirty="0">
                <a:solidFill>
                  <a:srgbClr val="FF0000"/>
                </a:solidFill>
              </a:rPr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Марка, </a:t>
            </a:r>
            <a:r>
              <a:rPr lang="sr-Cyrl-BA" b="1" dirty="0">
                <a:solidFill>
                  <a:srgbClr val="FF0000"/>
                </a:solidFill>
              </a:rPr>
              <a:t>у </a:t>
            </a:r>
            <a:r>
              <a:rPr lang="sr-Cyrl-BA" b="1" dirty="0" smtClean="0">
                <a:solidFill>
                  <a:srgbClr val="FF0000"/>
                </a:solidFill>
              </a:rPr>
              <a:t>Београду, </a:t>
            </a:r>
            <a:r>
              <a:rPr lang="sr-Cyrl-BA" dirty="0"/>
              <a:t>гдје и </a:t>
            </a:r>
            <a:r>
              <a:rPr lang="sr-Cyrl-BA" b="1" dirty="0">
                <a:solidFill>
                  <a:srgbClr val="FF0000"/>
                </a:solidFill>
              </a:rPr>
              <a:t>данас почивају</a:t>
            </a:r>
            <a:r>
              <a:rPr lang="sr-Cyrl-BA" dirty="0"/>
              <a:t>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9215" y="4851855"/>
            <a:ext cx="4259801" cy="20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93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9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9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4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4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9" y="836712"/>
            <a:ext cx="3781652" cy="598388"/>
          </a:xfrm>
        </p:spPr>
        <p:txBody>
          <a:bodyPr/>
          <a:lstStyle/>
          <a:p>
            <a:r>
              <a:rPr lang="sr-Cyrl-BA" sz="3600" dirty="0" smtClean="0"/>
              <a:t>УРОШ НЕЈАКИ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481" y="836711"/>
            <a:ext cx="4355251" cy="5328593"/>
          </a:xfrm>
        </p:spPr>
        <p:txBody>
          <a:bodyPr/>
          <a:lstStyle/>
          <a:p>
            <a:r>
              <a:rPr lang="ru-RU" sz="2800" dirty="0" smtClean="0"/>
              <a:t>Душанов </a:t>
            </a:r>
            <a:r>
              <a:rPr lang="ru-RU" sz="2800" dirty="0"/>
              <a:t>син </a:t>
            </a:r>
            <a:r>
              <a:rPr lang="ru-RU" sz="2800" dirty="0" smtClean="0"/>
              <a:t>Урош био </a:t>
            </a:r>
            <a:r>
              <a:rPr lang="ru-RU" sz="2800" dirty="0"/>
              <a:t>је немоћан у настојањима да уразуми непослушне српске </a:t>
            </a:r>
            <a:r>
              <a:rPr lang="ru-RU" sz="2800" dirty="0" smtClean="0"/>
              <a:t>господаре свих области -  да </a:t>
            </a:r>
            <a:r>
              <a:rPr lang="ru-RU" sz="2800" dirty="0"/>
              <a:t>се </a:t>
            </a:r>
            <a:r>
              <a:rPr lang="ru-RU" sz="2800" dirty="0" smtClean="0"/>
              <a:t>уједине, </a:t>
            </a:r>
            <a:r>
              <a:rPr lang="ru-RU" sz="2800" dirty="0"/>
              <a:t>па је у историји остао упамћен као </a:t>
            </a:r>
            <a:r>
              <a:rPr lang="ru-RU" sz="2800" b="1" dirty="0" smtClean="0">
                <a:solidFill>
                  <a:srgbClr val="FF0000"/>
                </a:solidFill>
              </a:rPr>
              <a:t>Урош Нејаки</a:t>
            </a:r>
            <a:r>
              <a:rPr lang="ru-RU" sz="2800" dirty="0"/>
              <a:t>. Није он био нејак, него су </a:t>
            </a:r>
            <a:r>
              <a:rPr lang="ru-RU" sz="2800" dirty="0" smtClean="0"/>
              <a:t>ти  </a:t>
            </a:r>
            <a:r>
              <a:rPr lang="ru-RU" sz="2800" dirty="0"/>
              <a:t>господари били </a:t>
            </a:r>
            <a:r>
              <a:rPr lang="ru-RU" sz="2800" dirty="0" smtClean="0"/>
              <a:t>саможиви и </a:t>
            </a:r>
            <a:r>
              <a:rPr lang="ru-RU" sz="2800" dirty="0"/>
              <a:t>непослушни.</a:t>
            </a:r>
            <a:endParaRPr lang="sr-Latn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406" y="4005064"/>
            <a:ext cx="3384376" cy="25350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260833" cy="2065907"/>
          </a:xfrm>
        </p:spPr>
        <p:txBody>
          <a:bodyPr/>
          <a:lstStyle/>
          <a:p>
            <a:r>
              <a:rPr lang="ru-RU" sz="2800" dirty="0"/>
              <a:t>Послије смрти цара Душана српски великаши су </a:t>
            </a:r>
            <a:r>
              <a:rPr lang="ru-RU" sz="2800" b="1" dirty="0">
                <a:solidFill>
                  <a:srgbClr val="FF0000"/>
                </a:solidFill>
              </a:rPr>
              <a:t>распарчали српско царство </a:t>
            </a:r>
            <a:r>
              <a:rPr lang="ru-RU" sz="2800" dirty="0"/>
              <a:t>и одлучили да свако влада својом облашћу. </a:t>
            </a:r>
            <a:endParaRPr lang="sr-Latn-R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0315" y="1104827"/>
            <a:ext cx="2905470" cy="40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5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706090"/>
          </a:xfrm>
        </p:spPr>
        <p:txBody>
          <a:bodyPr/>
          <a:lstStyle/>
          <a:p>
            <a:r>
              <a:rPr lang="sr-Cyrl-BA" dirty="0" smtClean="0"/>
              <a:t>СПОЉНИ ПРОБЛЕМИ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780" y="1196752"/>
            <a:ext cx="5832648" cy="4318224"/>
          </a:xfrm>
        </p:spPr>
        <p:txBody>
          <a:bodyPr/>
          <a:lstStyle/>
          <a:p>
            <a:r>
              <a:rPr lang="ru-RU" sz="3200" dirty="0"/>
              <a:t>Поред унутрашњих сукоба у српским земљама, </a:t>
            </a:r>
            <a:r>
              <a:rPr lang="ru-RU" sz="3200" dirty="0" smtClean="0"/>
              <a:t>Србија је </a:t>
            </a:r>
            <a:r>
              <a:rPr lang="ru-RU" sz="3200" dirty="0"/>
              <a:t>имала велике проблеме са Турцима, који су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прешли из азијског </a:t>
            </a:r>
            <a:r>
              <a:rPr lang="ru-RU" sz="3200" b="1" dirty="0" smtClean="0">
                <a:solidFill>
                  <a:srgbClr val="FF0000"/>
                </a:solidFill>
              </a:rPr>
              <a:t>на европски </a:t>
            </a:r>
            <a:r>
              <a:rPr lang="ru-RU" sz="3200" b="1" dirty="0">
                <a:solidFill>
                  <a:srgbClr val="FF0000"/>
                </a:solidFill>
              </a:rPr>
              <a:t>континент</a:t>
            </a:r>
            <a:r>
              <a:rPr lang="ru-RU" sz="3200" dirty="0"/>
              <a:t>, и по први пут ту се настанили баш у вријеме </a:t>
            </a:r>
            <a:r>
              <a:rPr lang="ru-RU" sz="3200" dirty="0" smtClean="0"/>
              <a:t>цара Душана</a:t>
            </a:r>
            <a:r>
              <a:rPr lang="ru-RU" sz="3200" dirty="0"/>
              <a:t>. Од </a:t>
            </a:r>
            <a:r>
              <a:rPr lang="ru-RU" sz="3200" dirty="0" smtClean="0"/>
              <a:t>тада, </a:t>
            </a:r>
            <a:r>
              <a:rPr lang="ru-RU" sz="3200" b="1" dirty="0">
                <a:solidFill>
                  <a:srgbClr val="FF0000"/>
                </a:solidFill>
              </a:rPr>
              <a:t>настоје да освоје балканске државе и </a:t>
            </a:r>
            <a:r>
              <a:rPr lang="ru-RU" sz="3200" b="1" dirty="0" smtClean="0">
                <a:solidFill>
                  <a:srgbClr val="FF0000"/>
                </a:solidFill>
              </a:rPr>
              <a:t>прошире своју </a:t>
            </a:r>
            <a:r>
              <a:rPr lang="ru-RU" sz="3200" b="1" dirty="0">
                <a:solidFill>
                  <a:srgbClr val="FF0000"/>
                </a:solidFill>
              </a:rPr>
              <a:t>империју</a:t>
            </a:r>
            <a:r>
              <a:rPr lang="ru-RU" sz="3200" dirty="0"/>
              <a:t>.</a:t>
            </a:r>
            <a:endParaRPr lang="sr-Latn-R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454452" y="2132856"/>
            <a:ext cx="4880390" cy="32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59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3</Template>
  <TotalTime>748</TotalTime>
  <Words>841</Words>
  <Application>Microsoft Office PowerPoint</Application>
  <PresentationFormat>Custom</PresentationFormat>
  <Paragraphs>70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МОЛИТВА ПРИЈЕ УЧЕЊА </vt:lpstr>
      <vt:lpstr>ЦАР ДУШАН и КНЕЗ ЛАЗАР</vt:lpstr>
      <vt:lpstr>Душан Силни (краљ 1331 – 1346; цар 1346 -1355)</vt:lpstr>
      <vt:lpstr>КРАЉ ДУШАН</vt:lpstr>
      <vt:lpstr>ЦАР ДУШАН</vt:lpstr>
      <vt:lpstr>ДУШАНОВ ЗАКОНИК</vt:lpstr>
      <vt:lpstr>СМРТ ЦАРА ДУШАНА</vt:lpstr>
      <vt:lpstr>УРОШ НЕЈАКИ</vt:lpstr>
      <vt:lpstr>СПОЉНИ ПРОБЛЕМИ</vt:lpstr>
      <vt:lpstr>КНЕЗ ЛАЗАР ХРЕБЕЉАНОВИЋ</vt:lpstr>
      <vt:lpstr>БИТКЕ </vt:lpstr>
      <vt:lpstr>Slide 12</vt:lpstr>
      <vt:lpstr>БРОЈЕВИ</vt:lpstr>
      <vt:lpstr>МИЛОШ ОБИЛИЋ</vt:lpstr>
      <vt:lpstr>СМРТ КНЕЗА ЛАЗАРА</vt:lpstr>
      <vt:lpstr>Slide 16</vt:lpstr>
      <vt:lpstr>ЗБОГОМ!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 Душан и кнез Лазар</dc:title>
  <dc:creator>Dragan</dc:creator>
  <cp:lastModifiedBy>Slavoljub Lukic</cp:lastModifiedBy>
  <cp:revision>89</cp:revision>
  <dcterms:created xsi:type="dcterms:W3CDTF">2020-04-06T14:54:03Z</dcterms:created>
  <dcterms:modified xsi:type="dcterms:W3CDTF">2020-04-21T07:18:38Z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