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08" r:id="rId1"/>
  </p:sldMasterIdLst>
  <p:sldIdLst>
    <p:sldId id="265" r:id="rId2"/>
    <p:sldId id="257" r:id="rId3"/>
    <p:sldId id="258" r:id="rId4"/>
    <p:sldId id="259" r:id="rId5"/>
    <p:sldId id="260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83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00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09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3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6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5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CBDF3E-BF18-46B6-B57F-3EC46EA15A1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E49B49-CBAD-4A1D-ACA5-A7C6D64E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52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420" r:id="rId12"/>
    <p:sldLayoutId id="2147485421" r:id="rId13"/>
    <p:sldLayoutId id="2147485422" r:id="rId14"/>
    <p:sldLayoutId id="2147485423" r:id="rId15"/>
    <p:sldLayoutId id="2147485424" r:id="rId16"/>
    <p:sldLayoutId id="21474854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9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4.jpg"/><Relationship Id="rId5" Type="http://schemas.openxmlformats.org/officeDocument/2006/relationships/image" Target="../media/image12.jpg"/><Relationship Id="rId15" Type="http://schemas.openxmlformats.org/officeDocument/2006/relationships/image" Target="../media/image21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4212" y="7683499"/>
            <a:ext cx="10085388" cy="635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107569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7200" dirty="0" smtClean="0"/>
              <a:t>  </a:t>
            </a:r>
            <a:r>
              <a:rPr lang="sr-Cyrl-RS" sz="7200" b="1" dirty="0" smtClean="0"/>
              <a:t>ГЕОГРАФСКЕ  РЕГИЈЕ </a:t>
            </a:r>
          </a:p>
          <a:p>
            <a:pPr marL="0" indent="0">
              <a:buNone/>
            </a:pPr>
            <a:r>
              <a:rPr lang="sr-Cyrl-RS" sz="7200" b="1" dirty="0" smtClean="0"/>
              <a:t>  РЕПУБЛИКЕ СРПСКЕ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097867"/>
            <a:ext cx="2425699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685799"/>
          </a:xfrm>
        </p:spPr>
        <p:txBody>
          <a:bodyPr/>
          <a:lstStyle/>
          <a:p>
            <a:r>
              <a:rPr lang="sr-Cyrl-RS" b="1" dirty="0" smtClean="0"/>
              <a:t>                             ВОДЕ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829"/>
            <a:ext cx="12127705" cy="6270171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Ријеке Фочанске мезо регије припадају         Ријеке Требињске мезорегије отичу у Јадранско</a:t>
            </a:r>
          </a:p>
          <a:p>
            <a:pPr marL="0" indent="0">
              <a:buNone/>
            </a:pPr>
            <a:r>
              <a:rPr lang="sr-Cyrl-RS" dirty="0" smtClean="0"/>
              <a:t> сливу Црног мора ,                                            море.Највећа и назначајнија је Требишњница</a:t>
            </a:r>
          </a:p>
          <a:p>
            <a:pPr marL="0" indent="0">
              <a:buNone/>
            </a:pPr>
            <a:r>
              <a:rPr lang="sr-Cyrl-RS" dirty="0" smtClean="0"/>
              <a:t> осим Неретве она отиче                                  Она понире у Поповом пољу,а извире као </a:t>
            </a:r>
          </a:p>
          <a:p>
            <a:pPr marL="0" indent="0">
              <a:buNone/>
            </a:pPr>
            <a:r>
              <a:rPr lang="sr-Cyrl-RS" dirty="0" smtClean="0"/>
              <a:t>у Јадранско море                                              ријека приморчица Омбла у Хрватској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3" y="2492375"/>
            <a:ext cx="2736848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492375"/>
            <a:ext cx="2603499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3" y="4032251"/>
            <a:ext cx="2065337" cy="1692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9" y="4019551"/>
            <a:ext cx="3275011" cy="16954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595937" y="927100"/>
            <a:ext cx="0" cy="593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35" y="2492374"/>
            <a:ext cx="2951165" cy="1917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05" y="4511675"/>
            <a:ext cx="3403600" cy="19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77700" cy="812800"/>
          </a:xfrm>
        </p:spPr>
        <p:txBody>
          <a:bodyPr>
            <a:normAutofit/>
          </a:bodyPr>
          <a:lstStyle/>
          <a:p>
            <a:r>
              <a:rPr lang="sr-Cyrl-RS" dirty="0" smtClean="0"/>
              <a:t>                                   ЈЕЗЕРА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96900"/>
            <a:ext cx="12192000" cy="745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ПРИРОДНА                                                                            ВЈЕШТАЧКА </a:t>
            </a:r>
          </a:p>
          <a:p>
            <a:pPr marL="0" indent="0">
              <a:buNone/>
            </a:pPr>
            <a:r>
              <a:rPr lang="sr-Cyrl-RS" dirty="0" smtClean="0"/>
              <a:t>Језера су ледничког поријекла на високим           Билећко језеро - </a:t>
            </a:r>
          </a:p>
          <a:p>
            <a:pPr marL="0" indent="0">
              <a:buNone/>
            </a:pPr>
            <a:r>
              <a:rPr lang="sr-Cyrl-RS" smtClean="0"/>
              <a:t> планинама.Због чисте </a:t>
            </a:r>
            <a:r>
              <a:rPr lang="sr-Cyrl-RS" dirty="0"/>
              <a:t>и бистре </a:t>
            </a:r>
            <a:r>
              <a:rPr lang="sr-Cyrl-RS" dirty="0" smtClean="0"/>
              <a:t>воде          </a:t>
            </a:r>
          </a:p>
          <a:p>
            <a:pPr marL="0" indent="0">
              <a:buNone/>
            </a:pPr>
            <a:r>
              <a:rPr lang="sr-Cyrl-RS" dirty="0" smtClean="0"/>
              <a:t> зовемо их  „ГОРСКЕ ОЧИ“ – .Највише их има      </a:t>
            </a:r>
          </a:p>
          <a:p>
            <a:pPr marL="0" indent="0">
              <a:buNone/>
            </a:pPr>
            <a:r>
              <a:rPr lang="sr-Cyrl-RS" dirty="0" smtClean="0"/>
              <a:t>На Зеленгори , чак 9.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      Горичко језеро -</a:t>
            </a:r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      </a:t>
            </a: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      Клиње језеро:</a:t>
            </a:r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7577" y="-514350"/>
            <a:ext cx="0" cy="745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3213100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7" y="3213100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" y="4978400"/>
            <a:ext cx="2776539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6" y="2954337"/>
            <a:ext cx="2590800" cy="1762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6" y="1203325"/>
            <a:ext cx="2571750" cy="1590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6" y="4813300"/>
            <a:ext cx="2466975" cy="1847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0" y="4911725"/>
            <a:ext cx="2845597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65101"/>
            <a:ext cx="8534400" cy="1206500"/>
          </a:xfrm>
        </p:spPr>
        <p:txBody>
          <a:bodyPr/>
          <a:lstStyle/>
          <a:p>
            <a:r>
              <a:rPr lang="sr-Cyrl-RS" b="1" dirty="0" smtClean="0"/>
              <a:t>              Природна богатства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0"/>
            <a:ext cx="12395200" cy="5842000"/>
          </a:xfrm>
        </p:spPr>
        <p:txBody>
          <a:bodyPr/>
          <a:lstStyle/>
          <a:p>
            <a:r>
              <a:rPr lang="sr-Cyrl-RS" dirty="0" smtClean="0"/>
              <a:t>Прииродна богатства регије нису велика .Обрадивог , плодног земљишта је мало.</a:t>
            </a:r>
          </a:p>
          <a:p>
            <a:r>
              <a:rPr lang="sr-Cyrl-RS" dirty="0" smtClean="0"/>
              <a:t>Има га највише у крашким пољима гдје преовладава  црвена земља „</a:t>
            </a:r>
            <a:r>
              <a:rPr lang="sr-Latn-RS" dirty="0" smtClean="0"/>
              <a:t>terarossa“</a:t>
            </a:r>
            <a:endParaRPr lang="sr-Cyrl-RS" dirty="0" smtClean="0"/>
          </a:p>
          <a:p>
            <a:r>
              <a:rPr lang="sr-Cyrl-RS" dirty="0" smtClean="0"/>
              <a:t>Шумско богатство је велико,али само у Фочанској регији </a:t>
            </a:r>
          </a:p>
          <a:p>
            <a:r>
              <a:rPr lang="sr-Cyrl-RS" dirty="0" smtClean="0"/>
              <a:t>Водена снага Требишњице је искоришћена за добијање електриче енергије </a:t>
            </a:r>
          </a:p>
          <a:p>
            <a:r>
              <a:rPr lang="sr-Cyrl-RS" dirty="0" smtClean="0"/>
              <a:t>Значајно минерално богатство су налазишта лигнита код Гацка и мрког угља код Миљевине.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415765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4221162"/>
            <a:ext cx="23653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87" y="4221162"/>
            <a:ext cx="2278063" cy="1857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4180681"/>
            <a:ext cx="2466975" cy="1888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75" y="41806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sr-Cyrl-RS" dirty="0" smtClean="0"/>
              <a:t>      </a:t>
            </a:r>
            <a:r>
              <a:rPr lang="sr-Cyrl-RS" b="1" dirty="0" smtClean="0"/>
              <a:t>ДРУШТВЕНО – ГЕОГРАФСКА ОБИЉЕЖЈА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066800"/>
            <a:ext cx="12192000" cy="5791200"/>
          </a:xfrm>
        </p:spPr>
        <p:txBody>
          <a:bodyPr/>
          <a:lstStyle/>
          <a:p>
            <a:r>
              <a:rPr lang="ru-RU" dirty="0" smtClean="0"/>
              <a:t>Требињско-фочанска </a:t>
            </a:r>
            <a:r>
              <a:rPr lang="ru-RU" dirty="0"/>
              <a:t>регија је друга по површини у Републици </a:t>
            </a:r>
            <a:r>
              <a:rPr lang="ru-RU" dirty="0" smtClean="0"/>
              <a:t>Српској</a:t>
            </a:r>
          </a:p>
          <a:p>
            <a:pPr marL="0" indent="0">
              <a:buNone/>
            </a:pPr>
            <a:r>
              <a:rPr lang="ru-RU" dirty="0" smtClean="0"/>
              <a:t>   Површина </a:t>
            </a:r>
            <a:r>
              <a:rPr lang="ru-RU" dirty="0"/>
              <a:t>је 5848,36 km. </a:t>
            </a:r>
            <a:r>
              <a:rPr lang="ru-RU" dirty="0" smtClean="0"/>
              <a:t>По попису  из  </a:t>
            </a:r>
            <a:r>
              <a:rPr lang="ru-RU" dirty="0"/>
              <a:t>2013. године, имала је 100.269 </a:t>
            </a:r>
            <a:r>
              <a:rPr lang="ru-RU" dirty="0" smtClean="0"/>
              <a:t>становника</a:t>
            </a:r>
          </a:p>
          <a:p>
            <a:pPr marL="0" indent="0">
              <a:buNone/>
            </a:pPr>
            <a:r>
              <a:rPr lang="ru-RU" dirty="0" smtClean="0"/>
              <a:t>   Густина </a:t>
            </a:r>
            <a:r>
              <a:rPr lang="ru-RU" dirty="0"/>
              <a:t>насељености је 17 </a:t>
            </a:r>
            <a:r>
              <a:rPr lang="ru-RU" dirty="0" smtClean="0"/>
              <a:t>ст/км²</a:t>
            </a:r>
          </a:p>
          <a:p>
            <a:pPr marL="0" indent="0">
              <a:buNone/>
            </a:pPr>
            <a:r>
              <a:rPr lang="ru-RU" dirty="0" smtClean="0"/>
              <a:t>   Регија </a:t>
            </a:r>
            <a:r>
              <a:rPr lang="ru-RU" dirty="0"/>
              <a:t>се састоји од 10 </a:t>
            </a:r>
            <a:r>
              <a:rPr lang="ru-RU" dirty="0" smtClean="0"/>
              <a:t>општина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Статус града има само </a:t>
            </a:r>
            <a:r>
              <a:rPr lang="ru-RU" b="1" dirty="0" smtClean="0"/>
              <a:t>Требиње</a:t>
            </a:r>
          </a:p>
          <a:p>
            <a:pPr marL="0" indent="0">
              <a:buNone/>
            </a:pPr>
            <a:r>
              <a:rPr lang="ru-RU" dirty="0" smtClean="0"/>
              <a:t>   Ово </a:t>
            </a:r>
            <a:r>
              <a:rPr lang="ru-RU" dirty="0"/>
              <a:t>је најрјеђе насељена </a:t>
            </a:r>
            <a:r>
              <a:rPr lang="ru-RU" dirty="0" smtClean="0"/>
              <a:t>регија</a:t>
            </a:r>
          </a:p>
          <a:p>
            <a:pPr marL="0" indent="0">
              <a:buNone/>
            </a:pPr>
            <a:r>
              <a:rPr lang="ru-RU" dirty="0" smtClean="0"/>
              <a:t>   Природни прираштај</a:t>
            </a:r>
            <a:r>
              <a:rPr lang="ru-RU" dirty="0"/>
              <a:t>  регије је у сталном </a:t>
            </a:r>
            <a:r>
              <a:rPr lang="ru-RU" dirty="0" smtClean="0"/>
              <a:t>опадању</a:t>
            </a:r>
          </a:p>
          <a:p>
            <a:pPr marL="0" indent="0">
              <a:buNone/>
            </a:pPr>
            <a:r>
              <a:rPr lang="ru-RU" dirty="0" smtClean="0"/>
              <a:t>   Села су празна или у њима живе претежно стари људи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213462"/>
            <a:ext cx="4971450" cy="15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899"/>
            <a:ext cx="12103100" cy="558801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                               ПРИВРЕДА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700"/>
            <a:ext cx="12192000" cy="6210299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Природни услови су повољни : </a:t>
            </a:r>
            <a:r>
              <a:rPr lang="ru-RU" sz="1900" dirty="0"/>
              <a:t>клима, плодно земљиште у крашким пољима, водена снага ријека, шумско и богатство угљем </a:t>
            </a:r>
          </a:p>
          <a:p>
            <a:r>
              <a:rPr lang="ru-RU" sz="1900" dirty="0" smtClean="0"/>
              <a:t> Друштвени услови,  неповољно </a:t>
            </a:r>
            <a:r>
              <a:rPr lang="ru-RU" sz="1900" dirty="0"/>
              <a:t>утичу на значајнији развој </a:t>
            </a:r>
            <a:r>
              <a:rPr lang="ru-RU" sz="1900" dirty="0" smtClean="0"/>
              <a:t>привреде</a:t>
            </a:r>
          </a:p>
          <a:p>
            <a:r>
              <a:rPr lang="ru-RU" sz="1900" dirty="0" smtClean="0"/>
              <a:t>Пољопривреда </a:t>
            </a:r>
            <a:r>
              <a:rPr lang="ru-RU" sz="1900" dirty="0"/>
              <a:t>регије има повољне услове за развој појединих </a:t>
            </a:r>
            <a:r>
              <a:rPr lang="ru-RU" sz="1900" dirty="0" smtClean="0"/>
              <a:t>грана</a:t>
            </a:r>
            <a:r>
              <a:rPr lang="ru-RU" sz="1900" dirty="0"/>
              <a:t> </a:t>
            </a:r>
            <a:r>
              <a:rPr lang="ru-RU" sz="1900" dirty="0" smtClean="0"/>
              <a:t>као  што је земљорадња , сточарство</a:t>
            </a:r>
          </a:p>
          <a:p>
            <a:r>
              <a:rPr lang="ru-RU" sz="1900" dirty="0" smtClean="0"/>
              <a:t>Индустрија је неразвијена</a:t>
            </a:r>
          </a:p>
          <a:p>
            <a:r>
              <a:rPr lang="ru-RU" sz="1900" dirty="0" smtClean="0"/>
              <a:t>Рударство се заснима на богатствима угља и лигнита</a:t>
            </a:r>
          </a:p>
          <a:p>
            <a:r>
              <a:rPr lang="ru-RU" sz="1900" dirty="0" smtClean="0"/>
              <a:t>Енергетика је најразвијенија и најзначајинија, ТЕ Гацко  производи електричну енергију</a:t>
            </a:r>
          </a:p>
          <a:p>
            <a:r>
              <a:rPr lang="ru-RU" sz="1900" dirty="0" smtClean="0"/>
              <a:t>ХЕТ Требиње производи електричну енергију  у ХЕ Требиње 1 и ХЕ Требиње 2	</a:t>
            </a:r>
          </a:p>
          <a:p>
            <a:r>
              <a:rPr lang="ru-RU" sz="1900" dirty="0" smtClean="0"/>
              <a:t> Саобраћај не задовољава потребе становништва, важни су Еврпски пут 18 и 20 који воде према приморју  ЦГ и ХР.</a:t>
            </a:r>
          </a:p>
          <a:p>
            <a:r>
              <a:rPr lang="ru-RU" sz="1900" dirty="0" smtClean="0"/>
              <a:t>Туризам Требињско-фочанске </a:t>
            </a:r>
            <a:r>
              <a:rPr lang="ru-RU" sz="1900" dirty="0"/>
              <a:t>регије је све значајнија привредна </a:t>
            </a:r>
            <a:r>
              <a:rPr lang="ru-RU" sz="1900" dirty="0" smtClean="0"/>
              <a:t>дјелатност</a:t>
            </a:r>
          </a:p>
          <a:p>
            <a:pPr marL="0" indent="0">
              <a:buNone/>
            </a:pPr>
            <a:r>
              <a:rPr lang="ru-RU" sz="1900" dirty="0"/>
              <a:t>  </a:t>
            </a:r>
            <a:r>
              <a:rPr lang="ru-RU" sz="1900" dirty="0" smtClean="0"/>
              <a:t>   Постоји планински , вјерски </a:t>
            </a:r>
            <a:r>
              <a:rPr lang="sr-Cyrl-RS" sz="1900" dirty="0" smtClean="0"/>
              <a:t>, спортско –рекреативни и градски туризам</a:t>
            </a:r>
          </a:p>
          <a:p>
            <a:pPr marL="0" indent="0">
              <a:buNone/>
            </a:pPr>
            <a:r>
              <a:rPr lang="ru-RU" sz="1900" dirty="0"/>
              <a:t> </a:t>
            </a:r>
            <a:r>
              <a:rPr lang="ru-RU" sz="1900" dirty="0" smtClean="0"/>
              <a:t>    Високе </a:t>
            </a:r>
            <a:r>
              <a:rPr lang="ru-RU" sz="1900" dirty="0"/>
              <a:t>планине у Фочанској мезорегији су изузетно погодне за планинарење и </a:t>
            </a:r>
            <a:r>
              <a:rPr lang="ru-RU" sz="1900" dirty="0" smtClean="0"/>
              <a:t>             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 алпинизам.  У </a:t>
            </a:r>
            <a:r>
              <a:rPr lang="ru-RU" sz="1900" dirty="0"/>
              <a:t>овој регији најстарији и највећи национални парк у Босни и Херцеговини, </a:t>
            </a:r>
          </a:p>
          <a:p>
            <a:pPr marL="0" indent="0">
              <a:buNone/>
            </a:pPr>
            <a:r>
              <a:rPr lang="ru-RU" sz="1900" dirty="0" smtClean="0"/>
              <a:t>     основан 1962.године.  О</a:t>
            </a:r>
            <a:r>
              <a:rPr lang="ru-RU" dirty="0" smtClean="0"/>
              <a:t>бухвата </a:t>
            </a:r>
            <a:r>
              <a:rPr lang="ru-RU" dirty="0"/>
              <a:t>кањонску долину Сутјеске, котлину Тјентиште и </a:t>
            </a:r>
          </a:p>
          <a:p>
            <a:pPr marL="0" indent="0">
              <a:buNone/>
            </a:pPr>
            <a:r>
              <a:rPr lang="ru-RU" dirty="0" smtClean="0"/>
              <a:t>     дијелове</a:t>
            </a:r>
            <a:r>
              <a:rPr lang="ru-RU" dirty="0"/>
              <a:t> Маглића, Волујака и Зеленгоре. У оквиру парка је и ,, </a:t>
            </a:r>
            <a:r>
              <a:rPr lang="ru-RU" b="1" dirty="0"/>
              <a:t>прашума" </a:t>
            </a:r>
            <a:r>
              <a:rPr lang="ru-RU" b="1" dirty="0" smtClean="0"/>
              <a:t>Перућица</a:t>
            </a:r>
            <a:r>
              <a:rPr lang="ru-RU" b="1" dirty="0"/>
              <a:t> </a:t>
            </a:r>
            <a:r>
              <a:rPr lang="ru-RU" dirty="0" smtClean="0"/>
              <a:t>са       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 очуваним биљним и животињским свијетом.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V="1">
            <a:off x="152400" y="4762500"/>
            <a:ext cx="889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52400"/>
            <a:ext cx="9218612" cy="1447799"/>
          </a:xfrm>
        </p:spPr>
        <p:txBody>
          <a:bodyPr/>
          <a:lstStyle/>
          <a:p>
            <a:r>
              <a:rPr lang="sr-Cyrl-RS" dirty="0" smtClean="0"/>
              <a:t>               </a:t>
            </a:r>
            <a:r>
              <a:rPr lang="sr-Cyrl-RS" b="1" dirty="0" smtClean="0"/>
              <a:t>ПРАШУМА ПЕРУЋИЦА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11" y="4391025"/>
            <a:ext cx="3148012" cy="2466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974"/>
            <a:ext cx="3011487" cy="225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22" y="4391025"/>
            <a:ext cx="4232277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6682"/>
            <a:ext cx="3011487" cy="3151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6" y="1450974"/>
            <a:ext cx="4735514" cy="294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1" y="4391025"/>
            <a:ext cx="1847850" cy="246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468307"/>
            <a:ext cx="4445000" cy="29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752600"/>
            <a:ext cx="10807700" cy="4737100"/>
          </a:xfrm>
        </p:spPr>
        <p:txBody>
          <a:bodyPr/>
          <a:lstStyle/>
          <a:p>
            <a:r>
              <a:rPr lang="sr-Cyrl-RS" dirty="0" smtClean="0"/>
              <a:t>  ИСТРАЖИТЕ И НАПИШИТЕ У СВЕСКЕ  О</a:t>
            </a:r>
            <a:br>
              <a:rPr lang="sr-Cyrl-RS" dirty="0" smtClean="0"/>
            </a:br>
            <a:r>
              <a:rPr lang="sr-Cyrl-RS" dirty="0" smtClean="0"/>
              <a:t>                     </a:t>
            </a:r>
            <a:r>
              <a:rPr lang="sr-Cyrl-RS" b="1" dirty="0" smtClean="0"/>
              <a:t>ПРАШУМИ ПЕРУЋИЦИ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201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6600" dirty="0" smtClean="0"/>
              <a:t>             </a:t>
            </a:r>
            <a:r>
              <a:rPr lang="sr-Cyrl-RS" sz="6600" b="1" dirty="0" smtClean="0"/>
              <a:t>ЗАДАЋА :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291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9817"/>
            <a:ext cx="10058400" cy="1476103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1" dirty="0" smtClean="0"/>
              <a:t>   ДА  ПОНОВИМО:</a:t>
            </a:r>
            <a:br>
              <a:rPr lang="sr-Cyrl-R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06287"/>
            <a:ext cx="10058400" cy="4562808"/>
          </a:xfrm>
        </p:spPr>
        <p:txBody>
          <a:bodyPr>
            <a:normAutofit/>
          </a:bodyPr>
          <a:lstStyle/>
          <a:p>
            <a:endParaRPr lang="sr-Cyrl-RS" sz="5400" dirty="0" smtClean="0"/>
          </a:p>
          <a:p>
            <a:r>
              <a:rPr lang="sr-Cyrl-RS" sz="5400" dirty="0" smtClean="0"/>
              <a:t>Набројте географске регије Републике Српске !</a:t>
            </a:r>
          </a:p>
        </p:txBody>
      </p:sp>
    </p:spTree>
    <p:extLst>
      <p:ext uri="{BB962C8B-B14F-4D97-AF65-F5344CB8AC3E}">
        <p14:creationId xmlns:p14="http://schemas.microsoft.com/office/powerpoint/2010/main" val="2706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5891349"/>
            <a:ext cx="11756572" cy="640080"/>
          </a:xfrm>
        </p:spPr>
        <p:txBody>
          <a:bodyPr/>
          <a:lstStyle/>
          <a:p>
            <a:r>
              <a:rPr lang="sr-Cyrl-RS" dirty="0" smtClean="0"/>
              <a:t>                                   ТАЧНО !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04504"/>
            <a:ext cx="12192000" cy="5381896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   БАЊАЛУЧКА РЕГИЈА                                                           ДОБОЈСКО –БИЈЕЉИНСКА РЕГИЈА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                 ИСТОЧНО –САРАЈЕВСКО ЗВОРНИЧКА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                 РЕГИЈА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                 ТРЕБИЊСКО ФОЧАНСКА РЕГИЈА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3" y="1151944"/>
            <a:ext cx="6074758" cy="475488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495007" y="1240972"/>
            <a:ext cx="156754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9588149">
            <a:off x="5843819" y="1450195"/>
            <a:ext cx="1112036" cy="10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750611">
            <a:off x="5989763" y="2568530"/>
            <a:ext cx="1120968" cy="132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0597653" flipV="1">
            <a:off x="5820180" y="4304412"/>
            <a:ext cx="1101211" cy="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79714" y="6113418"/>
            <a:ext cx="3461657" cy="3004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34" y="5473337"/>
            <a:ext cx="12043365" cy="1267097"/>
          </a:xfrm>
        </p:spPr>
        <p:txBody>
          <a:bodyPr/>
          <a:lstStyle/>
          <a:p>
            <a:r>
              <a:rPr lang="sr-Cyrl-RS" dirty="0" smtClean="0"/>
              <a:t>                                        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4558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5400" dirty="0" smtClean="0"/>
              <a:t>Зашто кажемо да Добојско –   бијељинска регија нема   територијалну цјеловитост?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98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486400"/>
            <a:ext cx="8534400" cy="1058090"/>
          </a:xfrm>
        </p:spPr>
        <p:txBody>
          <a:bodyPr/>
          <a:lstStyle/>
          <a:p>
            <a:r>
              <a:rPr lang="sr-Cyrl-RS" dirty="0" smtClean="0"/>
              <a:t>                           Тачно !!!!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436914" y="5878286"/>
            <a:ext cx="2495006" cy="3135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0"/>
            <a:ext cx="11129554" cy="5264332"/>
          </a:xfrm>
        </p:spPr>
        <p:txBody>
          <a:bodyPr/>
          <a:lstStyle/>
          <a:p>
            <a:r>
              <a:rPr lang="sr-Cyrl-RS" dirty="0" smtClean="0"/>
              <a:t>САСТОЈИ СЕ ОД ДВИЈЕ МАЊЕ РЕГИЈЕ</a:t>
            </a:r>
          </a:p>
          <a:p>
            <a:r>
              <a:rPr lang="sr-Cyrl-RS" dirty="0" smtClean="0"/>
              <a:t> ДОБОЈСКЕ И БИЈЕЉИНСКЕ 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ЊИХ РАЗДВАЈА БРЧКО ДИСТРИКТ 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1760628"/>
            <a:ext cx="4193177" cy="3614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925341">
            <a:off x="4614237" y="2711572"/>
            <a:ext cx="5018580" cy="1446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3156"/>
            <a:ext cx="12192000" cy="2755900"/>
          </a:xfrm>
        </p:spPr>
        <p:txBody>
          <a:bodyPr/>
          <a:lstStyle/>
          <a:p>
            <a:r>
              <a:rPr lang="sr-Cyrl-RS" dirty="0" smtClean="0"/>
              <a:t>        </a:t>
            </a:r>
            <a:r>
              <a:rPr lang="sr-Cyrl-RS" b="1" dirty="0" smtClean="0"/>
              <a:t>ТРЕБИЊСКО  ФОЧАНСКА       </a:t>
            </a:r>
            <a:br>
              <a:rPr lang="sr-Cyrl-RS" b="1" dirty="0" smtClean="0"/>
            </a:br>
            <a:r>
              <a:rPr lang="sr-Cyrl-RS" b="1" dirty="0" smtClean="0"/>
              <a:t>                        РЕГИЈА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53543"/>
            <a:ext cx="12192000" cy="2259873"/>
          </a:xfrm>
        </p:spPr>
        <p:txBody>
          <a:bodyPr/>
          <a:lstStyle/>
          <a:p>
            <a:r>
              <a:rPr lang="sr-Cyrl-RS" dirty="0" smtClean="0"/>
              <a:t>              </a:t>
            </a:r>
            <a:r>
              <a:rPr lang="sr-Cyrl-RS" b="1" dirty="0" smtClean="0"/>
              <a:t>ФИЗИЧКО ГЕОГРАФСКА И ДРУШТВЕНО ГЕОГРАФСКА ОБИЉЕЖЈА</a:t>
            </a:r>
          </a:p>
          <a:p>
            <a:endParaRPr lang="sr-Cyrl-RS" b="1" dirty="0"/>
          </a:p>
          <a:p>
            <a:r>
              <a:rPr lang="sr-Cyrl-RS" b="1" dirty="0" smtClean="0"/>
              <a:t> За данас вам је потребно : уџбеник за 9. разред, свеска , атлас и радна 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                                             свеска                           </a:t>
            </a:r>
          </a:p>
        </p:txBody>
      </p:sp>
      <p:sp>
        <p:nvSpPr>
          <p:cNvPr id="4" name="AutoShape 2" descr="Trebinje – Wiki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888445"/>
            <a:ext cx="2743201" cy="1601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89" y="1756546"/>
            <a:ext cx="3014389" cy="18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6439989"/>
            <a:ext cx="11976100" cy="291011"/>
          </a:xfrm>
        </p:spPr>
        <p:txBody>
          <a:bodyPr>
            <a:normAutofit/>
          </a:bodyPr>
          <a:lstStyle/>
          <a:p>
            <a:r>
              <a:rPr lang="sr-Cyrl-RS" sz="800" dirty="0" smtClean="0"/>
              <a:t>Требињско –фочанска регија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01599"/>
            <a:ext cx="12065000" cy="61976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sz="2800" dirty="0" smtClean="0"/>
              <a:t>                              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                               </a:t>
            </a:r>
          </a:p>
          <a:p>
            <a:pPr marL="0" indent="0">
              <a:buNone/>
            </a:pPr>
            <a:r>
              <a:rPr lang="sr-Cyrl-RS" sz="12800" dirty="0"/>
              <a:t> </a:t>
            </a:r>
            <a:r>
              <a:rPr lang="sr-Cyrl-RS" sz="12800" dirty="0" smtClean="0"/>
              <a:t>                         </a:t>
            </a:r>
            <a:r>
              <a:rPr lang="sr-Cyrl-RS" sz="12800" b="1" dirty="0" smtClean="0"/>
              <a:t>ГРАНИЦЕ И ПОЛОЖАЈ</a:t>
            </a:r>
          </a:p>
          <a:p>
            <a:pPr marL="0" indent="0">
              <a:buNone/>
            </a:pPr>
            <a:r>
              <a:rPr lang="sr-Cyrl-RS" sz="2800" dirty="0" smtClean="0"/>
              <a:t>                                  </a:t>
            </a:r>
          </a:p>
          <a:p>
            <a:pPr marL="0" indent="0">
              <a:buNone/>
            </a:pPr>
            <a:r>
              <a:rPr lang="sr-Cyrl-RS" sz="2800" dirty="0"/>
              <a:t> </a:t>
            </a:r>
            <a:r>
              <a:rPr lang="sr-Cyrl-RS" sz="2800" dirty="0" smtClean="0"/>
              <a:t>                                                        </a:t>
            </a:r>
            <a:endParaRPr lang="sr-Cyrl-RS" sz="5500" dirty="0" smtClean="0"/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Границе: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Требињско –фочанска регија се налази на   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југу Републике Српске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На западу и сјеверу је етитетска граница са ФБИХ</a:t>
            </a:r>
            <a:endParaRPr lang="sr-Cyrl-RS" sz="5500" dirty="0"/>
          </a:p>
          <a:p>
            <a:pPr marL="0" indent="0">
              <a:buNone/>
            </a:pPr>
            <a:r>
              <a:rPr lang="sr-Cyrl-RS" sz="5500" dirty="0" smtClean="0"/>
              <a:t>      На сјевероистоку преко планине Јаворје са Србијом, </a:t>
            </a:r>
            <a:r>
              <a:rPr lang="sr-Cyrl-RS" sz="6000" dirty="0" smtClean="0"/>
              <a:t>БиХ/РС,</a:t>
            </a:r>
          </a:p>
          <a:p>
            <a:pPr marL="0" indent="0">
              <a:buNone/>
            </a:pPr>
            <a:r>
              <a:rPr lang="sr-Cyrl-RS" sz="6000" dirty="0"/>
              <a:t> </a:t>
            </a:r>
            <a:r>
              <a:rPr lang="sr-Cyrl-RS" sz="6000" dirty="0" smtClean="0"/>
              <a:t> </a:t>
            </a:r>
            <a:r>
              <a:rPr lang="sr-Cyrl-RS" sz="6000" dirty="0"/>
              <a:t> </a:t>
            </a:r>
            <a:r>
              <a:rPr lang="sr-Cyrl-RS" sz="6000" dirty="0" smtClean="0"/>
              <a:t>   </a:t>
            </a:r>
            <a:r>
              <a:rPr lang="sr-Cyrl-RS" sz="5500" dirty="0" smtClean="0"/>
              <a:t>На истоку државна ганица са Црном Гором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На југу  граница са Хрватском </a:t>
            </a:r>
          </a:p>
          <a:p>
            <a:pPr marL="0" indent="0">
              <a:buNone/>
            </a:pPr>
            <a:r>
              <a:rPr lang="sr-Cyrl-RS" sz="5500" dirty="0" smtClean="0"/>
              <a:t>      На планини Орјен је тромеђа између: БиХ/РС , ЦГ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Положај: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Географски положај регије је повољан 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Природна је веза између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Републике Српске , Ф БИХ ,ЦГ и  југа Хрватске(трансгранични положај)</a:t>
            </a:r>
          </a:p>
          <a:p>
            <a:pPr marL="0" indent="0">
              <a:buNone/>
            </a:pPr>
            <a:r>
              <a:rPr lang="sr-Cyrl-RS" sz="5500" dirty="0"/>
              <a:t> </a:t>
            </a:r>
            <a:r>
              <a:rPr lang="sr-Cyrl-RS" sz="5500" dirty="0" smtClean="0"/>
              <a:t>                                                                                       </a:t>
            </a:r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r>
              <a:rPr lang="sr-Cyrl-RS" sz="1800" dirty="0" smtClean="0"/>
              <a:t>          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1273425"/>
            <a:ext cx="4467499" cy="33332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167346">
            <a:off x="4380000" y="2572169"/>
            <a:ext cx="5596127" cy="1606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689102"/>
            <a:ext cx="4467500" cy="14824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12526" y="1711234"/>
            <a:ext cx="510757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sr-Cyrl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sr-Cyrl-RS" sz="1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sr-Cyrl-RS" sz="1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</a:t>
            </a:r>
          </a:p>
          <a:p>
            <a:pPr algn="ctr"/>
            <a:endParaRPr lang="sr-Cyrl-RS" sz="1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sr-Cyrl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sr-Cyrl-RS" sz="1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sr-Cyrl-RS" sz="1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                                 </a:t>
            </a:r>
          </a:p>
          <a:p>
            <a:pPr algn="ctr"/>
            <a:r>
              <a:rPr lang="sr-Cyrl-RS" sz="1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sr-Cyrl-RS" sz="1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                                                                  </a:t>
            </a:r>
            <a:endParaRPr lang="en-US" sz="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3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14301"/>
            <a:ext cx="12077700" cy="1081471"/>
          </a:xfrm>
        </p:spPr>
        <p:txBody>
          <a:bodyPr>
            <a:normAutofit/>
          </a:bodyPr>
          <a:lstStyle/>
          <a:p>
            <a:r>
              <a:rPr lang="sr-Cyrl-RS" dirty="0" smtClean="0"/>
              <a:t>                                 </a:t>
            </a:r>
            <a:r>
              <a:rPr lang="sr-Cyrl-RS" sz="6000" b="1" dirty="0" smtClean="0"/>
              <a:t>рељеф</a:t>
            </a:r>
            <a:endParaRPr lang="en-US" sz="6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1800" dirty="0" smtClean="0"/>
              <a:t>Регија се састоји од двије мезорегије :</a:t>
            </a:r>
          </a:p>
          <a:p>
            <a:pPr marL="0" indent="0">
              <a:buNone/>
            </a:pPr>
            <a:r>
              <a:rPr lang="sr-Cyrl-RS" sz="1800" dirty="0" smtClean="0"/>
              <a:t>Фочанска на сјеверу и Требињска на југу</a:t>
            </a:r>
          </a:p>
          <a:p>
            <a:pPr marL="0" indent="0">
              <a:buNone/>
            </a:pPr>
            <a:r>
              <a:rPr lang="sr-Cyrl-RS" sz="1800" dirty="0" smtClean="0"/>
              <a:t>Фочанска регија – Динариди- </a:t>
            </a:r>
          </a:p>
          <a:p>
            <a:pPr marL="0" indent="0">
              <a:buNone/>
            </a:pPr>
            <a:r>
              <a:rPr lang="sr-Cyrl-RS" sz="1800" dirty="0" smtClean="0"/>
              <a:t>Високи босанскохерцеговачки крш:</a:t>
            </a:r>
          </a:p>
          <a:p>
            <a:pPr marL="0" indent="0">
              <a:buNone/>
            </a:pPr>
            <a:r>
              <a:rPr lang="sr-Cyrl-RS" sz="1800" dirty="0" smtClean="0"/>
              <a:t>Трескавица,Зеленгора,Волујак,Лебршник и Маглић</a:t>
            </a:r>
          </a:p>
          <a:p>
            <a:pPr marL="0" indent="0">
              <a:buNone/>
            </a:pPr>
            <a:r>
              <a:rPr lang="sr-Cyrl-RS" sz="1800" dirty="0" smtClean="0"/>
              <a:t>Између њих су дубоке, клисуре и кањони </a:t>
            </a:r>
          </a:p>
          <a:p>
            <a:pPr marL="0" indent="0">
              <a:buNone/>
            </a:pPr>
            <a:r>
              <a:rPr lang="sr-Cyrl-RS" sz="1800" dirty="0" smtClean="0"/>
              <a:t>Дрине,Таре, Сутјеске,Бистрице и Неретве.</a:t>
            </a:r>
          </a:p>
          <a:p>
            <a:pPr marL="0" indent="0">
              <a:buNone/>
            </a:pPr>
            <a:r>
              <a:rPr lang="sr-Cyrl-RS" sz="1800" dirty="0" smtClean="0"/>
              <a:t>Требињска регија – типични крашки облици:</a:t>
            </a:r>
          </a:p>
          <a:p>
            <a:pPr marL="0" indent="0">
              <a:buNone/>
            </a:pPr>
            <a:r>
              <a:rPr lang="sr-Cyrl-RS" sz="1800" dirty="0" smtClean="0"/>
              <a:t>Била гатачке Бјелашнице,Снијежнице,Бабе</a:t>
            </a:r>
          </a:p>
          <a:p>
            <a:pPr marL="0" indent="0">
              <a:buNone/>
            </a:pPr>
            <a:r>
              <a:rPr lang="sr-Cyrl-RS" sz="1800" dirty="0" smtClean="0"/>
              <a:t>Видуше и требињске Бјелашнице</a:t>
            </a:r>
          </a:p>
          <a:p>
            <a:pPr marL="0" indent="0">
              <a:buNone/>
            </a:pPr>
            <a:r>
              <a:rPr lang="sr-Cyrl-RS" sz="1800" dirty="0" smtClean="0"/>
              <a:t>Између њих су крашка поља:</a:t>
            </a:r>
          </a:p>
          <a:p>
            <a:pPr marL="0" indent="0">
              <a:buNone/>
            </a:pPr>
            <a:r>
              <a:rPr lang="sr-Cyrl-RS" sz="1800" dirty="0" smtClean="0"/>
              <a:t>Невесињско, Гатачко,Дабарско и Попово поље</a:t>
            </a:r>
          </a:p>
          <a:p>
            <a:pPr marL="0" indent="0">
              <a:buNone/>
            </a:pPr>
            <a:r>
              <a:rPr lang="sr-Cyrl-RS" sz="1800" dirty="0" smtClean="0"/>
              <a:t>На сјеверу : Вележ и Црвња.</a:t>
            </a:r>
            <a:endParaRPr lang="en-US" sz="18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195772"/>
            <a:ext cx="6115049" cy="56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8700"/>
          </a:xfrm>
        </p:spPr>
        <p:txBody>
          <a:bodyPr>
            <a:normAutofit/>
          </a:bodyPr>
          <a:lstStyle/>
          <a:p>
            <a:r>
              <a:rPr lang="sr-Cyrl-RS" sz="5400" dirty="0" smtClean="0"/>
              <a:t>       </a:t>
            </a:r>
            <a:r>
              <a:rPr lang="sr-Cyrl-RS" sz="5400" b="1" dirty="0" smtClean="0"/>
              <a:t>КЛИМА И БИЉНИ СВИЈЕТ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0" y="6858000"/>
            <a:ext cx="61220" cy="4603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04437"/>
              </p:ext>
            </p:extLst>
          </p:nvPr>
        </p:nvGraphicFramePr>
        <p:xfrm>
          <a:off x="0" y="1130298"/>
          <a:ext cx="12192000" cy="572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1059990007"/>
                    </a:ext>
                  </a:extLst>
                </a:gridCol>
                <a:gridCol w="5194300">
                  <a:extLst>
                    <a:ext uri="{9D8B030D-6E8A-4147-A177-3AD203B41FA5}">
                      <a16:colId xmlns:a16="http://schemas.microsoft.com/office/drawing/2014/main" val="393151576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18586307"/>
                    </a:ext>
                  </a:extLst>
                </a:gridCol>
              </a:tblGrid>
              <a:tr h="97617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УМЈЕРЕНОКОНТИНЕНТАЛНА</a:t>
                      </a:r>
                      <a:r>
                        <a:rPr lang="sr-Cyrl-RS" baseline="0" dirty="0" smtClean="0"/>
                        <a:t> КЛИМА</a:t>
                      </a:r>
                      <a:endParaRPr lang="sr-Cyrl-R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ИЗМЈЕЊЕНО</a:t>
                      </a:r>
                      <a:r>
                        <a:rPr lang="sr-Cyrl-RS" baseline="0" dirty="0" smtClean="0"/>
                        <a:t> СРЕДОЗЕМНА КЛИМА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aseline="0" dirty="0" smtClean="0"/>
                        <a:t>        И   БИЉНИ СВИЈЕТ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    ПЛАНИНСКА</a:t>
                      </a:r>
                      <a:r>
                        <a:rPr lang="sr-Cyrl-RS" baseline="0" dirty="0" smtClean="0"/>
                        <a:t> КЛИМА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aseline="0" dirty="0" smtClean="0"/>
                        <a:t>     И   БИЉНИ СВИЈЕТ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03287"/>
                  </a:ext>
                </a:extLst>
              </a:tr>
              <a:tr h="358011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Влада у нижим планинским предјелима, котлинама ријека и крашким пољима у централном дијелу регије. 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Биљни свијет чине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листопадне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шуме букве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храст, граб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 и травна вегетација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Влада у јужном дијелу регије (Попово поље). Љета су дуга, топла и са мало падавина (260 сунчаних дана у току године).Зиме су благе са доста падавина-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кише</a:t>
                      </a:r>
                    </a:p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Биљни свијет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–макија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ијетке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биљне културе  - смоква и маслина.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 погодује и великом броју различитих љековитих и ароматичних трава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Планинска клима влада на планинама Високог Б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крша. Зиме су дуге и хладне са снијегом који се дуго задржава и до 150 дана у години.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Биљни свијет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Планински пашњаци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Јела, бор,смрека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576716"/>
                  </a:ext>
                </a:extLst>
              </a:tr>
              <a:tr h="390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93971"/>
                  </a:ext>
                </a:extLst>
              </a:tr>
              <a:tr h="390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06993"/>
                  </a:ext>
                </a:extLst>
              </a:tr>
              <a:tr h="390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1617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9" y="6272537"/>
            <a:ext cx="712050" cy="548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77" y="5384592"/>
            <a:ext cx="735124" cy="887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48" y="5404153"/>
            <a:ext cx="1354345" cy="139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95" y="4575319"/>
            <a:ext cx="3474240" cy="1017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36" y="4575319"/>
            <a:ext cx="1651640" cy="9851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37" y="5592325"/>
            <a:ext cx="1521813" cy="11759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94" y="5593353"/>
            <a:ext cx="2566040" cy="1227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50" y="5560470"/>
            <a:ext cx="1044226" cy="12077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8" y="4551012"/>
            <a:ext cx="2060396" cy="8374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51011"/>
            <a:ext cx="2070099" cy="8374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384592"/>
            <a:ext cx="2046601" cy="14361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89" y="5404152"/>
            <a:ext cx="966285" cy="13641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774" y="5404152"/>
            <a:ext cx="2046624" cy="14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537</TotalTime>
  <Words>713</Words>
  <Application>Microsoft Office PowerPoint</Application>
  <PresentationFormat>Widescreen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PowerPoint Presentation</vt:lpstr>
      <vt:lpstr>      ДА  ПОНОВИМО: </vt:lpstr>
      <vt:lpstr>                                   ТАЧНО !  </vt:lpstr>
      <vt:lpstr>                                        ?????</vt:lpstr>
      <vt:lpstr>                           Тачно !!!!</vt:lpstr>
      <vt:lpstr>        ТРЕБИЊСКО  ФОЧАНСКА                                РЕГИЈА</vt:lpstr>
      <vt:lpstr>Требињско –фочанска регија</vt:lpstr>
      <vt:lpstr>                                 рељеф</vt:lpstr>
      <vt:lpstr>       КЛИМА И БИЉНИ СВИЈЕТ</vt:lpstr>
      <vt:lpstr>                             ВОДЕ </vt:lpstr>
      <vt:lpstr>                                   ЈЕЗЕРА </vt:lpstr>
      <vt:lpstr>              Природна богатства </vt:lpstr>
      <vt:lpstr>      ДРУШТВЕНО – ГЕОГРАФСКА ОБИЉЕЖЈА </vt:lpstr>
      <vt:lpstr>                                  ПРИВРЕДА</vt:lpstr>
      <vt:lpstr>               ПРАШУМА ПЕРУЋИЦА</vt:lpstr>
      <vt:lpstr>  ИСТРАЖИТЕ И НАПИШИТЕ У СВЕСКЕ  О                      ПРАШУМИ ПЕРУЋИЦИ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Racunar</dc:creator>
  <cp:lastModifiedBy>NEMANJA</cp:lastModifiedBy>
  <cp:revision>69</cp:revision>
  <dcterms:created xsi:type="dcterms:W3CDTF">2020-04-16T11:43:54Z</dcterms:created>
  <dcterms:modified xsi:type="dcterms:W3CDTF">2020-04-22T06:57:57Z</dcterms:modified>
</cp:coreProperties>
</file>