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56" r:id="rId2"/>
    <p:sldId id="269" r:id="rId3"/>
    <p:sldId id="258" r:id="rId4"/>
    <p:sldId id="261" r:id="rId5"/>
    <p:sldId id="263" r:id="rId6"/>
    <p:sldId id="265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F53"/>
    <a:srgbClr val="FE7A99"/>
    <a:srgbClr val="FF5BA5"/>
    <a:srgbClr val="BEA7FF"/>
    <a:srgbClr val="D70DFF"/>
    <a:srgbClr val="9400E6"/>
    <a:srgbClr val="9900CC"/>
    <a:srgbClr val="CBB9FF"/>
    <a:srgbClr val="5EEC3C"/>
    <a:srgbClr val="FFA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AA2C7-BC2B-48B2-BFBA-BADE81DECDE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DE8B7-5320-476B-B6C9-DA071A8EE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30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DE8B7-5320-476B-B6C9-DA071A8EED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08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3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8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17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5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2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0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5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0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3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3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50"/>
            <a:ext cx="8229600" cy="2686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65743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1502815"/>
            <a:ext cx="8246070" cy="2290575"/>
          </a:xfrm>
        </p:spPr>
        <p:txBody>
          <a:bodyPr/>
          <a:lstStyle/>
          <a:p>
            <a:r>
              <a:rPr lang="sr-Latn-BA" sz="4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BA" sz="4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4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РАСТ И РАЗВОЈ БИЉКЕ</a:t>
            </a:r>
            <a:r>
              <a:rPr lang="sr-Cyrl-BA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3310" y="3946095"/>
            <a:ext cx="4275739" cy="610819"/>
          </a:xfrm>
        </p:spPr>
        <p:txBody>
          <a:bodyPr>
            <a:normAutofit/>
          </a:bodyPr>
          <a:lstStyle/>
          <a:p>
            <a:r>
              <a:rPr lang="sr-Cyrl-BA" sz="1800" dirty="0" smtClean="0">
                <a:solidFill>
                  <a:schemeClr val="tx1"/>
                </a:solidFill>
              </a:rPr>
              <a:t> </a:t>
            </a:r>
            <a:r>
              <a:rPr lang="sr-Cyrl-BA" sz="1800" dirty="0" smtClean="0">
                <a:solidFill>
                  <a:schemeClr val="bg1"/>
                </a:solidFill>
              </a:rPr>
              <a:t>ПРИРОДА И ДРУШТВО 4. РАЗРЕД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425" y="586585"/>
            <a:ext cx="4275740" cy="152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BA" dirty="0" smtClean="0"/>
              <a:t>Најважнији услови за развој биљке</a:t>
            </a:r>
            <a:r>
              <a:rPr lang="en-US" dirty="0" smtClean="0"/>
              <a:t> </a:t>
            </a:r>
            <a:r>
              <a:rPr lang="sr-Cyrl-RS" dirty="0" smtClean="0"/>
              <a:t>су: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56927"/>
            <a:ext cx="4040188" cy="2963466"/>
          </a:xfrm>
        </p:spPr>
        <p:txBody>
          <a:bodyPr>
            <a:normAutofit/>
          </a:bodyPr>
          <a:lstStyle/>
          <a:p>
            <a:r>
              <a:rPr lang="sr-Cyrl-BA" sz="2800" dirty="0" smtClean="0"/>
              <a:t>плодно земљиште,</a:t>
            </a:r>
          </a:p>
          <a:p>
            <a:r>
              <a:rPr lang="sr-Cyrl-BA" sz="2800" dirty="0" smtClean="0"/>
              <a:t>вода (влага),</a:t>
            </a:r>
          </a:p>
          <a:p>
            <a:r>
              <a:rPr lang="sr-Cyrl-BA" sz="2800" dirty="0"/>
              <a:t>в</a:t>
            </a:r>
            <a:r>
              <a:rPr lang="sr-Cyrl-BA" sz="2800" dirty="0" smtClean="0"/>
              <a:t>аздух,</a:t>
            </a:r>
          </a:p>
          <a:p>
            <a:r>
              <a:rPr lang="sr-Cyrl-BA" sz="2800" dirty="0" smtClean="0"/>
              <a:t>свјетлост и</a:t>
            </a:r>
          </a:p>
          <a:p>
            <a:r>
              <a:rPr lang="sr-Cyrl-BA" sz="2800" dirty="0" smtClean="0"/>
              <a:t>топлота.</a:t>
            </a:r>
            <a:endParaRPr lang="en-US" sz="28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410" y="1151336"/>
            <a:ext cx="3957028" cy="2794760"/>
          </a:xfr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128720" y="3709574"/>
            <a:ext cx="4275739" cy="610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35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mtClean="0">
                <a:solidFill>
                  <a:schemeClr val="tx1"/>
                </a:solidFill>
              </a:rPr>
              <a:t> </a:t>
            </a:r>
            <a:r>
              <a:rPr lang="sr-Cyrl-BA" smtClean="0">
                <a:solidFill>
                  <a:schemeClr val="bg1"/>
                </a:solidFill>
              </a:rPr>
              <a:t>ПРИРОДА И ДРУШТВО 4. РАЗРЕД </a:t>
            </a:r>
            <a:endParaRPr lang="sr-Cyrl-BA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55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РАСТ И РАЗВОЈ БИЉКЕ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258216"/>
            <a:ext cx="3809391" cy="2615263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66591" y="1200151"/>
            <a:ext cx="442021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600" dirty="0" smtClean="0"/>
              <a:t>1. Сјеменка пушта клицу.</a:t>
            </a:r>
          </a:p>
          <a:p>
            <a:pPr marL="0" indent="0">
              <a:buNone/>
            </a:pPr>
            <a:r>
              <a:rPr lang="sr-Cyrl-BA" sz="2600" dirty="0" smtClean="0"/>
              <a:t>2. Избија коријен.</a:t>
            </a:r>
          </a:p>
          <a:p>
            <a:pPr marL="0" indent="0">
              <a:buNone/>
            </a:pPr>
            <a:r>
              <a:rPr lang="sr-Cyrl-BA" sz="2600" dirty="0" smtClean="0"/>
              <a:t>3. Појављује се стабљика.</a:t>
            </a:r>
          </a:p>
          <a:p>
            <a:pPr marL="0" indent="0">
              <a:buNone/>
            </a:pPr>
            <a:r>
              <a:rPr lang="sr-Cyrl-BA" sz="2600" dirty="0" smtClean="0"/>
              <a:t>4. Множе се листови.</a:t>
            </a:r>
          </a:p>
          <a:p>
            <a:endParaRPr lang="en-US" sz="2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128720" y="3709574"/>
            <a:ext cx="4275739" cy="610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35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mtClean="0">
                <a:solidFill>
                  <a:schemeClr val="tx1"/>
                </a:solidFill>
              </a:rPr>
              <a:t> </a:t>
            </a:r>
            <a:r>
              <a:rPr lang="sr-Cyrl-BA" smtClean="0">
                <a:solidFill>
                  <a:schemeClr val="bg1"/>
                </a:solidFill>
              </a:rPr>
              <a:t>ПРИРОДА И ДРУШТВО 4. РАЗРЕД </a:t>
            </a:r>
            <a:endParaRPr lang="sr-Cyrl-BA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59" y="739290"/>
            <a:ext cx="8398775" cy="3054100"/>
          </a:xfrm>
        </p:spPr>
        <p:txBody>
          <a:bodyPr>
            <a:normAutofit lnSpcReduction="10000"/>
          </a:bodyPr>
          <a:lstStyle/>
          <a:p>
            <a:pPr algn="l"/>
            <a:r>
              <a:rPr lang="sr-Cyrl-BA" sz="2800" dirty="0" smtClean="0">
                <a:solidFill>
                  <a:schemeClr val="bg1"/>
                </a:solidFill>
              </a:rPr>
              <a:t>На основу дужине живота биљке </a:t>
            </a:r>
            <a:r>
              <a:rPr lang="sr-Cyrl-RS" sz="2800" dirty="0" smtClean="0">
                <a:solidFill>
                  <a:schemeClr val="bg1"/>
                </a:solidFill>
              </a:rPr>
              <a:t>дијелимо </a:t>
            </a:r>
            <a:r>
              <a:rPr lang="sr-Cyrl-BA" sz="2800" dirty="0" smtClean="0">
                <a:solidFill>
                  <a:schemeClr val="bg1"/>
                </a:solidFill>
              </a:rPr>
              <a:t>на:</a:t>
            </a:r>
          </a:p>
          <a:p>
            <a:pPr algn="l"/>
            <a:r>
              <a:rPr lang="sr-Cyrl-BA" sz="2800" dirty="0" smtClean="0">
                <a:solidFill>
                  <a:schemeClr val="bg1"/>
                </a:solidFill>
              </a:rPr>
              <a:t> 1. једногодишње биљке,</a:t>
            </a:r>
          </a:p>
          <a:p>
            <a:pPr algn="l"/>
            <a:r>
              <a:rPr lang="sr-Cyrl-BA" sz="2800" dirty="0" smtClean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sr-Cyrl-BA" sz="2800" dirty="0" smtClean="0">
                <a:solidFill>
                  <a:schemeClr val="bg1"/>
                </a:solidFill>
              </a:rPr>
              <a:t>2. двогодишње биљке и</a:t>
            </a:r>
          </a:p>
          <a:p>
            <a:pPr algn="l"/>
            <a:r>
              <a:rPr lang="sr-Cyrl-BA" sz="2800" dirty="0" smtClean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sr-Cyrl-BA" sz="2800" dirty="0" smtClean="0">
                <a:solidFill>
                  <a:schemeClr val="bg1"/>
                </a:solidFill>
              </a:rPr>
              <a:t>3. вишегодишње биљке.</a:t>
            </a:r>
            <a:endParaRPr lang="sr-Cyrl-BA" sz="28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321" y="1197405"/>
            <a:ext cx="1221641" cy="763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321" y="2031618"/>
            <a:ext cx="1221641" cy="7635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321" y="2848527"/>
            <a:ext cx="1221642" cy="76352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128720" y="3709574"/>
            <a:ext cx="4275739" cy="610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35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mtClean="0">
                <a:solidFill>
                  <a:schemeClr val="tx1"/>
                </a:solidFill>
              </a:rPr>
              <a:t> </a:t>
            </a:r>
            <a:r>
              <a:rPr lang="sr-Cyrl-BA" smtClean="0">
                <a:solidFill>
                  <a:schemeClr val="bg1"/>
                </a:solidFill>
              </a:rPr>
              <a:t>ПРИРОДА И ДРУШТВО 4. РАЗРЕД </a:t>
            </a:r>
            <a:endParaRPr lang="sr-Cyrl-BA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32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86586"/>
            <a:ext cx="8551479" cy="3642514"/>
          </a:xfrm>
        </p:spPr>
        <p:txBody>
          <a:bodyPr>
            <a:normAutofit/>
          </a:bodyPr>
          <a:lstStyle/>
          <a:p>
            <a:pPr algn="l"/>
            <a:r>
              <a:rPr lang="sr-Cyrl-BA" dirty="0" smtClean="0">
                <a:solidFill>
                  <a:schemeClr val="bg1"/>
                </a:solidFill>
              </a:rPr>
              <a:t>1.Биљка је посађена у плодно земљиште, има довољно     свјетлости, топлоте и ваздуха, али се није развила. Зашто?</a:t>
            </a:r>
          </a:p>
          <a:p>
            <a:pPr algn="l"/>
            <a:r>
              <a:rPr lang="sr-Cyrl-BA" b="1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О: Недостаје јој један од услова за живот биљке, ВОДА.</a:t>
            </a:r>
          </a:p>
          <a:p>
            <a:pPr algn="l"/>
            <a:r>
              <a:rPr lang="sr-Cyrl-BA" dirty="0" smtClean="0">
                <a:solidFill>
                  <a:schemeClr val="bg1"/>
                </a:solidFill>
              </a:rPr>
              <a:t>2.</a:t>
            </a:r>
            <a:r>
              <a:rPr lang="sr-Latn-BA" dirty="0" smtClean="0">
                <a:solidFill>
                  <a:schemeClr val="bg1"/>
                </a:solidFill>
              </a:rPr>
              <a:t> </a:t>
            </a:r>
            <a:r>
              <a:rPr lang="sr-Cyrl-BA" dirty="0" smtClean="0">
                <a:solidFill>
                  <a:schemeClr val="bg1"/>
                </a:solidFill>
              </a:rPr>
              <a:t>На основу дужине живота биљака</a:t>
            </a:r>
            <a:r>
              <a:rPr lang="sr-Latn-BA" dirty="0" smtClean="0">
                <a:solidFill>
                  <a:schemeClr val="bg1"/>
                </a:solidFill>
              </a:rPr>
              <a:t>, </a:t>
            </a:r>
            <a:r>
              <a:rPr lang="sr-Cyrl-BA" dirty="0" smtClean="0">
                <a:solidFill>
                  <a:schemeClr val="bg1"/>
                </a:solidFill>
              </a:rPr>
              <a:t>упореди ове биљке </a:t>
            </a:r>
          </a:p>
          <a:p>
            <a:pPr algn="l"/>
            <a:r>
              <a:rPr lang="sr-Cyrl-BA" dirty="0" smtClean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sr-Cyrl-BA" b="1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О : Мрква је двогодишња биљка која друге године даје сјеме и плод, а јагода је вишегодишња биљка која више година цвјета и даје плод. </a:t>
            </a:r>
          </a:p>
          <a:p>
            <a:pPr algn="l"/>
            <a:endParaRPr lang="sr-Cyrl-BA" sz="2000" b="1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720" y="2266341"/>
            <a:ext cx="916230" cy="5865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588" y="2266339"/>
            <a:ext cx="916231" cy="58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2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739291"/>
            <a:ext cx="7940660" cy="3489810"/>
          </a:xfrm>
        </p:spPr>
        <p:txBody>
          <a:bodyPr>
            <a:normAutofit/>
          </a:bodyPr>
          <a:lstStyle/>
          <a:p>
            <a:pPr algn="l"/>
            <a:r>
              <a:rPr lang="sr-Cyrl-BA" sz="2000" dirty="0" smtClean="0">
                <a:solidFill>
                  <a:schemeClr val="bg1"/>
                </a:solidFill>
              </a:rPr>
              <a:t>3. Која биљка не припада овом низу?</a:t>
            </a:r>
          </a:p>
          <a:p>
            <a:r>
              <a:rPr lang="sr-Cyrl-BA" sz="2000" dirty="0" smtClean="0">
                <a:solidFill>
                  <a:schemeClr val="bg1"/>
                </a:solidFill>
              </a:rPr>
              <a:t>паприка, цвекла, пасуљ, грашак</a:t>
            </a:r>
          </a:p>
          <a:p>
            <a:pPr algn="l"/>
            <a:r>
              <a:rPr lang="sr-Cyrl-BA" sz="2000" b="1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О: Цвекла. Она је двогодишња биљка.</a:t>
            </a:r>
            <a:r>
              <a:rPr lang="sr-Cyrl-BA" sz="2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</a:p>
          <a:p>
            <a:pPr algn="l"/>
            <a:endParaRPr lang="sr-Cyrl-BA" sz="2000" dirty="0" smtClean="0">
              <a:solidFill>
                <a:schemeClr val="bg1"/>
              </a:solidFill>
            </a:endParaRPr>
          </a:p>
          <a:p>
            <a:pPr algn="l"/>
            <a:r>
              <a:rPr lang="sr-Cyrl-BA" sz="2000" dirty="0" smtClean="0">
                <a:solidFill>
                  <a:schemeClr val="bg1"/>
                </a:solidFill>
              </a:rPr>
              <a:t>4. Која биљка не припада овом низу?</a:t>
            </a:r>
          </a:p>
          <a:p>
            <a:r>
              <a:rPr lang="sr-Cyrl-BA" sz="2000" dirty="0" smtClean="0">
                <a:solidFill>
                  <a:schemeClr val="bg1"/>
                </a:solidFill>
              </a:rPr>
              <a:t>            јаблан, шљива, шећерна репа, маслачак</a:t>
            </a:r>
          </a:p>
          <a:p>
            <a:pPr algn="l"/>
            <a:r>
              <a:rPr lang="sr-Cyrl-BA" sz="2000" b="1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О: Шећерна репа. Она је двогодишња биљка.</a:t>
            </a:r>
            <a:endParaRPr lang="sr-Cyrl-BA" sz="2000" b="1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128720" y="3709574"/>
            <a:ext cx="4275739" cy="610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35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mtClean="0">
                <a:solidFill>
                  <a:schemeClr val="tx1"/>
                </a:solidFill>
              </a:rPr>
              <a:t> </a:t>
            </a:r>
            <a:r>
              <a:rPr lang="sr-Cyrl-BA" smtClean="0">
                <a:solidFill>
                  <a:schemeClr val="bg1"/>
                </a:solidFill>
              </a:rPr>
              <a:t>ПРИРОДА И ДРУШТВО 4. РАЗРЕД </a:t>
            </a:r>
            <a:endParaRPr lang="sr-Cyrl-BA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3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assroom-PowerPoint-Template-27380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Classroom-PowerPoint-Template-27380</Template>
  <TotalTime>1638</TotalTime>
  <Words>236</Words>
  <Application>Microsoft Office PowerPoint</Application>
  <PresentationFormat>On-screen Show (16:9)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Classroom-PowerPoint-Template-27380</vt:lpstr>
      <vt:lpstr> РАСТ И РАЗВОЈ БИЉКЕ </vt:lpstr>
      <vt:lpstr>Најважнији услови за развој биљке су:</vt:lpstr>
      <vt:lpstr>РАСТ И РАЗВОЈ БИЉКЕ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marina_uciteljica@yahoo.com</cp:lastModifiedBy>
  <cp:revision>215</cp:revision>
  <dcterms:created xsi:type="dcterms:W3CDTF">2013-08-21T19:17:07Z</dcterms:created>
  <dcterms:modified xsi:type="dcterms:W3CDTF">2020-04-22T17:29:00Z</dcterms:modified>
</cp:coreProperties>
</file>