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227330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27502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65682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57568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12791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51363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48989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64281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169757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84750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371466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B085-F0B6-4259-B963-45D24843FB60}" type="datetimeFigureOut">
              <a:rPr lang="sr-Cyrl-BA" smtClean="0"/>
              <a:pPr/>
              <a:t>29.4.2020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A9B9-8CAC-4911-A218-E579A00C6DA6}" type="slidenum">
              <a:rPr lang="sr-Cyrl-BA" smtClean="0"/>
              <a:pPr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xmlns="" val="270575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r-Cyrl-BA" dirty="0" smtClean="0">
                <a:solidFill>
                  <a:schemeClr val="bg1"/>
                </a:solidFill>
                <a:latin typeface="+mn-lt"/>
              </a:rPr>
              <a:t>ВОДЕ,</a:t>
            </a:r>
            <a:br>
              <a:rPr lang="sr-Cyrl-BA" dirty="0" smtClean="0">
                <a:solidFill>
                  <a:schemeClr val="bg1"/>
                </a:solidFill>
                <a:latin typeface="+mn-lt"/>
              </a:rPr>
            </a:br>
            <a:r>
              <a:rPr lang="sr-Cyrl-BA" dirty="0" smtClean="0">
                <a:solidFill>
                  <a:schemeClr val="bg1"/>
                </a:solidFill>
                <a:latin typeface="+mn-lt"/>
              </a:rPr>
              <a:t>карактеристике станишта и животне заједнице</a:t>
            </a:r>
            <a:br>
              <a:rPr lang="sr-Cyrl-BA" dirty="0" smtClean="0">
                <a:solidFill>
                  <a:schemeClr val="bg1"/>
                </a:solidFill>
                <a:latin typeface="+mn-lt"/>
              </a:rPr>
            </a:br>
            <a:r>
              <a:rPr lang="sr-Cyrl-BA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sr-Cyrl-BA" dirty="0" smtClean="0">
                <a:solidFill>
                  <a:schemeClr val="bg1"/>
                </a:solidFill>
                <a:latin typeface="+mn-lt"/>
              </a:rPr>
            </a:br>
            <a:r>
              <a:rPr lang="sr-Cyrl-BA" sz="3200" dirty="0" smtClean="0">
                <a:solidFill>
                  <a:schemeClr val="bg1"/>
                </a:solidFill>
                <a:latin typeface="+mn-lt"/>
              </a:rPr>
              <a:t>обрада</a:t>
            </a:r>
            <a:endParaRPr lang="sr-Cyrl-BA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93700"/>
            <a:ext cx="341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Познавање природе</a:t>
            </a:r>
            <a:endParaRPr lang="sr-Cyrl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97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45640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Животиње које живе у води су својим обликом, грађом и радом својих органа прилагођене таквој средини.</a:t>
            </a:r>
            <a:endParaRPr lang="sr-Cyrl-BA" dirty="0">
              <a:solidFill>
                <a:schemeClr val="bg1"/>
              </a:solidFill>
            </a:endParaRPr>
          </a:p>
        </p:txBody>
      </p:sp>
      <p:pic>
        <p:nvPicPr>
          <p:cNvPr id="3074" name="Picture 2" descr="Biološka svojstva vode i životni uslovi | List MUŠIČ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410" y="1422401"/>
            <a:ext cx="7969090" cy="530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23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300" y="7715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Рибе цијели свој живот проведу у води. Имају вретенасто тијело прекривено КРЉУШТИМА. Крећу се помоћу ПЕРАЈА  и дишу на ШКРГЕ.</a:t>
            </a:r>
            <a:endParaRPr lang="sr-Cyrl-BA" dirty="0">
              <a:solidFill>
                <a:schemeClr val="bg1"/>
              </a:solidFill>
            </a:endParaRPr>
          </a:p>
        </p:txBody>
      </p:sp>
      <p:pic>
        <p:nvPicPr>
          <p:cNvPr id="7170" name="Picture 2" descr="Život u moru - r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928" y="2171007"/>
            <a:ext cx="8280572" cy="392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190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12925"/>
            <a:ext cx="36957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Жабе се размножавају у води. Из јаја се излеже ПУНОГЛАВАЦ који живи у води и дише на шкрге, док одрасла жаба дише на плућа.</a:t>
            </a:r>
            <a:endParaRPr lang="sr-Cyrl-BA" dirty="0">
              <a:solidFill>
                <a:schemeClr val="bg1"/>
              </a:solidFill>
            </a:endParaRPr>
          </a:p>
        </p:txBody>
      </p:sp>
      <p:pic>
        <p:nvPicPr>
          <p:cNvPr id="2054" name="Picture 6" descr="Зелена жаба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997" y="914400"/>
            <a:ext cx="6522803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1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8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                       У слатким (копненим) водама живе:</a:t>
            </a:r>
            <a:endParaRPr lang="sr-Cyrl-B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669" y="5494338"/>
            <a:ext cx="158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младица</a:t>
            </a:r>
            <a:endParaRPr lang="sr-Cyrl-BA" sz="2800" dirty="0">
              <a:solidFill>
                <a:schemeClr val="bg1"/>
              </a:solidFill>
            </a:endParaRPr>
          </a:p>
        </p:txBody>
      </p:sp>
      <p:sp>
        <p:nvSpPr>
          <p:cNvPr id="7" name="AutoShape 2" descr="Potočna pastrmka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BA"/>
          </a:p>
        </p:txBody>
      </p:sp>
      <p:pic>
        <p:nvPicPr>
          <p:cNvPr id="1026" name="Picture 2" descr="Potočna pastrmka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175" y="1084887"/>
            <a:ext cx="4251325" cy="23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2775" y="2895025"/>
            <a:ext cx="1901825" cy="584775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пастрмка</a:t>
            </a:r>
            <a:endParaRPr lang="sr-Cyrl-BA" sz="3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Ribica - mlad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65588"/>
            <a:ext cx="4733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stuka-slika | List MUŠIČ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BA"/>
          </a:p>
        </p:txBody>
      </p:sp>
      <p:sp>
        <p:nvSpPr>
          <p:cNvPr id="10" name="AutoShape 8" descr="stuka-slika | List MUŠIČA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BA"/>
          </a:p>
        </p:txBody>
      </p:sp>
      <p:sp>
        <p:nvSpPr>
          <p:cNvPr id="11" name="AutoShape 10" descr="Štuka - Kupindo.com (45650109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BA"/>
          </a:p>
        </p:txBody>
      </p:sp>
      <p:pic>
        <p:nvPicPr>
          <p:cNvPr id="2" name="Picture 2" descr="Stuka - Ribol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349" y="1084887"/>
            <a:ext cx="4789826" cy="239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Šaran - riba jast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737" y="4043174"/>
            <a:ext cx="3832225" cy="23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21875" y="2956580"/>
            <a:ext cx="1130300" cy="52322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штука</a:t>
            </a:r>
            <a:endParaRPr lang="sr-Cyrl-BA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1600" y="5859321"/>
            <a:ext cx="1638300" cy="52322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шаран</a:t>
            </a:r>
            <a:endParaRPr lang="sr-Cyrl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44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600" y="3725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Морске рибе су:</a:t>
            </a:r>
            <a:endParaRPr lang="sr-Cyrl-BA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231130" y="6114693"/>
            <a:ext cx="213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сардина</a:t>
            </a:r>
            <a:endParaRPr lang="sr-Cyrl-BA" sz="2800" dirty="0">
              <a:solidFill>
                <a:schemeClr val="bg1"/>
              </a:solidFill>
            </a:endParaRPr>
          </a:p>
        </p:txBody>
      </p:sp>
      <p:pic>
        <p:nvPicPr>
          <p:cNvPr id="2052" name="Picture 4" descr="Slike morskih pasa - Morski p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886" y="272087"/>
            <a:ext cx="5802974" cy="368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21960" y="3443902"/>
            <a:ext cx="1231900" cy="52322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ајкула</a:t>
            </a:r>
            <a:endParaRPr lang="sr-Cyrl-BA" sz="2800" dirty="0">
              <a:solidFill>
                <a:schemeClr val="bg1"/>
              </a:solidFill>
            </a:endParaRPr>
          </a:p>
        </p:txBody>
      </p:sp>
      <p:pic>
        <p:nvPicPr>
          <p:cNvPr id="2054" name="Picture 6" descr="Sardina pilchardus - Wikispec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749" y="4500950"/>
            <a:ext cx="4404756" cy="161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TS :: Plava tuna će izumreti zbog ljubitelja sušija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940" y="985996"/>
            <a:ext cx="5426607" cy="30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024" y="3505140"/>
            <a:ext cx="1031876" cy="52322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туна</a:t>
            </a:r>
            <a:endParaRPr lang="sr-Cyrl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36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31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Ракови,  шкољке, пужеви, морски јежеви и звијезде увијек живе на морском дну.</a:t>
            </a:r>
            <a:endParaRPr lang="sr-Cyrl-BA" dirty="0">
              <a:solidFill>
                <a:schemeClr val="bg1"/>
              </a:solidFill>
            </a:endParaRPr>
          </a:p>
        </p:txBody>
      </p:sp>
      <p:pic>
        <p:nvPicPr>
          <p:cNvPr id="3074" name="Picture 2" descr="najbolja kratka prič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6670" y="4026694"/>
            <a:ext cx="3629025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мчатский Краб, Картинки Краб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68" y="1790700"/>
            <a:ext cx="3253739" cy="20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Školjke | Prijatelj vašeg uspje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139" y="1790700"/>
            <a:ext cx="3794125" cy="19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eleni morski puž pola je biljka, a pola životinj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00" y="1790701"/>
            <a:ext cx="3532768" cy="198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orska zvijezda - Zanimljivosti - BoMboN škrinjica - Naklada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7964" y="4026694"/>
            <a:ext cx="5184321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11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737850"/>
            <a:ext cx="113919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Различите врсте инсеката живе поред воде, а размножавају се у води.</a:t>
            </a:r>
          </a:p>
          <a:p>
            <a:pPr marL="0" indent="0">
              <a:buNone/>
            </a:pPr>
            <a:endParaRPr lang="sr-Cyrl-BA" dirty="0" smtClean="0"/>
          </a:p>
          <a:p>
            <a:pPr marL="0" indent="0">
              <a:buNone/>
            </a:pPr>
            <a:endParaRPr lang="sr-Cyrl-BA" dirty="0"/>
          </a:p>
        </p:txBody>
      </p:sp>
      <p:pic>
        <p:nvPicPr>
          <p:cNvPr id="4098" name="Picture 2" descr="Bolesti koje prenose komarci | Kampanja - prestanimo uzgajat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01" y="1853406"/>
            <a:ext cx="5341174" cy="354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0715" y="4876726"/>
            <a:ext cx="1673860" cy="52322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комарац</a:t>
            </a:r>
            <a:endParaRPr lang="sr-Cyrl-BA" sz="2800" dirty="0">
              <a:solidFill>
                <a:schemeClr val="bg1"/>
              </a:solidFill>
            </a:endParaRPr>
          </a:p>
        </p:txBody>
      </p:sp>
      <p:pic>
        <p:nvPicPr>
          <p:cNvPr id="4100" name="Picture 4" descr="Vilini konjici, poput ljudi, imaju sposobnost selektivne pažnj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1299" y="1853406"/>
            <a:ext cx="4483101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6149" y="5200303"/>
            <a:ext cx="307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</a:rPr>
              <a:t>в</a:t>
            </a:r>
            <a:r>
              <a:rPr lang="sr-Cyrl-BA" sz="2800" dirty="0" smtClean="0">
                <a:solidFill>
                  <a:schemeClr val="bg1"/>
                </a:solidFill>
              </a:rPr>
              <a:t>илински коњиц</a:t>
            </a:r>
            <a:endParaRPr lang="sr-Cyrl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9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7969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Птице мочварице имају пловне кожице на ногама, дугачак кљун, дугачке ноге, дугачак врат и масно перје.</a:t>
            </a:r>
            <a:endParaRPr lang="sr-Cyrl-BA" dirty="0">
              <a:solidFill>
                <a:schemeClr val="bg1"/>
              </a:solidFill>
            </a:endParaRPr>
          </a:p>
        </p:txBody>
      </p:sp>
      <p:pic>
        <p:nvPicPr>
          <p:cNvPr id="5122" name="Picture 2" descr="Rode (porodica)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10" y="1942871"/>
            <a:ext cx="3014141" cy="396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5757" y="5909014"/>
            <a:ext cx="108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рода</a:t>
            </a:r>
            <a:endParaRPr lang="sr-Cyrl-BA" sz="2800" dirty="0">
              <a:solidFill>
                <a:schemeClr val="bg1"/>
              </a:solidFill>
            </a:endParaRPr>
          </a:p>
        </p:txBody>
      </p:sp>
      <p:pic>
        <p:nvPicPr>
          <p:cNvPr id="5124" name="Picture 4" descr="Velika bijela čaplja – Wikipedi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2586" y="1942871"/>
            <a:ext cx="2974608" cy="396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2970" y="5909014"/>
            <a:ext cx="2299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чапља</a:t>
            </a:r>
            <a:endParaRPr lang="sr-Cyrl-BA" sz="2800" dirty="0">
              <a:solidFill>
                <a:schemeClr val="bg1"/>
              </a:solidFill>
            </a:endParaRPr>
          </a:p>
        </p:txBody>
      </p:sp>
      <p:pic>
        <p:nvPicPr>
          <p:cNvPr id="5126" name="Picture 6" descr="Patke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6872" y="2302325"/>
            <a:ext cx="4186179" cy="298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9102711" y="5385794"/>
            <a:ext cx="2720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патка</a:t>
            </a:r>
            <a:endParaRPr lang="sr-Cyrl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6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12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u="sng" dirty="0" smtClean="0">
                <a:solidFill>
                  <a:schemeClr val="bg1"/>
                </a:solidFill>
              </a:rPr>
              <a:t>Задатак за самосталан рад:</a:t>
            </a:r>
          </a:p>
          <a:p>
            <a:pPr marL="0" indent="0">
              <a:buNone/>
            </a:pPr>
            <a:endParaRPr lang="sr-Cyrl-BA" dirty="0" smtClean="0">
              <a:solidFill>
                <a:schemeClr val="bg1"/>
              </a:solidFill>
            </a:endParaRPr>
          </a:p>
          <a:p>
            <a:r>
              <a:rPr lang="sr-Cyrl-BA" dirty="0" smtClean="0">
                <a:solidFill>
                  <a:schemeClr val="bg1"/>
                </a:solidFill>
              </a:rPr>
              <a:t>1. Објасни </a:t>
            </a:r>
            <a:r>
              <a:rPr lang="sr-Cyrl-BA" smtClean="0">
                <a:solidFill>
                  <a:schemeClr val="bg1"/>
                </a:solidFill>
              </a:rPr>
              <a:t>разлике </a:t>
            </a:r>
            <a:r>
              <a:rPr lang="sr-Cyrl-BA" smtClean="0">
                <a:solidFill>
                  <a:schemeClr val="bg1"/>
                </a:solidFill>
              </a:rPr>
              <a:t>између </a:t>
            </a:r>
            <a:r>
              <a:rPr lang="sr-Cyrl-BA" dirty="0" smtClean="0">
                <a:solidFill>
                  <a:schemeClr val="bg1"/>
                </a:solidFill>
              </a:rPr>
              <a:t>баре, језера и мочваре.</a:t>
            </a:r>
          </a:p>
          <a:p>
            <a:r>
              <a:rPr lang="sr-Cyrl-BA" dirty="0">
                <a:solidFill>
                  <a:schemeClr val="bg1"/>
                </a:solidFill>
              </a:rPr>
              <a:t>2</a:t>
            </a:r>
            <a:r>
              <a:rPr lang="sr-Cyrl-BA" dirty="0" smtClean="0">
                <a:solidFill>
                  <a:schemeClr val="bg1"/>
                </a:solidFill>
              </a:rPr>
              <a:t>. Објасни значај воде за биљке, животиње и човјека.</a:t>
            </a:r>
          </a:p>
          <a:p>
            <a:r>
              <a:rPr lang="sr-Cyrl-BA" dirty="0">
                <a:solidFill>
                  <a:schemeClr val="bg1"/>
                </a:solidFill>
              </a:rPr>
              <a:t>3</a:t>
            </a:r>
            <a:r>
              <a:rPr lang="sr-Cyrl-BA" dirty="0" smtClean="0">
                <a:solidFill>
                  <a:schemeClr val="bg1"/>
                </a:solidFill>
              </a:rPr>
              <a:t>. Како човјек загађује воду?</a:t>
            </a:r>
          </a:p>
          <a:p>
            <a:r>
              <a:rPr lang="sr-Cyrl-BA" dirty="0">
                <a:solidFill>
                  <a:schemeClr val="bg1"/>
                </a:solidFill>
              </a:rPr>
              <a:t>4</a:t>
            </a:r>
            <a:r>
              <a:rPr lang="sr-Cyrl-BA" dirty="0" smtClean="0">
                <a:solidFill>
                  <a:schemeClr val="bg1"/>
                </a:solidFill>
              </a:rPr>
              <a:t>. На који начин човјек може заштитити воду?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5. Нацртај бару као животну заједницу биљака и животиња.</a:t>
            </a:r>
            <a:endParaRPr lang="sr-Cyrl-B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762125"/>
            <a:ext cx="36068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Водена животна заједница представља скуп биљака, животиња и микроорганизама који заједно живе у води.</a:t>
            </a:r>
            <a:endParaRPr lang="sr-Cyrl-BA" dirty="0">
              <a:solidFill>
                <a:schemeClr val="bg1"/>
              </a:solidFill>
            </a:endParaRPr>
          </a:p>
        </p:txBody>
      </p:sp>
      <p:pic>
        <p:nvPicPr>
          <p:cNvPr id="1026" name="Picture 2" descr="бара, 1.разре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6" t="5364" r="9434" b="4751"/>
          <a:stretch/>
        </p:blipFill>
        <p:spPr bwMode="auto">
          <a:xfrm>
            <a:off x="4191000" y="0"/>
            <a:ext cx="8000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49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1108" y="774700"/>
            <a:ext cx="437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u="sng" dirty="0" smtClean="0">
                <a:solidFill>
                  <a:schemeClr val="bg1"/>
                </a:solidFill>
              </a:rPr>
              <a:t>Водене </a:t>
            </a:r>
            <a:r>
              <a:rPr lang="sr-Cyrl-BA" sz="2800" u="sng" dirty="0" smtClean="0">
                <a:solidFill>
                  <a:schemeClr val="bg1"/>
                </a:solidFill>
              </a:rPr>
              <a:t>животне заједнице</a:t>
            </a:r>
            <a:endParaRPr lang="sr-Cyrl-BA" sz="2800" u="sng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3749" y="5878215"/>
            <a:ext cx="162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ријека</a:t>
            </a:r>
            <a:endParaRPr lang="sr-Cyrl-BA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5878215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језеро</a:t>
            </a:r>
            <a:endParaRPr lang="sr-Cyrl-BA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Гомјеница (река)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878" y="1774496"/>
            <a:ext cx="5976194" cy="39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Šator planina i šatorsko jez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774496"/>
            <a:ext cx="5338104" cy="39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00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 dirty="0"/>
          </a:p>
        </p:txBody>
      </p:sp>
      <p:sp>
        <p:nvSpPr>
          <p:cNvPr id="4" name="Rectangle 3"/>
          <p:cNvSpPr/>
          <p:nvPr/>
        </p:nvSpPr>
        <p:spPr>
          <a:xfrm>
            <a:off x="8276080" y="5605790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</a:rPr>
              <a:t>мочвара</a:t>
            </a:r>
          </a:p>
        </p:txBody>
      </p:sp>
      <p:pic>
        <p:nvPicPr>
          <p:cNvPr id="4098" name="Picture 2" descr="Obedska bara – Wikip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5445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5633343"/>
            <a:ext cx="1384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бара</a:t>
            </a:r>
          </a:p>
          <a:p>
            <a:endParaRPr lang="sr-Cyrl-BA" dirty="0"/>
          </a:p>
        </p:txBody>
      </p:sp>
      <p:pic>
        <p:nvPicPr>
          <p:cNvPr id="1026" name="Picture 2" descr="Močvara – Wikipedij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4452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5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/>
          </a:p>
        </p:txBody>
      </p:sp>
      <p:pic>
        <p:nvPicPr>
          <p:cNvPr id="2050" name="Picture 2" descr="Jadransko more zagađeno, postoji opasnost od zaraze - Cd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1243" y="520700"/>
            <a:ext cx="9423401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5821363"/>
            <a:ext cx="242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</a:rPr>
              <a:t>море</a:t>
            </a:r>
            <a:endParaRPr lang="sr-Cyrl-B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14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8129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u="sng" dirty="0" smtClean="0">
                <a:solidFill>
                  <a:schemeClr val="bg1"/>
                </a:solidFill>
              </a:rPr>
              <a:t>Услови живота у води су:</a:t>
            </a:r>
          </a:p>
          <a:p>
            <a:r>
              <a:rPr lang="sr-Cyrl-BA" dirty="0">
                <a:solidFill>
                  <a:schemeClr val="bg1"/>
                </a:solidFill>
              </a:rPr>
              <a:t>с</a:t>
            </a:r>
            <a:r>
              <a:rPr lang="sr-Cyrl-BA" dirty="0" smtClean="0">
                <a:solidFill>
                  <a:schemeClr val="bg1"/>
                </a:solidFill>
              </a:rPr>
              <a:t>вјетлост;</a:t>
            </a:r>
          </a:p>
          <a:p>
            <a:r>
              <a:rPr lang="sr-Cyrl-BA" dirty="0">
                <a:solidFill>
                  <a:schemeClr val="bg1"/>
                </a:solidFill>
              </a:rPr>
              <a:t>т</a:t>
            </a:r>
            <a:r>
              <a:rPr lang="sr-Cyrl-BA" dirty="0" smtClean="0">
                <a:solidFill>
                  <a:schemeClr val="bg1"/>
                </a:solidFill>
              </a:rPr>
              <a:t>оплота;</a:t>
            </a:r>
          </a:p>
          <a:p>
            <a:r>
              <a:rPr lang="sr-Cyrl-BA" dirty="0">
                <a:solidFill>
                  <a:schemeClr val="bg1"/>
                </a:solidFill>
              </a:rPr>
              <a:t>д</a:t>
            </a:r>
            <a:r>
              <a:rPr lang="sr-Cyrl-BA" dirty="0" smtClean="0">
                <a:solidFill>
                  <a:schemeClr val="bg1"/>
                </a:solidFill>
              </a:rPr>
              <a:t>убина;</a:t>
            </a:r>
          </a:p>
          <a:p>
            <a:r>
              <a:rPr lang="sr-Cyrl-BA" dirty="0">
                <a:solidFill>
                  <a:schemeClr val="bg1"/>
                </a:solidFill>
              </a:rPr>
              <a:t>б</a:t>
            </a:r>
            <a:r>
              <a:rPr lang="sr-Cyrl-BA" dirty="0" smtClean="0">
                <a:solidFill>
                  <a:schemeClr val="bg1"/>
                </a:solidFill>
              </a:rPr>
              <a:t>рзина кретања воде;</a:t>
            </a:r>
          </a:p>
          <a:p>
            <a:r>
              <a:rPr lang="sr-Cyrl-BA" dirty="0">
                <a:solidFill>
                  <a:schemeClr val="bg1"/>
                </a:solidFill>
              </a:rPr>
              <a:t>с</a:t>
            </a:r>
            <a:r>
              <a:rPr lang="sr-Cyrl-BA" dirty="0" smtClean="0">
                <a:solidFill>
                  <a:schemeClr val="bg1"/>
                </a:solidFill>
              </a:rPr>
              <a:t>ланост воде.</a:t>
            </a:r>
            <a:endParaRPr lang="sr-Cyrl-BA" dirty="0">
              <a:solidFill>
                <a:schemeClr val="bg1"/>
              </a:solidFill>
            </a:endParaRPr>
          </a:p>
        </p:txBody>
      </p:sp>
      <p:pic>
        <p:nvPicPr>
          <p:cNvPr id="4098" name="Picture 2" descr="Uslovi života u vo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6552" y="584200"/>
            <a:ext cx="7745448" cy="58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49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542925"/>
            <a:ext cx="10782300" cy="4351338"/>
          </a:xfrm>
        </p:spPr>
        <p:txBody>
          <a:bodyPr/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Биљке које живе у води имају слабије развијен коријен и добро развијене листове на површини воде. </a:t>
            </a:r>
            <a:endParaRPr lang="sr-Cyrl-BA" dirty="0">
              <a:solidFill>
                <a:schemeClr val="bg1"/>
              </a:solidFill>
            </a:endParaRPr>
          </a:p>
        </p:txBody>
      </p:sp>
      <p:pic>
        <p:nvPicPr>
          <p:cNvPr id="6146" name="Picture 2" descr="Močvarne biljke - biljke koje žive u vodi - RTL VIJE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176" y="1644651"/>
            <a:ext cx="10334624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27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0" y="428863"/>
            <a:ext cx="10845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</a:rPr>
              <a:t>Неке биљке су потпуно потопљене у води</a:t>
            </a:r>
            <a:r>
              <a:rPr lang="sr-Cyrl-BA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40400" y="448310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маховина</a:t>
            </a:r>
            <a:endParaRPr lang="sr-Cyrl-BA" dirty="0"/>
          </a:p>
        </p:txBody>
      </p:sp>
      <p:sp>
        <p:nvSpPr>
          <p:cNvPr id="5" name="TextBox 4"/>
          <p:cNvSpPr txBox="1"/>
          <p:nvPr/>
        </p:nvSpPr>
        <p:spPr>
          <a:xfrm>
            <a:off x="8864600" y="44831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локвањ</a:t>
            </a:r>
            <a:endParaRPr lang="sr-Cyrl-BA" dirty="0"/>
          </a:p>
        </p:txBody>
      </p:sp>
      <p:pic>
        <p:nvPicPr>
          <p:cNvPr id="5122" name="Picture 2" descr="Vodene biljke - Priroda Hrvats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8500773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80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BA" dirty="0"/>
          </a:p>
        </p:txBody>
      </p:sp>
      <p:pic>
        <p:nvPicPr>
          <p:cNvPr id="6146" name="Picture 2" descr="Gde raste trska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02" y="1690687"/>
            <a:ext cx="6298443" cy="420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рска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183" y="1027906"/>
            <a:ext cx="4335315" cy="56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43170" y="5905114"/>
            <a:ext cx="275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рогоз</a:t>
            </a:r>
            <a:endParaRPr lang="sr-Cyrl-BA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3503" y="5891700"/>
            <a:ext cx="1121540" cy="522515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solidFill>
                  <a:schemeClr val="bg1"/>
                </a:solidFill>
              </a:rPr>
              <a:t>трска</a:t>
            </a:r>
            <a:endParaRPr lang="sr-Cyrl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8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275</Words>
  <Application>Microsoft Office PowerPoint</Application>
  <PresentationFormat>Custom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ВОДЕ, карактеристике станишта и животне заједнице  обрада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ВОДЕ, карактеристике станишта и животне заједнице  обрада</dc:title>
  <dc:creator>EC</dc:creator>
  <cp:lastModifiedBy>user</cp:lastModifiedBy>
  <cp:revision>28</cp:revision>
  <dcterms:created xsi:type="dcterms:W3CDTF">2020-03-29T14:51:48Z</dcterms:created>
  <dcterms:modified xsi:type="dcterms:W3CDTF">2020-04-29T17:48:32Z</dcterms:modified>
</cp:coreProperties>
</file>