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6"/>
  </p:notesMasterIdLst>
  <p:sldIdLst>
    <p:sldId id="284" r:id="rId2"/>
    <p:sldId id="286" r:id="rId3"/>
    <p:sldId id="285" r:id="rId4"/>
    <p:sldId id="28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10" initials="W" lastIdx="1" clrIdx="0">
    <p:extLst>
      <p:ext uri="{19B8F6BF-5375-455C-9EA6-DF929625EA0E}">
        <p15:presenceInfo xmlns:p15="http://schemas.microsoft.com/office/powerpoint/2012/main" xmlns="" userId="WIN1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37541"/>
    <a:srgbClr val="FDF79D"/>
    <a:srgbClr val="604A7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 autoAdjust="0"/>
    <p:restoredTop sz="95699" autoAdjust="0"/>
  </p:normalViewPr>
  <p:slideViewPr>
    <p:cSldViewPr snapToGrid="0">
      <p:cViewPr varScale="1">
        <p:scale>
          <a:sx n="66" d="100"/>
          <a:sy n="66" d="100"/>
        </p:scale>
        <p:origin x="-89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CFEAB-B2B9-4450-8881-EDFD92C5F92E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8D409-D6CC-4414-90E7-1CC21AA55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330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-power-point-templates.com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-power-point-templates.com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-power-point-templates.com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template is provided by </a:t>
            </a:r>
            <a:r>
              <a:rPr lang="en-US" dirty="0">
                <a:hlinkClick r:id="rId3"/>
              </a:rPr>
              <a:t>https://www.free-power-point-templates.com/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8D409-D6CC-4414-90E7-1CC21AA55A3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4820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template is provided by </a:t>
            </a:r>
            <a:r>
              <a:rPr lang="en-US" dirty="0">
                <a:hlinkClick r:id="rId3"/>
              </a:rPr>
              <a:t>https://www.free-power-point-templates.com/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8D409-D6CC-4414-90E7-1CC21AA55A3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710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template is provided by </a:t>
            </a:r>
            <a:r>
              <a:rPr lang="en-US" dirty="0">
                <a:hlinkClick r:id="rId3"/>
              </a:rPr>
              <a:t>https://www.free-power-point-templates.com/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8D409-D6CC-4414-90E7-1CC21AA55A3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1090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CAED173-DBAB-42F8-A28B-638ADDC676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ACA44AF-8201-44E6-8108-BC752E78A70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7221666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D173-DBAB-42F8-A28B-638ADDC676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44AF-8201-44E6-8108-BC752E78A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710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D173-DBAB-42F8-A28B-638ADDC676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44AF-8201-44E6-8108-BC752E78A70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85510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D173-DBAB-42F8-A28B-638ADDC676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44AF-8201-44E6-8108-BC752E78A7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7138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D173-DBAB-42F8-A28B-638ADDC676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44AF-8201-44E6-8108-BC752E78A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5876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D173-DBAB-42F8-A28B-638ADDC676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44AF-8201-44E6-8108-BC752E78A7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1263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D173-DBAB-42F8-A28B-638ADDC676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44AF-8201-44E6-8108-BC752E78A70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8141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D173-DBAB-42F8-A28B-638ADDC676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44AF-8201-44E6-8108-BC752E78A70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95095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D173-DBAB-42F8-A28B-638ADDC676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44AF-8201-44E6-8108-BC752E78A70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8357675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D173-DBAB-42F8-A28B-638ADDC676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44AF-8201-44E6-8108-BC752E78A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671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D173-DBAB-42F8-A28B-638ADDC676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44AF-8201-44E6-8108-BC752E78A70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7798778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D173-DBAB-42F8-A28B-638ADDC676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44AF-8201-44E6-8108-BC752E78A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9960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D173-DBAB-42F8-A28B-638ADDC676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44AF-8201-44E6-8108-BC752E78A70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70495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D173-DBAB-42F8-A28B-638ADDC676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44AF-8201-44E6-8108-BC752E78A70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7124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D173-DBAB-42F8-A28B-638ADDC676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44AF-8201-44E6-8108-BC752E78A7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547221-4766-4E6F-BB4D-7928C77BF0C3}"/>
              </a:ext>
            </a:extLst>
          </p:cNvPr>
          <p:cNvSpPr txBox="1"/>
          <p:nvPr userDrawn="1"/>
        </p:nvSpPr>
        <p:spPr>
          <a:xfrm>
            <a:off x="192281" y="6921998"/>
            <a:ext cx="2995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FPPT.com</a:t>
            </a:r>
          </a:p>
        </p:txBody>
      </p:sp>
    </p:spTree>
    <p:extLst>
      <p:ext uri="{BB962C8B-B14F-4D97-AF65-F5344CB8AC3E}">
        <p14:creationId xmlns:p14="http://schemas.microsoft.com/office/powerpoint/2010/main" xmlns="" val="93248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D173-DBAB-42F8-A28B-638ADDC676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44AF-8201-44E6-8108-BC752E78A70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0947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D173-DBAB-42F8-A28B-638ADDC676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44AF-8201-44E6-8108-BC752E78A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3233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AED173-DBAB-42F8-A28B-638ADDC676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CA44AF-8201-44E6-8108-BC752E78A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408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60" y="178900"/>
            <a:ext cx="11832879" cy="1160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>
                <a:latin typeface="Monotype Corsiva" panose="03010101010201010101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Удараљке са оређеном и </a:t>
            </a:r>
          </a:p>
          <a:p>
            <a:pPr algn="ctr"/>
            <a:r>
              <a:rPr lang="sr-Cyrl-RS" sz="3200" b="1" dirty="0" smtClean="0">
                <a:latin typeface="Monotype Corsiva" panose="03010101010201010101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неодређеном </a:t>
            </a:r>
            <a:r>
              <a:rPr lang="sr-Cyrl-RS" sz="3200" b="1" dirty="0">
                <a:latin typeface="Monotype Corsiva" panose="03010101010201010101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висином </a:t>
            </a:r>
            <a:r>
              <a:rPr lang="sr-Cyrl-RS" sz="3200" b="1" dirty="0" smtClean="0">
                <a:latin typeface="Monotype Corsiva" panose="03010101010201010101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тона  </a:t>
            </a:r>
            <a:endParaRPr lang="sr-Cyrl-RS" sz="3200" b="1" dirty="0">
              <a:latin typeface="Monotype Corsiva" panose="03010101010201010101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sr-Cyrl-RS" sz="3200" b="1" dirty="0">
              <a:latin typeface="Monotype Corsiva" panose="03010101010201010101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sr-Cyrl-RS" sz="2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По грађи најпримитивнији род музичких инструмената</a:t>
            </a:r>
          </a:p>
          <a:p>
            <a:pPr marL="457200" indent="-457200">
              <a:buFontTx/>
              <a:buChar char="-"/>
            </a:pPr>
            <a:r>
              <a:rPr lang="sr-Cyrl-RS" sz="2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Јављају се у различитим облицима и врстама у народној и умјетничкој </a:t>
            </a:r>
            <a:r>
              <a:rPr lang="sr-Cyrl-RS" sz="28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музици</a:t>
            </a:r>
            <a:endParaRPr lang="sr-Cyrl-RS" sz="2800" i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sr-Cyrl-RS" sz="2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Звук се добија ударом по звучном извору</a:t>
            </a:r>
            <a:r>
              <a:rPr lang="sr-Cyrl-RS" sz="28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, разним </a:t>
            </a:r>
            <a:r>
              <a:rPr lang="sr-Cyrl-RS" sz="2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палицама</a:t>
            </a:r>
            <a:r>
              <a:rPr lang="sr-Cyrl-RS" sz="28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, металоном </a:t>
            </a:r>
            <a:r>
              <a:rPr lang="sr-Cyrl-RS" sz="2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шипком или једном површином о другу </a:t>
            </a:r>
          </a:p>
          <a:p>
            <a:pPr marL="457200" indent="-457200">
              <a:buFontTx/>
              <a:buChar char="-"/>
            </a:pPr>
            <a:r>
              <a:rPr lang="sr-Cyrl-RS" sz="2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Према врсти звука које производе </a:t>
            </a:r>
            <a:r>
              <a:rPr lang="sr-Cyrl-RS" sz="28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дијеле </a:t>
            </a:r>
            <a:r>
              <a:rPr lang="sr-Cyrl-RS" sz="2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се на :</a:t>
            </a:r>
          </a:p>
          <a:p>
            <a:r>
              <a:rPr lang="sr-Cyrl-RS" sz="2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     * удараљке које дају звук </a:t>
            </a:r>
            <a:r>
              <a:rPr lang="sr-Cyrl-RS" sz="26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ОДРЕЂЕНЕ</a:t>
            </a:r>
            <a:r>
              <a:rPr lang="sr-Cyrl-RS" sz="2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висине – </a:t>
            </a:r>
            <a:r>
              <a:rPr lang="sr-Cyrl-RS" sz="26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МЕЛОДИЈСКЕ</a:t>
            </a:r>
            <a:r>
              <a:rPr lang="sr-Cyrl-RS" sz="2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sr-Cyrl-RS" sz="2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     * удараљке које имају </a:t>
            </a:r>
            <a:r>
              <a:rPr lang="sr-Cyrl-RS" sz="26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НЕОДРЕЂЕНУ</a:t>
            </a:r>
            <a:r>
              <a:rPr lang="sr-Cyrl-RS" sz="28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sr-Cyrl-RS" sz="2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висину тона, те је њихов</a:t>
            </a:r>
          </a:p>
          <a:p>
            <a:r>
              <a:rPr lang="sr-Cyrl-RS" sz="2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значај првенствено </a:t>
            </a:r>
            <a:r>
              <a:rPr lang="sr-Cyrl-RS" sz="26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РИТМИЧКИ</a:t>
            </a:r>
            <a:r>
              <a:rPr lang="sr-Cyrl-RS" sz="26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, ДИНАМИЧКИ </a:t>
            </a:r>
            <a:r>
              <a:rPr lang="sr-Cyrl-RS" sz="26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И КОЛОРИСТИЧКИ</a:t>
            </a:r>
            <a:r>
              <a:rPr lang="sr-Cyrl-RS" sz="2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sr-Cyrl-RS" sz="26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ПЕРКУСИОНИСТА</a:t>
            </a:r>
            <a:r>
              <a:rPr lang="sr-Cyrl-RS" sz="2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– музичар који свира удараљке</a:t>
            </a:r>
          </a:p>
          <a:p>
            <a:pPr marL="457200" indent="-457200">
              <a:buFontTx/>
              <a:buChar char="-"/>
            </a:pPr>
            <a:r>
              <a:rPr lang="sr-Cyrl-RS" sz="2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Свирање удараљки није нимало лак посао</a:t>
            </a:r>
          </a:p>
          <a:p>
            <a:endParaRPr lang="sr-Cyrl-RS" sz="28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r>
              <a:rPr lang="sr-Cyrl-RS" sz="2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        </a:t>
            </a:r>
            <a:endParaRPr lang="sr-Cyrl-RS" sz="3200" b="1" dirty="0">
              <a:latin typeface="Monotype Corsiva" panose="03010101010201010101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sr-Cyrl-RS" sz="3200" b="1" dirty="0">
              <a:latin typeface="Monotype Corsiva" panose="03010101010201010101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sr-Cyrl-RS" sz="3200" b="1" dirty="0">
              <a:latin typeface="Monotype Corsiva" panose="03010101010201010101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sr-Cyrl-RS" sz="3200" b="1" dirty="0">
              <a:latin typeface="Monotype Corsiva" panose="03010101010201010101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sr-Cyrl-RS" sz="3200" b="1" dirty="0">
              <a:latin typeface="Monotype Corsiva" panose="03010101010201010101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sr-Cyrl-RS" sz="3200" b="1" dirty="0">
              <a:latin typeface="Monotype Corsiva" panose="03010101010201010101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sr-Cyrl-RS" sz="3200" b="1" dirty="0">
              <a:latin typeface="Monotype Corsiva" panose="03010101010201010101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sr-Cyrl-RS" sz="3200" b="1" dirty="0">
              <a:latin typeface="Monotype Corsiva" panose="03010101010201010101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sr-Cyrl-RS" sz="3200" b="1" dirty="0">
              <a:latin typeface="Monotype Corsiva" panose="03010101010201010101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sr-Cyrl-RS" sz="3200" b="1" dirty="0">
                <a:latin typeface="Monotype Corsiva" panose="03010101010201010101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3200" b="1" dirty="0">
              <a:latin typeface="Monotype Corsiva" panose="03010101010201010101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624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290069" y="4475362"/>
            <a:ext cx="5853792" cy="2289839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  <a:alpha val="28000"/>
            </a:schemeClr>
          </a:solidFill>
          <a:ln w="19050"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43860" y="4465181"/>
            <a:ext cx="5727373" cy="2281077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  <a:alpha val="28000"/>
            </a:schemeClr>
          </a:solidFill>
          <a:ln w="19050"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158423" y="360563"/>
            <a:ext cx="3019454" cy="4114800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  <a:alpha val="28000"/>
            </a:schemeClr>
          </a:solidFill>
          <a:ln w="19050"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163640" y="360562"/>
            <a:ext cx="2348938" cy="2057400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  <a:alpha val="28000"/>
            </a:schemeClr>
          </a:solidFill>
          <a:ln w="19050"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164771" y="2417962"/>
            <a:ext cx="2348938" cy="2057400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  <a:alpha val="28000"/>
            </a:schemeClr>
          </a:solidFill>
          <a:ln w="19050"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522296" y="360562"/>
            <a:ext cx="2348938" cy="4114800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  <a:alpha val="28000"/>
            </a:schemeClr>
          </a:solidFill>
          <a:ln w="19050"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1760" y="173282"/>
            <a:ext cx="11707584" cy="6582975"/>
          </a:xfrm>
          <a:prstGeom prst="roundRect">
            <a:avLst>
              <a:gd name="adj" fmla="val 0"/>
            </a:avLst>
          </a:prstGeom>
          <a:noFill/>
          <a:ln w="38100"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112713">
              <a:buFont typeface="Arial" pitchFamily="34" charset="0"/>
              <a:buChar char="•"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 rot="20425087">
            <a:off x="490075" y="1421770"/>
            <a:ext cx="3325539" cy="1817353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bs-Cyrl-BA" sz="3200" dirty="0" smtClean="0">
                <a:solidFill>
                  <a:schemeClr val="bg1"/>
                </a:solidFill>
                <a:latin typeface="Monotype Corsiva" panose="03010101010201010101" pitchFamily="66" charset="0"/>
                <a:ea typeface="Open Sans" panose="020B0606030504020204" pitchFamily="34" charset="0"/>
                <a:cs typeface="Mongolian Baiti" pitchFamily="66" charset="0"/>
              </a:rPr>
              <a:t>У</a:t>
            </a:r>
            <a:r>
              <a:rPr lang="sr-Cyrl-RS" sz="2800" i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Д</a:t>
            </a:r>
            <a:r>
              <a:rPr lang="bs-Cyrl-BA" sz="3200" dirty="0" smtClean="0">
                <a:solidFill>
                  <a:schemeClr val="bg1"/>
                </a:solidFill>
                <a:latin typeface="Monotype Corsiva" panose="03010101010201010101" pitchFamily="66" charset="0"/>
                <a:ea typeface="Open Sans" panose="020B0606030504020204" pitchFamily="34" charset="0"/>
                <a:cs typeface="Mongolian Baiti" pitchFamily="66" charset="0"/>
              </a:rPr>
              <a:t>АРАЉКЕ </a:t>
            </a:r>
            <a:r>
              <a:rPr lang="bs-Cyrl-BA" sz="3200" dirty="0">
                <a:solidFill>
                  <a:schemeClr val="bg1"/>
                </a:solidFill>
                <a:latin typeface="Monotype Corsiva" panose="03010101010201010101" pitchFamily="66" charset="0"/>
                <a:ea typeface="Open Sans" panose="020B0606030504020204" pitchFamily="34" charset="0"/>
                <a:cs typeface="Mongolian Baiti" pitchFamily="66" charset="0"/>
              </a:rPr>
              <a:t>СА </a:t>
            </a:r>
            <a:r>
              <a:rPr lang="bs-Cyrl-BA" sz="3200" dirty="0" smtClean="0">
                <a:solidFill>
                  <a:schemeClr val="bg1"/>
                </a:solidFill>
                <a:latin typeface="Monotype Corsiva" panose="03010101010201010101" pitchFamily="66" charset="0"/>
                <a:ea typeface="Open Sans" panose="020B0606030504020204" pitchFamily="34" charset="0"/>
                <a:cs typeface="Mongolian Baiti" pitchFamily="66" charset="0"/>
              </a:rPr>
              <a:t>  </a:t>
            </a:r>
          </a:p>
          <a:p>
            <a:pPr algn="ctr"/>
            <a:r>
              <a:rPr lang="bs-Cyrl-BA" sz="3200" dirty="0" smtClean="0">
                <a:solidFill>
                  <a:schemeClr val="bg1"/>
                </a:solidFill>
                <a:latin typeface="Monotype Corsiva" panose="03010101010201010101" pitchFamily="66" charset="0"/>
                <a:ea typeface="Open Sans" panose="020B0606030504020204" pitchFamily="34" charset="0"/>
                <a:cs typeface="Mongolian Baiti" pitchFamily="66" charset="0"/>
              </a:rPr>
              <a:t>О</a:t>
            </a:r>
            <a:r>
              <a:rPr lang="sr-Cyrl-RS" sz="3000" i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Д</a:t>
            </a:r>
            <a:r>
              <a:rPr lang="bs-Cyrl-BA" sz="3200" dirty="0" smtClean="0">
                <a:solidFill>
                  <a:schemeClr val="bg1"/>
                </a:solidFill>
                <a:latin typeface="Monotype Corsiva" panose="03010101010201010101" pitchFamily="66" charset="0"/>
                <a:ea typeface="Open Sans" panose="020B0606030504020204" pitchFamily="34" charset="0"/>
                <a:cs typeface="Mongolian Baiti" pitchFamily="66" charset="0"/>
              </a:rPr>
              <a:t>РЕЂЕНОМ </a:t>
            </a:r>
            <a:r>
              <a:rPr lang="bs-Cyrl-BA" sz="3200" dirty="0">
                <a:solidFill>
                  <a:schemeClr val="bg1"/>
                </a:solidFill>
                <a:latin typeface="Monotype Corsiva" panose="03010101010201010101" pitchFamily="66" charset="0"/>
                <a:ea typeface="Open Sans" panose="020B0606030504020204" pitchFamily="34" charset="0"/>
                <a:cs typeface="Mongolian Baiti" pitchFamily="66" charset="0"/>
              </a:rPr>
              <a:t>ВИСИНОМ ТОНА</a:t>
            </a:r>
            <a:endParaRPr lang="en-US" sz="3200" dirty="0">
              <a:solidFill>
                <a:schemeClr val="bg1"/>
              </a:solidFill>
              <a:latin typeface="Mongolian Baiti" pitchFamily="66" charset="0"/>
              <a:ea typeface="Open Sans" panose="020B0606030504020204" pitchFamily="34" charset="0"/>
              <a:cs typeface="Mongolian Baiti" pitchFamily="66" charset="0"/>
            </a:endParaRPr>
          </a:p>
        </p:txBody>
      </p:sp>
      <p:sp>
        <p:nvSpPr>
          <p:cNvPr id="26" name="Rectangle 19"/>
          <p:cNvSpPr/>
          <p:nvPr/>
        </p:nvSpPr>
        <p:spPr>
          <a:xfrm>
            <a:off x="4262093" y="426217"/>
            <a:ext cx="2767116" cy="74347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bs-Cyrl-BA" sz="3600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ТИМПАН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19"/>
          <p:cNvSpPr/>
          <p:nvPr/>
        </p:nvSpPr>
        <p:spPr>
          <a:xfrm>
            <a:off x="9616248" y="438045"/>
            <a:ext cx="2056509" cy="731647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bs-Cyrl-BA" sz="3200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ЗВОНА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19"/>
          <p:cNvSpPr/>
          <p:nvPr/>
        </p:nvSpPr>
        <p:spPr>
          <a:xfrm>
            <a:off x="7281547" y="439107"/>
            <a:ext cx="2033319" cy="657043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bs-Cyrl-BA" sz="5400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гонг</a:t>
            </a:r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19"/>
          <p:cNvSpPr/>
          <p:nvPr/>
        </p:nvSpPr>
        <p:spPr>
          <a:xfrm>
            <a:off x="431189" y="4616970"/>
            <a:ext cx="2632461" cy="757420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bs-Cyrl-BA" sz="3600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ВИБРАФОН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19"/>
          <p:cNvSpPr/>
          <p:nvPr/>
        </p:nvSpPr>
        <p:spPr>
          <a:xfrm>
            <a:off x="6239220" y="4568777"/>
            <a:ext cx="3273358" cy="707573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КСИЛОФОН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3808" y="3005454"/>
            <a:ext cx="2448683" cy="143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7074" y="2813258"/>
            <a:ext cx="1568034" cy="156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30890" y="2638437"/>
            <a:ext cx="1777197" cy="172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7596" y="4579170"/>
            <a:ext cx="2409740" cy="205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90822" y="4772268"/>
            <a:ext cx="2228126" cy="178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xmlns="" id="{4D34A230-3CBE-47DA-8FD7-B8F09B16F4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8423" y="1201977"/>
            <a:ext cx="2902256" cy="2004980"/>
          </a:xfrm>
        </p:spPr>
        <p:txBody>
          <a:bodyPr/>
          <a:lstStyle/>
          <a:p>
            <a:r>
              <a:rPr lang="sr-Cyrl-R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ЗВУК СЕ ДОБИЈА УДАРАЊЕМ ПАЛИЦЕ ПО ЗАТВОРЕНОЈ КОЖИ </a:t>
            </a:r>
            <a:br>
              <a:rPr lang="sr-Cyrl-R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ДАНАС ЈЕ НАЈВАЖНИЈИ ИНСТРУМЕНТ ИЗ ГРУПЕ УДАРАЉКИ У САВРЕМЕНОМ ОРКЕСТРУ</a:t>
            </a:r>
            <a:r>
              <a:rPr lang="sr-Cyrl-R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s-Latn-BA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8D4FE9F-0926-4510-A977-19DAF3EA4FCB}"/>
              </a:ext>
            </a:extLst>
          </p:cNvPr>
          <p:cNvSpPr/>
          <p:nvPr/>
        </p:nvSpPr>
        <p:spPr>
          <a:xfrm>
            <a:off x="7152848" y="838838"/>
            <a:ext cx="2569932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RS" sz="15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ЈЕ ВЕЛИКИ МЕТАЛНИ ТАЊИР ПОСТАВЉЕН ВЕРТИКАЛНО</a:t>
            </a:r>
          </a:p>
          <a:p>
            <a:r>
              <a:rPr lang="sr-Cyrl-RS" sz="15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ЗВУК СЕ ДОБИЈА УДАРАЊЕМ ПАЛИЦОМ СА ФИЛЦАНОМ ГЛАВОМ</a:t>
            </a:r>
            <a:endParaRPr lang="bs-Latn-BA" sz="155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CCF57DE-B406-4BE2-96BA-17FD30494EB7}"/>
              </a:ext>
            </a:extLst>
          </p:cNvPr>
          <p:cNvSpPr/>
          <p:nvPr/>
        </p:nvSpPr>
        <p:spPr>
          <a:xfrm>
            <a:off x="9590822" y="1168020"/>
            <a:ext cx="23885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5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-НИЗ МЕТАЛНИХ ЦИЈЕВИ РАЗНИХ ДУЖИНА</a:t>
            </a:r>
          </a:p>
          <a:p>
            <a:r>
              <a:rPr lang="sr-Cyrl-RS" sz="15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-ВИСИНА ТОНА ЗАВИСИ ОД ДУЖИНЕ ЦИЈЕВИ</a:t>
            </a:r>
            <a:endParaRPr lang="bs-Latn-BA" sz="155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3789B03-1A2E-40DD-87F5-EB510A4D5079}"/>
              </a:ext>
            </a:extLst>
          </p:cNvPr>
          <p:cNvSpPr/>
          <p:nvPr/>
        </p:nvSpPr>
        <p:spPr>
          <a:xfrm>
            <a:off x="357978" y="5435705"/>
            <a:ext cx="30917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R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НАЈМЛАЂИ ИНСТРУМЕНТ ИЗ ГРУПЕ УДАРАЉКИ</a:t>
            </a:r>
          </a:p>
          <a:p>
            <a:r>
              <a:rPr lang="sr-Cyrl-R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-САСТОЈИ СЕ ОД МЕТАЛНИХ ПЛОЧИЦА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EDAEA39-4621-442C-862A-C8C5E6BA2CE7}"/>
              </a:ext>
            </a:extLst>
          </p:cNvPr>
          <p:cNvSpPr/>
          <p:nvPr/>
        </p:nvSpPr>
        <p:spPr>
          <a:xfrm>
            <a:off x="6416363" y="5411556"/>
            <a:ext cx="2738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НАЧИЊЕН ЈЕ ОД ДРВЕНИХ ПЛОЧИЦА ПО КОЈИМА СЕ УДАРА ДРВЕНИМ ПАЛИЦАМА</a:t>
            </a:r>
          </a:p>
        </p:txBody>
      </p:sp>
    </p:spTree>
    <p:extLst>
      <p:ext uri="{BB962C8B-B14F-4D97-AF65-F5344CB8AC3E}">
        <p14:creationId xmlns:p14="http://schemas.microsoft.com/office/powerpoint/2010/main" xmlns="" val="2733824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  <p:bldP spid="28" grpId="0" animBg="1"/>
      <p:bldP spid="29" grpId="0" animBg="1"/>
      <p:bldP spid="32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227555" y="4905279"/>
            <a:ext cx="5853792" cy="1752599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  <a:alpha val="28000"/>
            </a:schemeClr>
          </a:solidFill>
          <a:ln w="19050"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79218" y="4909906"/>
            <a:ext cx="5853792" cy="1752599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  <a:alpha val="28000"/>
            </a:schemeClr>
          </a:solidFill>
          <a:ln w="19050"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57158" y="322594"/>
            <a:ext cx="2877019" cy="4399860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  <a:alpha val="28000"/>
            </a:schemeClr>
          </a:solidFill>
          <a:ln w="19050"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34177" y="331751"/>
            <a:ext cx="2572372" cy="4399860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  <a:alpha val="28000"/>
            </a:schemeClr>
          </a:solidFill>
          <a:ln w="19050"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406549" y="341863"/>
            <a:ext cx="2412501" cy="4389748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  <a:alpha val="28000"/>
            </a:schemeClr>
          </a:solidFill>
          <a:ln w="19050"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2208" y="322594"/>
            <a:ext cx="11707584" cy="6408055"/>
          </a:xfrm>
          <a:prstGeom prst="roundRect">
            <a:avLst>
              <a:gd name="adj" fmla="val 0"/>
            </a:avLst>
          </a:prstGeom>
          <a:noFill/>
          <a:ln w="38100"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112713">
              <a:buFont typeface="Arial" pitchFamily="34" charset="0"/>
              <a:buChar char="•"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19"/>
          <p:cNvSpPr/>
          <p:nvPr/>
        </p:nvSpPr>
        <p:spPr>
          <a:xfrm rot="20515058">
            <a:off x="468906" y="1659132"/>
            <a:ext cx="3110260" cy="1726784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bs-Cyrl-BA" sz="2400" dirty="0">
              <a:solidFill>
                <a:schemeClr val="bg1"/>
              </a:solidFill>
              <a:latin typeface="Monotype Corsiva" panose="03010101010201010101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bs-Cyrl-BA" sz="2400" dirty="0" smtClean="0">
                <a:solidFill>
                  <a:schemeClr val="bg1"/>
                </a:solidFill>
                <a:latin typeface="Monotype Corsiva" panose="03010101010201010101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У</a:t>
            </a:r>
            <a:r>
              <a:rPr lang="sr-Cyrl-RS" sz="2200" i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Д</a:t>
            </a:r>
            <a:r>
              <a:rPr lang="bs-Cyrl-BA" sz="2400" dirty="0" smtClean="0">
                <a:solidFill>
                  <a:schemeClr val="bg1"/>
                </a:solidFill>
                <a:latin typeface="Monotype Corsiva" panose="03010101010201010101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АРАЉКЕ </a:t>
            </a:r>
            <a:r>
              <a:rPr lang="bs-Cyrl-BA" sz="2400" dirty="0">
                <a:solidFill>
                  <a:schemeClr val="bg1"/>
                </a:solidFill>
                <a:latin typeface="Monotype Corsiva" panose="03010101010201010101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СА  </a:t>
            </a:r>
            <a:endParaRPr lang="bs-Cyrl-BA" sz="2400" dirty="0" smtClean="0">
              <a:solidFill>
                <a:schemeClr val="bg1"/>
              </a:solidFill>
              <a:latin typeface="Monotype Corsiva" panose="03010101010201010101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bs-Cyrl-BA" sz="2400" dirty="0" smtClean="0">
                <a:solidFill>
                  <a:schemeClr val="bg1"/>
                </a:solidFill>
                <a:latin typeface="Monotype Corsiva" panose="03010101010201010101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НЕО</a:t>
            </a:r>
            <a:r>
              <a:rPr lang="sr-Cyrl-RS" sz="2200" i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Д</a:t>
            </a:r>
            <a:r>
              <a:rPr lang="bs-Cyrl-BA" sz="2400" dirty="0" smtClean="0">
                <a:solidFill>
                  <a:schemeClr val="bg1"/>
                </a:solidFill>
                <a:latin typeface="Monotype Corsiva" panose="03010101010201010101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РЕЂЕНОМ </a:t>
            </a:r>
            <a:endParaRPr lang="bs-Cyrl-BA" sz="2400" dirty="0">
              <a:solidFill>
                <a:schemeClr val="bg1"/>
              </a:solidFill>
              <a:latin typeface="Monotype Corsiva" panose="03010101010201010101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bs-Cyrl-BA" sz="2400" dirty="0">
                <a:solidFill>
                  <a:schemeClr val="bg1"/>
                </a:solidFill>
                <a:latin typeface="Monotype Corsiva" panose="03010101010201010101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ВИСИНОМ ТОНА</a:t>
            </a:r>
            <a:endParaRPr lang="en-US" sz="2400" dirty="0">
              <a:solidFill>
                <a:schemeClr val="bg1"/>
              </a:solidFill>
              <a:latin typeface="Modern No. 20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 19"/>
          <p:cNvSpPr/>
          <p:nvPr/>
        </p:nvSpPr>
        <p:spPr>
          <a:xfrm>
            <a:off x="3969997" y="394774"/>
            <a:ext cx="2779036" cy="999460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ВЕЛИКИ И </a:t>
            </a:r>
            <a:r>
              <a:rPr lang="bs-Cyrl-BA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МАЛИ  </a:t>
            </a:r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БУБАЊ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19"/>
          <p:cNvSpPr/>
          <p:nvPr/>
        </p:nvSpPr>
        <p:spPr>
          <a:xfrm>
            <a:off x="9626052" y="434513"/>
            <a:ext cx="2047502" cy="787310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ТРИАНГЛ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19"/>
          <p:cNvSpPr/>
          <p:nvPr/>
        </p:nvSpPr>
        <p:spPr>
          <a:xfrm>
            <a:off x="7107968" y="427114"/>
            <a:ext cx="1825373" cy="704569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ЧИНЕЛИ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19"/>
          <p:cNvSpPr/>
          <p:nvPr/>
        </p:nvSpPr>
        <p:spPr>
          <a:xfrm>
            <a:off x="609097" y="4993215"/>
            <a:ext cx="2173395" cy="607982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ТАМБУРИН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19"/>
          <p:cNvSpPr/>
          <p:nvPr/>
        </p:nvSpPr>
        <p:spPr>
          <a:xfrm>
            <a:off x="6218154" y="4978764"/>
            <a:ext cx="2483737" cy="606523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КАСТАЊЕТЕ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4544" y="2878659"/>
            <a:ext cx="2489777" cy="178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7807" y="2725905"/>
            <a:ext cx="1952646" cy="195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52645" y="2725905"/>
            <a:ext cx="1996549" cy="193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3107" y="4925653"/>
            <a:ext cx="1732718" cy="129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02723" y="4968636"/>
            <a:ext cx="2168604" cy="162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19140ED-0EFA-4F58-B8A0-4F687CDBA72C}"/>
              </a:ext>
            </a:extLst>
          </p:cNvPr>
          <p:cNvSpPr/>
          <p:nvPr/>
        </p:nvSpPr>
        <p:spPr>
          <a:xfrm>
            <a:off x="3882885" y="1461494"/>
            <a:ext cx="30255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5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ДОБОШ-СЕ ЧЕСТО КОРИСТИ У ВОЈНОМ И </a:t>
            </a:r>
            <a:r>
              <a:rPr lang="sr-Cyrl-RS" sz="15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</a:t>
            </a:r>
            <a:r>
              <a:rPr lang="hr-BA" sz="15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r-Cyrl-RS" sz="15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ФОНИЈСКОМ </a:t>
            </a:r>
            <a:r>
              <a:rPr lang="sr-Cyrl-RS" sz="15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ОРКЕСРУ</a:t>
            </a:r>
          </a:p>
          <a:p>
            <a:r>
              <a:rPr lang="sr-Cyrl-RS" sz="15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-ИМА ВРЛО СНАЖАН</a:t>
            </a:r>
          </a:p>
          <a:p>
            <a:r>
              <a:rPr lang="sr-Cyrl-RS" sz="15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ОШТАР И КРАТАК ЗВУК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C7ECD4E-D4AE-4317-95F4-01B3CD1B1F44}"/>
              </a:ext>
            </a:extLst>
          </p:cNvPr>
          <p:cNvSpPr/>
          <p:nvPr/>
        </p:nvSpPr>
        <p:spPr>
          <a:xfrm>
            <a:off x="6860921" y="1156245"/>
            <a:ext cx="27154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-СЛИЧАН ВЕЋИМ МЕТАЛНИМ ТАЊИРИМА</a:t>
            </a:r>
          </a:p>
          <a:p>
            <a:r>
              <a:rPr lang="sr-Cyrl-R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-ЗВУК СЕ ПРОИЗВОДИ УДАРАЊЕМ ЈЕДНОГ О ДРУГИ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7F87A29-EF20-43DB-9535-4FD186858750}"/>
              </a:ext>
            </a:extLst>
          </p:cNvPr>
          <p:cNvSpPr/>
          <p:nvPr/>
        </p:nvSpPr>
        <p:spPr>
          <a:xfrm>
            <a:off x="9406549" y="1312144"/>
            <a:ext cx="24125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-ТРОСТРАНОГ МЕТАЛНОГ ОБИКЛА О КОЈИ СЕ УДАРА МЕТАЛНОМ ПАЛИЦОМ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E2A1D54-94FA-474D-8FE6-AC6649BF81FE}"/>
              </a:ext>
            </a:extLst>
          </p:cNvPr>
          <p:cNvSpPr/>
          <p:nvPr/>
        </p:nvSpPr>
        <p:spPr>
          <a:xfrm>
            <a:off x="210773" y="5638458"/>
            <a:ext cx="539464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5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-ИЛИ ДАИРЈЕ НАРОДНИ ИНСТРУМЕНТ </a:t>
            </a:r>
          </a:p>
          <a:p>
            <a:r>
              <a:rPr lang="sr-Cyrl-RS" sz="15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-КОРИСТИ СЕ У МНОГИМ СТИЛОВИМА МУЗИКЕ,ИТАЛИЈАНСКЕ НАРОДНЕ МУЗИКЕ</a:t>
            </a:r>
            <a:r>
              <a:rPr lang="sr-Cyrl-RS" sz="15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КЛАСИЧНЕ, РОМСКЕ, ПОП </a:t>
            </a:r>
            <a:r>
              <a:rPr lang="sr-Cyrl-RS" sz="15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РОК </a:t>
            </a:r>
            <a:r>
              <a:rPr lang="sr-Cyrl-RS" sz="15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МУЗИКЕ</a:t>
            </a:r>
            <a:endParaRPr lang="sr-Cyrl-RS" sz="15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C2FF9D-E9CF-4915-9275-DC518FFAA575}"/>
              </a:ext>
            </a:extLst>
          </p:cNvPr>
          <p:cNvSpPr/>
          <p:nvPr/>
        </p:nvSpPr>
        <p:spPr>
          <a:xfrm>
            <a:off x="6094244" y="5606233"/>
            <a:ext cx="33852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R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ШПАНСКИ, НАРОДНИ, </a:t>
            </a:r>
            <a:r>
              <a:rPr lang="sr-Cyrl-R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ДРВЕНИ ИНСТРУМЕНТ</a:t>
            </a:r>
          </a:p>
          <a:p>
            <a:r>
              <a:rPr lang="sr-Cyrl-R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R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  РЕЗАК  ЗВУК </a:t>
            </a:r>
            <a:r>
              <a:rPr lang="sr-Cyrl-R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КОЈИ ДАЈЕ РИТАМ ИГРИ</a:t>
            </a:r>
          </a:p>
        </p:txBody>
      </p:sp>
    </p:spTree>
    <p:extLst>
      <p:ext uri="{BB962C8B-B14F-4D97-AF65-F5344CB8AC3E}">
        <p14:creationId xmlns:p14="http://schemas.microsoft.com/office/powerpoint/2010/main" xmlns="" val="606434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8" grpId="0" animBg="1"/>
      <p:bldP spid="29" grpId="0" animBg="1"/>
      <p:bldP spid="32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P3Cut_Radetzky March - Johann Strauss Sr (1)20.4.2020.155009">
            <a:hlinkClick r:id="" action="ppaction://media"/>
            <a:extLst>
              <a:ext uri="{FF2B5EF4-FFF2-40B4-BE49-F238E27FC236}">
                <a16:creationId xmlns:a16="http://schemas.microsoft.com/office/drawing/2014/main" xmlns="" id="{3501D099-0C27-4B07-98F7-16E619342B0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26767" y="914400"/>
            <a:ext cx="4066592" cy="40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630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354</TotalTime>
  <Words>275</Words>
  <Application>Microsoft Office PowerPoint</Application>
  <PresentationFormat>Custom</PresentationFormat>
  <Paragraphs>63</Paragraphs>
  <Slides>4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Organic</vt:lpstr>
      <vt:lpstr>Slide 1</vt:lpstr>
      <vt:lpstr>    - ЗВУК СЕ ДОБИЈА УДАРАЊЕМ ПАЛИЦЕ ПО ЗАТВОРЕНОЈ КОЖИ  - ДАНАС ЈЕ НАЈВАЖНИЈИ ИНСТРУМЕНТ ИЗ ГРУПЕ УДАРАЉКИ У САВРЕМЕНОМ ОРКЕСТРУ 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</dc:creator>
  <cp:lastModifiedBy>Nina Ninkovic</cp:lastModifiedBy>
  <cp:revision>37</cp:revision>
  <dcterms:created xsi:type="dcterms:W3CDTF">2020-03-16T21:18:50Z</dcterms:created>
  <dcterms:modified xsi:type="dcterms:W3CDTF">2020-04-29T12:23:22Z</dcterms:modified>
</cp:coreProperties>
</file>