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1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4D690-1796-4E72-B70B-F04006A17767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D0CD-1CA7-4092-B120-679A94E49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90469691_205799994080576_490390137690547814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7214"/>
            <a:ext cx="9144000" cy="7072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870798"/>
            <a:ext cx="3183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МАТЕМАТИКА</a:t>
            </a:r>
          </a:p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2.разред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2394125"/>
            <a:ext cx="4803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ЈЕДНАЧИНЕ</a:t>
            </a:r>
          </a:p>
          <a:p>
            <a:pPr algn="ctr"/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Текстуални задаци</a:t>
            </a:r>
            <a:endParaRPr lang="sr-Latn-RS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ОДРЕЂИВАЊЕ НЕПОЗНАТОГ САБИРКА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6740"/>
            <a:ext cx="8507288" cy="4059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s-Cyrl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сабирак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: 8</a:t>
            </a: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сабирак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s-Latn-BA" sz="2400" dirty="0">
                <a:latin typeface="Arial" pitchFamily="34" charset="0"/>
                <a:cs typeface="Arial" pitchFamily="34" charset="0"/>
              </a:rPr>
              <a:t>a</a:t>
            </a:r>
            <a:endParaRPr lang="bs-Latn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Збир: 20</a:t>
            </a:r>
          </a:p>
          <a:p>
            <a:pPr marL="0" indent="0">
              <a:buNone/>
            </a:pPr>
            <a:endParaRPr lang="bs-Latn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Latn-BA" sz="2400" dirty="0" smtClean="0">
                <a:latin typeface="Arial" pitchFamily="34" charset="0"/>
                <a:cs typeface="Arial" pitchFamily="34" charset="0"/>
              </a:rPr>
              <a:t>8 + a = 20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               </a:t>
            </a:r>
            <a:endParaRPr lang="bs-Latn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Latn-BA" sz="2400" dirty="0" smtClean="0">
                <a:latin typeface="Arial" pitchFamily="34" charset="0"/>
                <a:cs typeface="Arial" pitchFamily="34" charset="0"/>
              </a:rPr>
              <a:t>a = 20 – 8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bs-Cyrl-BA" sz="1700" dirty="0" smtClean="0">
                <a:latin typeface="Arial" pitchFamily="34" charset="0"/>
                <a:cs typeface="Arial" pitchFamily="34" charset="0"/>
              </a:rPr>
              <a:t> </a:t>
            </a:r>
            <a:endParaRPr lang="bs-Latn-BA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Latn-BA" sz="2400" b="1" u="sng" dirty="0" smtClean="0">
                <a:latin typeface="Arial" pitchFamily="34" charset="0"/>
                <a:cs typeface="Arial" pitchFamily="34" charset="0"/>
              </a:rPr>
              <a:t>a = 12</a:t>
            </a: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Пр: 8 + 12 = 20</a:t>
            </a:r>
            <a:endParaRPr lang="bs-Latn-BA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bs-Latn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Одговор: Чобан је на испашу довео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оваца.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269032" y="764704"/>
            <a:ext cx="8507288" cy="12241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На ливади је било 8 оваца. Чобан је довео још неколико. Сад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 на испаши има 20 оваца.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Колико оваца је чобан довео на испашу?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sr-Cyrl-R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ОДРЕЂИВАЊЕ НЕПОЗНАТОГ САБИРКА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6740"/>
            <a:ext cx="8507288" cy="4059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s-Cyrl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сабирак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: 8</a:t>
            </a: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сабирак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s-Latn-BA" sz="2400" dirty="0">
                <a:latin typeface="Arial" pitchFamily="34" charset="0"/>
                <a:cs typeface="Arial" pitchFamily="34" charset="0"/>
              </a:rPr>
              <a:t>a</a:t>
            </a:r>
            <a:endParaRPr lang="bs-Latn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Збир: 20</a:t>
            </a:r>
          </a:p>
          <a:p>
            <a:pPr marL="0" indent="0">
              <a:buNone/>
            </a:pPr>
            <a:endParaRPr lang="bs-Latn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Latn-BA" sz="2400" dirty="0" smtClean="0">
                <a:latin typeface="Arial" pitchFamily="34" charset="0"/>
                <a:cs typeface="Arial" pitchFamily="34" charset="0"/>
              </a:rPr>
              <a:t>8 + a = 20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                 8                                      а</a:t>
            </a:r>
            <a:endParaRPr lang="bs-Latn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Latn-BA" sz="2400" dirty="0" smtClean="0">
                <a:latin typeface="Arial" pitchFamily="34" charset="0"/>
                <a:cs typeface="Arial" pitchFamily="34" charset="0"/>
              </a:rPr>
              <a:t>a = 20 – 8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bs-Cyrl-BA" sz="1700" dirty="0" smtClean="0">
                <a:latin typeface="Arial" pitchFamily="34" charset="0"/>
                <a:cs typeface="Arial" pitchFamily="34" charset="0"/>
              </a:rPr>
              <a:t>0   1   2   3   4   5   6   7   </a:t>
            </a:r>
            <a:r>
              <a:rPr lang="bs-Cyrl-BA" sz="17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bs-Cyrl-BA" sz="1700" dirty="0" smtClean="0">
                <a:latin typeface="Arial" pitchFamily="34" charset="0"/>
                <a:cs typeface="Arial" pitchFamily="34" charset="0"/>
              </a:rPr>
              <a:t>   9   10  11  12  13  14  15  16  17  18  19  20 </a:t>
            </a:r>
            <a:endParaRPr lang="bs-Latn-BA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Latn-BA" sz="2400" b="1" u="sng" dirty="0" smtClean="0">
                <a:latin typeface="Arial" pitchFamily="34" charset="0"/>
                <a:cs typeface="Arial" pitchFamily="34" charset="0"/>
              </a:rPr>
              <a:t>a = 12</a:t>
            </a: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Пр: 8 + 12 = 20</a:t>
            </a:r>
            <a:endParaRPr lang="bs-Latn-BA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bs-Latn-BA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Одговор: Чобан је на испашу довео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оваца.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4077072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ircular Arrow 12"/>
          <p:cNvSpPr/>
          <p:nvPr/>
        </p:nvSpPr>
        <p:spPr>
          <a:xfrm>
            <a:off x="2195736" y="2893945"/>
            <a:ext cx="2520280" cy="2304256"/>
          </a:xfrm>
          <a:prstGeom prst="circularArrow">
            <a:avLst>
              <a:gd name="adj1" fmla="val 0"/>
              <a:gd name="adj2" fmla="val 1142319"/>
              <a:gd name="adj3" fmla="val 20538683"/>
              <a:gd name="adj4" fmla="val 10800000"/>
              <a:gd name="adj5" fmla="val 49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716016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03981" y="43737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17232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38800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07224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320408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60230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20272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80312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710825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049488" y="43680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8384410" y="43554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>
            <a:off x="4522676" y="2924944"/>
            <a:ext cx="4153780" cy="2304256"/>
          </a:xfrm>
          <a:prstGeom prst="circularArrow">
            <a:avLst>
              <a:gd name="adj1" fmla="val 0"/>
              <a:gd name="adj2" fmla="val 988616"/>
              <a:gd name="adj3" fmla="val 20538683"/>
              <a:gd name="adj4" fmla="val 10800000"/>
              <a:gd name="adj5" fmla="val 49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627784" y="4046073"/>
            <a:ext cx="0" cy="3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15816" y="4046073"/>
            <a:ext cx="0" cy="3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3848" y="4046073"/>
            <a:ext cx="0" cy="3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55876" y="4046073"/>
            <a:ext cx="0" cy="15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9912" y="4046073"/>
            <a:ext cx="0" cy="3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67944" y="4046073"/>
            <a:ext cx="0" cy="3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355976" y="4046073"/>
            <a:ext cx="0" cy="3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269032" y="764704"/>
            <a:ext cx="8507288" cy="12241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На ливади је било 8 оваца. Чобан је довео још неколико. Сад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 на испаши има 20 оваца.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Колико оваца је чобан довео на испашу?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ircular Arrow 29"/>
          <p:cNvSpPr/>
          <p:nvPr/>
        </p:nvSpPr>
        <p:spPr>
          <a:xfrm>
            <a:off x="2123726" y="2348880"/>
            <a:ext cx="6652594" cy="3240374"/>
          </a:xfrm>
          <a:prstGeom prst="circularArrow">
            <a:avLst>
              <a:gd name="adj1" fmla="val 0"/>
              <a:gd name="adj2" fmla="val 1142319"/>
              <a:gd name="adj3" fmla="val 20538683"/>
              <a:gd name="adj4" fmla="val 10702987"/>
              <a:gd name="adj5" fmla="val 49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ОДРЕЂИВАЊЕ НЕПОЗНАТОГ УМАЊЕНИКА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7688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s-Latn-BA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У бари је било неколико жаба. Роде су појеле 7</a:t>
            </a:r>
            <a:r>
              <a:rPr lang="bs-Latn-BA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 па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их је остало 6.  </a:t>
            </a:r>
            <a:endParaRPr lang="bs-Latn-BA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Колико је жаба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било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у бари?</a:t>
            </a:r>
          </a:p>
          <a:p>
            <a:pPr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Умањеник: </a:t>
            </a:r>
            <a:r>
              <a:rPr lang="bs-Cyrl-BA" sz="2400" dirty="0">
                <a:latin typeface="Arial" pitchFamily="34" charset="0"/>
                <a:cs typeface="Arial" pitchFamily="34" charset="0"/>
              </a:rPr>
              <a:t>е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Умањилац:</a:t>
            </a:r>
            <a:r>
              <a:rPr lang="bs-Latn-BA" sz="2400" dirty="0" smtClean="0">
                <a:latin typeface="Arial" pitchFamily="34" charset="0"/>
                <a:cs typeface="Arial" pitchFamily="34" charset="0"/>
              </a:rPr>
              <a:t>7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Разлика:</a:t>
            </a:r>
            <a:r>
              <a:rPr lang="bs-Latn-BA" sz="2400" dirty="0" smtClean="0">
                <a:latin typeface="Arial" pitchFamily="34" charset="0"/>
                <a:cs typeface="Arial" pitchFamily="34" charset="0"/>
              </a:rPr>
              <a:t>6</a:t>
            </a:r>
          </a:p>
          <a:p>
            <a:pPr>
              <a:buNone/>
            </a:pPr>
            <a:endParaRPr lang="bs-Latn-BA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dirty="0">
                <a:latin typeface="Arial" pitchFamily="34" charset="0"/>
                <a:cs typeface="Arial" pitchFamily="34" charset="0"/>
              </a:rPr>
              <a:t>е</a:t>
            </a:r>
            <a:r>
              <a:rPr lang="bs-Latn-BA" sz="2400" dirty="0" smtClean="0">
                <a:latin typeface="Arial" pitchFamily="34" charset="0"/>
                <a:cs typeface="Arial" pitchFamily="34" charset="0"/>
              </a:rPr>
              <a:t> – 7 = 6</a:t>
            </a:r>
          </a:p>
          <a:p>
            <a:pPr>
              <a:buNone/>
            </a:pPr>
            <a:r>
              <a:rPr lang="bs-Cyrl-BA" sz="2400" dirty="0">
                <a:latin typeface="Arial" pitchFamily="34" charset="0"/>
                <a:cs typeface="Arial" pitchFamily="34" charset="0"/>
              </a:rPr>
              <a:t>е</a:t>
            </a:r>
            <a:r>
              <a:rPr lang="bs-Latn-BA" sz="2400" dirty="0" smtClean="0">
                <a:latin typeface="Arial" pitchFamily="34" charset="0"/>
                <a:cs typeface="Arial" pitchFamily="34" charset="0"/>
              </a:rPr>
              <a:t> = 6 + 7</a:t>
            </a:r>
          </a:p>
          <a:p>
            <a:pPr>
              <a:buNone/>
            </a:pPr>
            <a:r>
              <a:rPr lang="bs-Cyrl-BA" sz="2400" u="sng" dirty="0">
                <a:latin typeface="Arial" pitchFamily="34" charset="0"/>
                <a:cs typeface="Arial" pitchFamily="34" charset="0"/>
              </a:rPr>
              <a:t>е</a:t>
            </a:r>
            <a:r>
              <a:rPr lang="bs-Latn-BA" sz="2400" u="sng" dirty="0" smtClean="0">
                <a:latin typeface="Arial" pitchFamily="34" charset="0"/>
                <a:cs typeface="Arial" pitchFamily="34" charset="0"/>
              </a:rPr>
              <a:t> = 13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Пр: 13 – 7 = 6</a:t>
            </a:r>
          </a:p>
          <a:p>
            <a:pPr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Одговор: У бари је било 13 жаба.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ОДРЕЂИВАЊЕ НЕПОЗНАТОГ УМАЊИОЦА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174712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У башти је процвјетало 19 тулипана.</a:t>
            </a:r>
          </a:p>
          <a:p>
            <a:pPr>
              <a:buNone/>
            </a:pPr>
            <a:r>
              <a:rPr lang="bs-Cyrl-B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Бака је убрала неколико, тако да је остало 11 тулипана.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Колико тулипана је убрала бака?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Умањеник: 19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Умањилац: т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Разлика:11</a:t>
            </a:r>
          </a:p>
          <a:p>
            <a:pPr>
              <a:buNone/>
            </a:pPr>
            <a:endParaRPr lang="bs-Cyrl-BA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19 – т = 11                    </a:t>
            </a:r>
            <a:endParaRPr lang="bs-Cyrl-BA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т = 19 – 11       </a:t>
            </a:r>
            <a:endParaRPr lang="bs-Cyrl-BA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b="1" u="sng" dirty="0" smtClean="0">
                <a:latin typeface="Arial" pitchFamily="34" charset="0"/>
                <a:cs typeface="Arial" pitchFamily="34" charset="0"/>
              </a:rPr>
              <a:t>т = 8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Пр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: 19 – 8 = 11</a:t>
            </a:r>
          </a:p>
          <a:p>
            <a:pPr>
              <a:buNone/>
            </a:pPr>
            <a:endParaRPr lang="bs-Cyrl-BA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Одговор: Бака је убрала 8 тулипана.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ircular Arrow 8"/>
          <p:cNvSpPr/>
          <p:nvPr/>
        </p:nvSpPr>
        <p:spPr>
          <a:xfrm flipH="1">
            <a:off x="4441126" y="2932811"/>
            <a:ext cx="3816424" cy="2544077"/>
          </a:xfrm>
          <a:prstGeom prst="circularArrow">
            <a:avLst>
              <a:gd name="adj1" fmla="val 1990"/>
              <a:gd name="adj2" fmla="val 842797"/>
              <a:gd name="adj3" fmla="val 20793262"/>
              <a:gd name="adj4" fmla="val 10873953"/>
              <a:gd name="adj5" fmla="val 338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ОДРЕЂИВАЊЕ НЕПОЗНАТОГ УМАЊИОЦА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606760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У башти је процвјетало 19 тулипана.</a:t>
            </a:r>
          </a:p>
          <a:p>
            <a:pPr>
              <a:buNone/>
            </a:pPr>
            <a:r>
              <a:rPr lang="bs-Cyrl-B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Бака је убрала неколико, тако да је остало 11 тулипана.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Колико тулипана је убрала бака?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Умањеник: 19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Умањилац: т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Разлика:11</a:t>
            </a:r>
          </a:p>
          <a:p>
            <a:pPr>
              <a:buNone/>
            </a:pPr>
            <a:endParaRPr lang="bs-Cyrl-BA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19 – т = 11                    т                                      11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т = 19 – 11   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bs-Cyrl-BA" sz="1700" dirty="0" smtClean="0">
                <a:latin typeface="Arial" pitchFamily="34" charset="0"/>
                <a:cs typeface="Arial" pitchFamily="34" charset="0"/>
              </a:rPr>
              <a:t>0   1   2   3   4   5   6   7   </a:t>
            </a:r>
            <a:r>
              <a:rPr lang="bs-Cyrl-BA" sz="17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bs-Cyrl-BA" sz="1700" dirty="0" smtClean="0">
                <a:latin typeface="Arial" pitchFamily="34" charset="0"/>
                <a:cs typeface="Arial" pitchFamily="34" charset="0"/>
              </a:rPr>
              <a:t>   9  10  11  12  13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bs-Cyrl-BA" sz="1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bs-Cyrl-BA" sz="1700" dirty="0" smtClean="0">
                <a:latin typeface="Arial" pitchFamily="34" charset="0"/>
                <a:cs typeface="Arial" pitchFamily="34" charset="0"/>
              </a:rPr>
              <a:t>15  16  17  18  </a:t>
            </a:r>
            <a:r>
              <a:rPr lang="bs-Cyrl-BA" sz="1700" dirty="0" smtClean="0">
                <a:latin typeface="Arial" pitchFamily="34" charset="0"/>
                <a:cs typeface="Arial" pitchFamily="34" charset="0"/>
              </a:rPr>
              <a:t>19  20</a:t>
            </a:r>
            <a:endParaRPr lang="bs-Cyrl-BA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b="1" u="sng" dirty="0" smtClean="0">
                <a:latin typeface="Arial" pitchFamily="34" charset="0"/>
                <a:cs typeface="Arial" pitchFamily="34" charset="0"/>
              </a:rPr>
              <a:t>т = 8</a:t>
            </a: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Пр: 19 – 8 = 11</a:t>
            </a:r>
          </a:p>
          <a:p>
            <a:pPr>
              <a:buNone/>
            </a:pPr>
            <a:endParaRPr lang="bs-Cyrl-BA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Одговор: Бака је убрала 8 тулипана.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89510" y="4143940"/>
            <a:ext cx="66967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ircular Arrow 7"/>
          <p:cNvSpPr/>
          <p:nvPr/>
        </p:nvSpPr>
        <p:spPr>
          <a:xfrm>
            <a:off x="2134988" y="2590106"/>
            <a:ext cx="6102324" cy="2921329"/>
          </a:xfrm>
          <a:prstGeom prst="circularArrow">
            <a:avLst>
              <a:gd name="adj1" fmla="val 1990"/>
              <a:gd name="adj2" fmla="val 911756"/>
              <a:gd name="adj3" fmla="val 20793262"/>
              <a:gd name="adj4" fmla="val 10732303"/>
              <a:gd name="adj5" fmla="val 338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694045" y="443711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98845" y="443711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80547" y="4451989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00061" y="444390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23616" y="443711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290053" y="444390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24474" y="4425893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48264" y="443711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08304" y="443711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655085" y="4412587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956376" y="443711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8" idx="0"/>
          </p:cNvCxnSpPr>
          <p:nvPr/>
        </p:nvCxnSpPr>
        <p:spPr>
          <a:xfrm>
            <a:off x="2236562" y="4108862"/>
            <a:ext cx="12043" cy="559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27784" y="4108862"/>
            <a:ext cx="0" cy="559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15816" y="4108862"/>
            <a:ext cx="0" cy="559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03848" y="4108862"/>
            <a:ext cx="0" cy="559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91880" y="4121986"/>
            <a:ext cx="0" cy="570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779912" y="4108862"/>
            <a:ext cx="0" cy="701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995936" y="4108862"/>
            <a:ext cx="0" cy="701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83968" y="4121986"/>
            <a:ext cx="0" cy="570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838061" y="4121986"/>
            <a:ext cx="0" cy="570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142861" y="4108862"/>
            <a:ext cx="0" cy="701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437882" y="4108862"/>
            <a:ext cx="0" cy="701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uble Brace 51"/>
          <p:cNvSpPr/>
          <p:nvPr/>
        </p:nvSpPr>
        <p:spPr>
          <a:xfrm rot="5400000">
            <a:off x="2831765" y="3200933"/>
            <a:ext cx="1224136" cy="2256334"/>
          </a:xfrm>
          <a:prstGeom prst="bracePair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4694045" y="4443902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986185" y="4443902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265254" y="4451989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600061" y="4475217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932181" y="4428244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247172" y="4467110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588224" y="4458505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918936" y="4458506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287474" y="4459590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655085" y="4461393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956376" y="4477295"/>
            <a:ext cx="144016" cy="18470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2405263" y="4367205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700192" y="4394091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002335" y="4396929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297627" y="4396919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549040" y="4412586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836043" y="4396929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139952" y="441520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427118" y="4420674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744077" y="4108862"/>
            <a:ext cx="0" cy="701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76197" y="4121986"/>
            <a:ext cx="0" cy="570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34069" y="4121986"/>
            <a:ext cx="0" cy="570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68490" y="4116713"/>
            <a:ext cx="0" cy="701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03079" y="4094759"/>
            <a:ext cx="0" cy="570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431490" y="4108862"/>
            <a:ext cx="0" cy="701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799101" y="4121986"/>
            <a:ext cx="0" cy="6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100392" y="4108862"/>
            <a:ext cx="0" cy="78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4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>
                <a:latin typeface="Arial" pitchFamily="34" charset="0"/>
                <a:cs typeface="Arial" pitchFamily="34" charset="0"/>
              </a:rPr>
              <a:t>Задаци за самосталан рад:</a:t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000108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На 99. страни уџбеника „Математика за 2. разред Основне школе“ урадите 1. 2. 3. и 5. задатак.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4320480" cy="43122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1" name="Straight Connector 10"/>
          <p:cNvCxnSpPr/>
          <p:nvPr/>
        </p:nvCxnSpPr>
        <p:spPr>
          <a:xfrm flipH="1">
            <a:off x="1208687" y="4869160"/>
            <a:ext cx="21602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87624" y="4869160"/>
            <a:ext cx="21602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580112" y="5517232"/>
            <a:ext cx="3563888" cy="131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437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ОДРЕЂИВАЊЕ НЕПОЗНАТОГ САБИРКА </vt:lpstr>
      <vt:lpstr>ОДРЕЂИВАЊЕ НЕПОЗНАТОГ САБИРКА </vt:lpstr>
      <vt:lpstr>ОДРЕЂИВАЊЕ НЕПОЗНАТОГ УМАЊЕНИКА</vt:lpstr>
      <vt:lpstr>ОДРЕЂИВАЊЕ НЕПОЗНАТОГ УМАЊИОЦА</vt:lpstr>
      <vt:lpstr>ОДРЕЂИВАЊЕ НЕПОЗНАТОГ УМАЊИОЦА</vt:lpstr>
      <vt:lpstr>Задаци за самосталан рад: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HP</cp:lastModifiedBy>
  <cp:revision>41</cp:revision>
  <dcterms:created xsi:type="dcterms:W3CDTF">2020-03-24T12:05:50Z</dcterms:created>
  <dcterms:modified xsi:type="dcterms:W3CDTF">2020-03-25T23:46:05Z</dcterms:modified>
</cp:coreProperties>
</file>