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0" r:id="rId13"/>
    <p:sldId id="269" r:id="rId14"/>
  </p:sldIdLst>
  <p:sldSz cx="12192000" cy="6858000"/>
  <p:notesSz cx="6858000" cy="9144000"/>
  <p:defaultTextStyle>
    <a:defPPr>
      <a:defRPr lang="sr-Latn-R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61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E0B39CCD-1210-4FEE-94B2-B8E479BC4FB0}" type="datetimeFigureOut">
              <a:rPr lang="sr-Latn-CS"/>
              <a:pPr>
                <a:defRPr/>
              </a:pPr>
              <a:t>12.5.2020.</a:t>
            </a:fld>
            <a:endParaRPr lang="sr-Latn-C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0C3427A2-832B-43F1-B18E-5959A78D32BA}" type="slidenum">
              <a:rPr lang="sr-Latn-CS" altLang="sr-Latn-RS"/>
              <a:pPr>
                <a:defRPr/>
              </a:pPr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317297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16FAD-78A0-4F06-A728-01E1F01AB85D}" type="datetimeFigureOut">
              <a:rPr lang="sr-Latn-CS"/>
              <a:pPr>
                <a:defRPr/>
              </a:pPr>
              <a:t>12.5.2020.</a:t>
            </a:fld>
            <a:endParaRPr lang="sr-Latn-C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8B1D7-8D17-4E74-A042-4E15CCF4E69D}" type="slidenum">
              <a:rPr lang="sr-Latn-CS" altLang="sr-Latn-RS"/>
              <a:pPr>
                <a:defRPr/>
              </a:pPr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53780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551A0-9342-449A-AA81-D1AEA0169390}" type="datetimeFigureOut">
              <a:rPr lang="sr-Latn-CS"/>
              <a:pPr>
                <a:defRPr/>
              </a:pPr>
              <a:t>12.5.2020.</a:t>
            </a:fld>
            <a:endParaRPr lang="sr-Latn-C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4A3CB-D011-4D4B-BDD7-A8CC10B893E9}" type="slidenum">
              <a:rPr lang="sr-Latn-CS" altLang="sr-Latn-RS"/>
              <a:pPr>
                <a:defRPr/>
              </a:pPr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990292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51606-ACAB-499B-88B1-D8BDD4536722}" type="datetimeFigureOut">
              <a:rPr lang="sr-Latn-CS"/>
              <a:pPr>
                <a:defRPr/>
              </a:pPr>
              <a:t>12.5.2020.</a:t>
            </a:fld>
            <a:endParaRPr lang="sr-Latn-C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06D7D8-A185-4D81-AFC8-9A451167DB97}" type="slidenum">
              <a:rPr lang="sr-Latn-CS" altLang="sr-Latn-RS"/>
              <a:pPr>
                <a:defRPr/>
              </a:pPr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447445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5E73C29E-778B-44F8-A032-D404617E7909}" type="datetimeFigureOut">
              <a:rPr lang="sr-Latn-CS"/>
              <a:pPr>
                <a:defRPr/>
              </a:pPr>
              <a:t>12.5.2020.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DBF5F9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D1EAEE"/>
                </a:solidFill>
              </a:defRPr>
            </a:lvl1pPr>
          </a:lstStyle>
          <a:p>
            <a:pPr>
              <a:defRPr/>
            </a:pPr>
            <a:fld id="{304967F3-FB75-4CC4-9137-221B87E230D4}" type="slidenum">
              <a:rPr lang="sr-Latn-CS" altLang="sr-Latn-RS"/>
              <a:pPr>
                <a:defRPr/>
              </a:pPr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4627311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ED75A-7D38-4C2C-99E8-C704FB937F3F}" type="datetimeFigureOut">
              <a:rPr lang="sr-Latn-CS"/>
              <a:pPr>
                <a:defRPr/>
              </a:pPr>
              <a:t>12.5.2020.</a:t>
            </a:fld>
            <a:endParaRPr lang="sr-Latn-C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DC3E0-0696-4A66-AEB0-987EFC7A5D06}" type="slidenum">
              <a:rPr lang="sr-Latn-CS" altLang="sr-Latn-RS"/>
              <a:pPr>
                <a:defRPr/>
              </a:pPr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11878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64848-BE03-4577-B082-B7B9710DD09E}" type="datetimeFigureOut">
              <a:rPr lang="sr-Latn-CS"/>
              <a:pPr>
                <a:defRPr/>
              </a:pPr>
              <a:t>12.5.2020.</a:t>
            </a:fld>
            <a:endParaRPr lang="sr-Latn-C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4CF8C-D65E-403B-8217-8375FF09F43F}" type="slidenum">
              <a:rPr lang="sr-Latn-CS" altLang="sr-Latn-RS"/>
              <a:pPr>
                <a:defRPr/>
              </a:pPr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363906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690F9-F7A0-4FC2-AD55-3ECCB146B97F}" type="datetimeFigureOut">
              <a:rPr lang="sr-Latn-CS"/>
              <a:pPr>
                <a:defRPr/>
              </a:pPr>
              <a:t>12.5.2020.</a:t>
            </a:fld>
            <a:endParaRPr lang="sr-Latn-C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392A1-176C-4DE7-B10F-92CBEB6AA195}" type="slidenum">
              <a:rPr lang="sr-Latn-CS" altLang="sr-Latn-RS"/>
              <a:pPr>
                <a:defRPr/>
              </a:pPr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1186360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DB0CD-97A4-4D92-AF11-5181B32D581F}" type="datetimeFigureOut">
              <a:rPr lang="sr-Latn-CS"/>
              <a:pPr>
                <a:defRPr/>
              </a:pPr>
              <a:t>12.5.2020.</a:t>
            </a:fld>
            <a:endParaRPr lang="sr-Latn-C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2193B-A758-4FAF-811C-28265F2EEE47}" type="slidenum">
              <a:rPr lang="sr-Latn-CS" altLang="sr-Latn-RS"/>
              <a:pPr>
                <a:defRPr/>
              </a:pPr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4089080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7452-6B97-47E4-A32A-DD344FBC613E}" type="datetimeFigureOut">
              <a:rPr lang="sr-Latn-CS"/>
              <a:pPr>
                <a:defRPr/>
              </a:pPr>
              <a:t>12.5.2020.</a:t>
            </a:fld>
            <a:endParaRPr lang="sr-Latn-C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2E9E0-D240-49DA-990C-7ABC2CE9CCA8}" type="slidenum">
              <a:rPr lang="sr-Latn-CS" altLang="sr-Latn-RS"/>
              <a:pPr>
                <a:defRPr/>
              </a:pPr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3894181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422116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10672763" y="5359400"/>
            <a:ext cx="2063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Arial" panose="020B0604020202020204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5842000" y="6219825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C12921-4B59-4CD7-9FEE-2055262F8C12}" type="datetimeFigureOut">
              <a:rPr lang="sr-Latn-CS"/>
              <a:pPr>
                <a:defRPr/>
              </a:pPr>
              <a:t>12.5.2020.</a:t>
            </a:fld>
            <a:endParaRPr lang="sr-Latn-C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0"/>
            <a:ext cx="8128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DC4ED1-75BE-45D6-9212-30E85A7856E0}" type="slidenum">
              <a:rPr lang="sr-Latn-CS" altLang="sr-Latn-RS"/>
              <a:pPr>
                <a:defRPr/>
              </a:pPr>
              <a:t>‹#›</a:t>
            </a:fld>
            <a:endParaRPr lang="sr-Latn-CS" altLang="sr-Latn-RS"/>
          </a:p>
        </p:txBody>
      </p:sp>
    </p:spTree>
    <p:extLst>
      <p:ext uri="{BB962C8B-B14F-4D97-AF65-F5344CB8AC3E}">
        <p14:creationId xmlns:p14="http://schemas.microsoft.com/office/powerpoint/2010/main" val="253961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1F8FE"/>
            </a:gs>
            <a:gs pos="35001">
              <a:srgbClr val="83BFF6">
                <a:alpha val="77249"/>
              </a:srgbClr>
            </a:gs>
            <a:gs pos="83000">
              <a:srgbClr val="83BFF6">
                <a:alpha val="46049"/>
              </a:srgbClr>
            </a:gs>
            <a:gs pos="100000">
              <a:srgbClr val="ACD4F9">
                <a:alpha val="34999"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Arial" panose="020B0604020202020204" pitchFamily="34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onstantia"/>
              <a:cs typeface="Arial" panose="020B0604020202020204" pitchFamily="34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609600" y="1935163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rgbClr val="04617B">
                    <a:shade val="90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E23EB0-7A92-48CE-8FD4-747C5592E717}" type="datetimeFigureOut">
              <a:rPr lang="sr-Latn-CS"/>
              <a:pPr>
                <a:defRPr/>
              </a:pPr>
              <a:t>12.5.2020.</a:t>
            </a:fld>
            <a:endParaRPr lang="sr-Latn-C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0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04617B">
                    <a:shade val="90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0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045C75"/>
                </a:solidFill>
                <a:latin typeface="Constantia" panose="02030602050306030303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DA4D290-FEBD-489C-9C80-FAFAC155F9C3}" type="slidenum">
              <a:rPr lang="sr-Latn-CS" altLang="sr-Latn-RS"/>
              <a:pPr>
                <a:defRPr/>
              </a:pPr>
              <a:t>‹#›</a:t>
            </a:fld>
            <a:endParaRPr lang="sr-Latn-CS" altLang="sr-Latn-R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25400" y="203200"/>
            <a:ext cx="122412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onstantia"/>
                <a:cs typeface="Arial" panose="020B0604020202020204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black"/>
                </a:solidFill>
                <a:latin typeface="Constantia"/>
                <a:cs typeface="Arial" panose="020B0604020202020204" pitchFamily="34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7052"/>
            <a:ext cx="6274191" cy="5530948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0" name="TextBox 9"/>
          <p:cNvSpPr txBox="1"/>
          <p:nvPr/>
        </p:nvSpPr>
        <p:spPr>
          <a:xfrm>
            <a:off x="6459719" y="2584401"/>
            <a:ext cx="5037137" cy="1508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6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 futur proche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Cyrl-RS" sz="3200" i="1" dirty="0" smtClean="0">
                <a:solidFill>
                  <a:schemeClr val="bg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Блиско будуће вријеме</a:t>
            </a:r>
            <a:endParaRPr lang="sr-Latn-RS" sz="3200" i="1" dirty="0">
              <a:solidFill>
                <a:schemeClr val="bg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2825" y="957263"/>
            <a:ext cx="10298113" cy="5900737"/>
          </a:xfrm>
        </p:spPr>
      </p:pic>
      <p:sp>
        <p:nvSpPr>
          <p:cNvPr id="3" name="TextBox 2"/>
          <p:cNvSpPr txBox="1"/>
          <p:nvPr/>
        </p:nvSpPr>
        <p:spPr>
          <a:xfrm>
            <a:off x="4826000" y="957263"/>
            <a:ext cx="158908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vais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76938" y="1417638"/>
            <a:ext cx="22240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allons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étudier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98863" y="1808163"/>
            <a:ext cx="19716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vont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voyager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19638" y="2257425"/>
            <a:ext cx="20637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vais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travailler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0263" y="2676525"/>
            <a:ext cx="15890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manger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25888" y="3095625"/>
            <a:ext cx="15890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faire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633413"/>
            <a:ext cx="8286750" cy="1738312"/>
          </a:xfrm>
          <a:ln>
            <a:solidFill>
              <a:schemeClr val="accent1">
                <a:lumMod val="75000"/>
              </a:schemeClr>
            </a:solidFill>
          </a:ln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000" dir="5400000" sy="-100000" algn="bl" rotWithShape="0"/>
                </a:effectLst>
              </a:rPr>
              <a:t>		     La </a:t>
            </a:r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000" dir="5400000" sy="-100000" algn="bl" rotWithShape="0"/>
                </a:effectLst>
              </a:rPr>
              <a:t>négation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000" dir="5400000" sy="-100000" algn="bl" rotWithShape="0"/>
                </a:effectLst>
              </a:rPr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25000" dir="5400000" sy="-100000" algn="bl" rotWithShape="0"/>
                </a:effectLst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dirty="0" smtClean="0">
                <a:solidFill>
                  <a:srgbClr val="C00000"/>
                </a:solidFill>
              </a:rPr>
              <a:t>NE(N’)</a:t>
            </a:r>
            <a:r>
              <a:rPr lang="en-US" dirty="0" smtClean="0"/>
              <a:t>+</a:t>
            </a:r>
            <a:r>
              <a:rPr lang="en-US" dirty="0" smtClean="0">
                <a:solidFill>
                  <a:srgbClr val="7030A0"/>
                </a:solidFill>
              </a:rPr>
              <a:t>ALLER</a:t>
            </a:r>
            <a:r>
              <a:rPr lang="en-US" dirty="0" smtClean="0"/>
              <a:t>+</a:t>
            </a:r>
            <a:r>
              <a:rPr lang="en-US" dirty="0" smtClean="0">
                <a:solidFill>
                  <a:srgbClr val="C00000"/>
                </a:solidFill>
              </a:rPr>
              <a:t>PAS</a:t>
            </a:r>
            <a:r>
              <a:rPr lang="en-US" dirty="0" smtClean="0"/>
              <a:t>+INFINITIF</a:t>
            </a:r>
            <a:br>
              <a:rPr lang="en-US" dirty="0" smtClean="0"/>
            </a:br>
            <a:r>
              <a:rPr lang="en-US" sz="1800" dirty="0" smtClean="0"/>
              <a:t>                                          </a:t>
            </a:r>
            <a:endParaRPr lang="sr-Latn-RS" sz="2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713" y="3149600"/>
            <a:ext cx="11158537" cy="1760538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fr-FR" sz="3200" i="1" dirty="0">
                <a:latin typeface="+mj-lt"/>
              </a:rPr>
              <a:t>Je </a:t>
            </a:r>
            <a:r>
              <a:rPr lang="fr-FR" sz="3200" i="1" dirty="0">
                <a:solidFill>
                  <a:srgbClr val="7030A0"/>
                </a:solidFill>
                <a:latin typeface="+mj-lt"/>
              </a:rPr>
              <a:t>vais</a:t>
            </a:r>
            <a:r>
              <a:rPr lang="fr-FR" sz="3200" i="1" dirty="0">
                <a:latin typeface="+mj-lt"/>
              </a:rPr>
              <a:t> </a:t>
            </a:r>
            <a:r>
              <a:rPr lang="fr-FR" sz="3200" i="1" dirty="0">
                <a:solidFill>
                  <a:srgbClr val="04617B"/>
                </a:solidFill>
                <a:latin typeface="+mj-lt"/>
              </a:rPr>
              <a:t>regarder</a:t>
            </a:r>
            <a:r>
              <a:rPr lang="fr-FR" sz="3200" i="1" dirty="0">
                <a:latin typeface="+mj-lt"/>
              </a:rPr>
              <a:t> la télé. </a:t>
            </a:r>
            <a:r>
              <a:rPr lang="fr-FR" sz="3200" i="1" dirty="0" smtClean="0">
                <a:latin typeface="+mj-lt"/>
              </a:rPr>
              <a:t>→ Je </a:t>
            </a:r>
            <a:r>
              <a:rPr lang="fr-FR" sz="3200" i="1" dirty="0">
                <a:solidFill>
                  <a:srgbClr val="C00000"/>
                </a:solidFill>
                <a:latin typeface="+mj-lt"/>
              </a:rPr>
              <a:t>ne</a:t>
            </a:r>
            <a:r>
              <a:rPr lang="fr-FR" sz="3200" i="1" dirty="0">
                <a:latin typeface="+mj-lt"/>
              </a:rPr>
              <a:t> </a:t>
            </a:r>
            <a:r>
              <a:rPr lang="fr-FR" sz="3200" i="1" dirty="0">
                <a:solidFill>
                  <a:srgbClr val="7030A0"/>
                </a:solidFill>
                <a:latin typeface="+mj-lt"/>
              </a:rPr>
              <a:t>vais</a:t>
            </a:r>
            <a:r>
              <a:rPr lang="fr-FR" sz="3200" i="1" dirty="0">
                <a:latin typeface="+mj-lt"/>
              </a:rPr>
              <a:t> </a:t>
            </a:r>
            <a:r>
              <a:rPr lang="fr-FR" sz="3200" i="1" dirty="0">
                <a:solidFill>
                  <a:srgbClr val="C00000"/>
                </a:solidFill>
                <a:latin typeface="+mj-lt"/>
              </a:rPr>
              <a:t>pas</a:t>
            </a:r>
            <a:r>
              <a:rPr lang="fr-FR" sz="3200" i="1" dirty="0">
                <a:latin typeface="+mj-lt"/>
              </a:rPr>
              <a:t> </a:t>
            </a:r>
            <a:r>
              <a:rPr lang="fr-FR" sz="3200" i="1" dirty="0">
                <a:solidFill>
                  <a:srgbClr val="04617B"/>
                </a:solidFill>
                <a:latin typeface="+mj-lt"/>
              </a:rPr>
              <a:t>regarder</a:t>
            </a:r>
            <a:r>
              <a:rPr lang="fr-FR" sz="3200" i="1" dirty="0">
                <a:latin typeface="+mj-lt"/>
              </a:rPr>
              <a:t> la </a:t>
            </a:r>
            <a:r>
              <a:rPr lang="fr-FR" sz="3200" i="1" dirty="0" smtClean="0">
                <a:latin typeface="+mj-lt"/>
              </a:rPr>
              <a:t>télé.</a:t>
            </a:r>
          </a:p>
          <a:p>
            <a:pPr>
              <a:lnSpc>
                <a:spcPct val="150000"/>
              </a:lnSpc>
              <a:defRPr/>
            </a:pPr>
            <a:r>
              <a:rPr lang="fr-FR" sz="3200" i="1" dirty="0" smtClean="0">
                <a:latin typeface="+mj-lt"/>
              </a:rPr>
              <a:t>Nous </a:t>
            </a:r>
            <a:r>
              <a:rPr lang="fr-FR" sz="3200" i="1" dirty="0">
                <a:solidFill>
                  <a:srgbClr val="7030A0"/>
                </a:solidFill>
                <a:latin typeface="+mj-lt"/>
              </a:rPr>
              <a:t>allons</a:t>
            </a:r>
            <a:r>
              <a:rPr lang="fr-FR" sz="3200" i="1" dirty="0">
                <a:latin typeface="+mj-lt"/>
              </a:rPr>
              <a:t> </a:t>
            </a:r>
            <a:r>
              <a:rPr lang="fr-FR" sz="3200" i="1" dirty="0" smtClean="0">
                <a:solidFill>
                  <a:srgbClr val="04617B"/>
                </a:solidFill>
                <a:latin typeface="+mj-lt"/>
              </a:rPr>
              <a:t>jouer</a:t>
            </a:r>
            <a:r>
              <a:rPr lang="fr-FR" sz="3200" i="1" dirty="0" smtClean="0">
                <a:latin typeface="+mj-lt"/>
              </a:rPr>
              <a:t> </a:t>
            </a:r>
            <a:r>
              <a:rPr lang="en-US" sz="3200" i="1" dirty="0" smtClean="0">
                <a:latin typeface="+mj-lt"/>
              </a:rPr>
              <a:t>au foot. </a:t>
            </a:r>
            <a:r>
              <a:rPr lang="fr-FR" sz="3200" i="1" dirty="0" smtClean="0">
                <a:latin typeface="+mj-lt"/>
              </a:rPr>
              <a:t>→ </a:t>
            </a:r>
            <a:r>
              <a:rPr lang="fr-FR" sz="3200" i="1" dirty="0">
                <a:latin typeface="+mj-lt"/>
              </a:rPr>
              <a:t>Nous </a:t>
            </a:r>
            <a:r>
              <a:rPr lang="fr-FR" sz="3200" i="1" dirty="0">
                <a:solidFill>
                  <a:srgbClr val="C00000"/>
                </a:solidFill>
                <a:latin typeface="+mj-lt"/>
              </a:rPr>
              <a:t>n</a:t>
            </a:r>
            <a:r>
              <a:rPr lang="fr-FR" sz="3200" i="1" dirty="0">
                <a:latin typeface="+mj-lt"/>
              </a:rPr>
              <a:t>'</a:t>
            </a:r>
            <a:r>
              <a:rPr lang="fr-FR" sz="3200" i="1" dirty="0">
                <a:solidFill>
                  <a:srgbClr val="7030A0"/>
                </a:solidFill>
                <a:latin typeface="+mj-lt"/>
              </a:rPr>
              <a:t>allons</a:t>
            </a:r>
            <a:r>
              <a:rPr lang="fr-FR" sz="3200" i="1" dirty="0">
                <a:latin typeface="+mj-lt"/>
              </a:rPr>
              <a:t> </a:t>
            </a:r>
            <a:r>
              <a:rPr lang="fr-FR" sz="3200" i="1" dirty="0">
                <a:solidFill>
                  <a:srgbClr val="C00000"/>
                </a:solidFill>
                <a:latin typeface="+mj-lt"/>
              </a:rPr>
              <a:t>pas</a:t>
            </a:r>
            <a:r>
              <a:rPr lang="fr-FR" sz="3200" i="1" dirty="0">
                <a:latin typeface="+mj-lt"/>
              </a:rPr>
              <a:t> </a:t>
            </a:r>
            <a:r>
              <a:rPr lang="fr-FR" sz="3200" i="1" dirty="0" smtClean="0">
                <a:solidFill>
                  <a:srgbClr val="04617B"/>
                </a:solidFill>
                <a:latin typeface="+mj-lt"/>
              </a:rPr>
              <a:t>jouer</a:t>
            </a:r>
            <a:r>
              <a:rPr lang="fr-FR" sz="3200" i="1" dirty="0" smtClean="0">
                <a:latin typeface="+mj-lt"/>
              </a:rPr>
              <a:t> </a:t>
            </a:r>
            <a:r>
              <a:rPr lang="en-US" sz="3200" i="1" dirty="0" smtClean="0">
                <a:latin typeface="+mj-lt"/>
              </a:rPr>
              <a:t>au foot.</a:t>
            </a:r>
            <a:endParaRPr lang="fr-FR" sz="3200" i="1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Les devoirs!</a:t>
            </a:r>
            <a:br>
              <a:rPr lang="en-US" dirty="0" smtClean="0"/>
            </a:br>
            <a:r>
              <a:rPr 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Conjuguez</a:t>
            </a: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les </a:t>
            </a:r>
            <a:r>
              <a:rPr 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verbes</a:t>
            </a: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au future </a:t>
            </a:r>
            <a:r>
              <a:rPr lang="en-US" sz="2800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proche</a:t>
            </a:r>
            <a:r>
              <a:rPr lang="en-US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sr-Latn-RS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09600" y="2468563"/>
            <a:ext cx="10972800" cy="33972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fr-FR" altLang="sr-Latn-RS" smtClean="0"/>
              <a:t>Nous (partir)</a:t>
            </a:r>
            <a:r>
              <a:rPr lang="sr-Latn-RS" altLang="sr-Latn-RS" smtClean="0"/>
              <a:t>______________</a:t>
            </a:r>
            <a:r>
              <a:rPr lang="fr-FR" altLang="sr-Latn-RS" smtClean="0"/>
              <a:t>  en vacances demain.</a:t>
            </a:r>
          </a:p>
          <a:p>
            <a:pPr>
              <a:lnSpc>
                <a:spcPct val="150000"/>
              </a:lnSpc>
            </a:pPr>
            <a:r>
              <a:rPr lang="fr-FR" altLang="sr-Latn-RS" smtClean="0"/>
              <a:t>Je (écrire) </a:t>
            </a:r>
            <a:r>
              <a:rPr lang="sr-Latn-RS" altLang="sr-Latn-RS" smtClean="0"/>
              <a:t>______________</a:t>
            </a:r>
            <a:r>
              <a:rPr lang="fr-FR" altLang="sr-Latn-RS" smtClean="0"/>
              <a:t> un mail tout de suite.</a:t>
            </a:r>
          </a:p>
          <a:p>
            <a:pPr>
              <a:lnSpc>
                <a:spcPct val="150000"/>
              </a:lnSpc>
            </a:pPr>
            <a:r>
              <a:rPr lang="fr-FR" altLang="sr-Latn-RS" smtClean="0"/>
              <a:t>Ils (arriver) </a:t>
            </a:r>
            <a:r>
              <a:rPr lang="sr-Latn-RS" altLang="sr-Latn-RS" smtClean="0"/>
              <a:t>_______________</a:t>
            </a:r>
            <a:r>
              <a:rPr lang="fr-FR" altLang="sr-Latn-RS" smtClean="0"/>
              <a:t> dans deux minutes.</a:t>
            </a:r>
          </a:p>
          <a:p>
            <a:pPr>
              <a:lnSpc>
                <a:spcPct val="150000"/>
              </a:lnSpc>
            </a:pPr>
            <a:r>
              <a:rPr lang="fr-FR" altLang="sr-Latn-RS" smtClean="0"/>
              <a:t>Est-ce que tu (rendre)</a:t>
            </a:r>
            <a:r>
              <a:rPr lang="sr-Latn-RS" altLang="sr-Latn-RS" smtClean="0"/>
              <a:t>_______________</a:t>
            </a:r>
            <a:r>
              <a:rPr lang="fr-FR" altLang="sr-Latn-RS" smtClean="0"/>
              <a:t>  visite à Julie aujourd’hui?</a:t>
            </a:r>
          </a:p>
          <a:p>
            <a:pPr>
              <a:lnSpc>
                <a:spcPct val="150000"/>
              </a:lnSpc>
            </a:pPr>
            <a:r>
              <a:rPr lang="fr-FR" altLang="sr-Latn-RS" smtClean="0"/>
              <a:t>Vous (prendre) </a:t>
            </a:r>
            <a:r>
              <a:rPr lang="sr-Latn-RS" altLang="sr-Latn-RS" smtClean="0"/>
              <a:t>_______________</a:t>
            </a:r>
            <a:r>
              <a:rPr lang="fr-FR" altLang="sr-Latn-RS" smtClean="0"/>
              <a:t>le train</a:t>
            </a:r>
            <a:r>
              <a:rPr lang="sr-Latn-RS" altLang="sr-Latn-RS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32350" y="5121275"/>
            <a:ext cx="2076450" cy="1143000"/>
          </a:xfrm>
        </p:spPr>
        <p:txBody>
          <a:bodyPr/>
          <a:lstStyle/>
          <a:p>
            <a:pPr>
              <a:defRPr/>
            </a:pPr>
            <a:r>
              <a:rPr lang="sr-Latn-R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À voir!</a:t>
            </a:r>
            <a:endParaRPr lang="sr-Latn-R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411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7113" y="1062038"/>
            <a:ext cx="4608512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87463"/>
            <a:ext cx="10972800" cy="1143000"/>
          </a:xfrm>
        </p:spPr>
        <p:txBody>
          <a:bodyPr/>
          <a:lstStyle/>
          <a:p>
            <a:pPr>
              <a:defRPr/>
            </a:pPr>
            <a:r>
              <a:rPr lang="sr-Latn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Emplois du futur proche</a:t>
            </a:r>
            <a:endParaRPr lang="sr-Latn-R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892425"/>
            <a:ext cx="10972800" cy="1216025"/>
          </a:xfrm>
          <a:ln w="127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Font typeface="Wingdings 2" panose="05020102010507070707" pitchFamily="18" charset="2"/>
              <a:buNone/>
              <a:defRPr/>
            </a:pPr>
            <a:r>
              <a:rPr lang="sr-Latn-RS" sz="3600" dirty="0" smtClean="0">
                <a:latin typeface="+mj-lt"/>
              </a:rPr>
              <a:t>Le futur proche exprime une action qui se va dérouler très prochainement!</a:t>
            </a:r>
            <a:endParaRPr lang="sr-Latn-RS" sz="36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4108450"/>
            <a:ext cx="10602913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„</a:t>
            </a:r>
            <a:r>
              <a:rPr lang="sr-Cyrl-R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Блиски футур“ исказује неку радњу која ће се десити у блиској будућности</a:t>
            </a:r>
            <a:r>
              <a:rPr lang="sr-Latn-RS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.</a:t>
            </a:r>
            <a:endParaRPr lang="sr-Latn-RS" sz="2400" i="1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600075"/>
            <a:ext cx="4876800" cy="765175"/>
          </a:xfrm>
        </p:spPr>
        <p:txBody>
          <a:bodyPr/>
          <a:lstStyle/>
          <a:p>
            <a:pPr marL="685800" indent="-685800">
              <a:buFont typeface="Wingdings" panose="05000000000000000000" pitchFamily="2" charset="2"/>
              <a:buChar char="Ø"/>
              <a:defRPr/>
            </a:pPr>
            <a:r>
              <a:rPr lang="sr-Latn-R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55000" endA="300" endPos="30000" dir="5400000" sy="-100000" algn="bl" rotWithShape="0"/>
                </a:effectLst>
              </a:rPr>
              <a:t>Formation:</a:t>
            </a:r>
            <a:endParaRPr lang="sr-Latn-R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30000" dir="5400000" sy="-100000" algn="bl" rotWithShape="0"/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482" y="1364567"/>
            <a:ext cx="6921305" cy="5345722"/>
          </a:xfrm>
          <a:prstGeom prst="rect">
            <a:avLst/>
          </a:prstGeom>
          <a:effectLst>
            <a:softEdge rad="889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2825" y="957263"/>
            <a:ext cx="10298113" cy="59007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2825" y="957263"/>
            <a:ext cx="10298113" cy="5900737"/>
          </a:xfrm>
        </p:spPr>
      </p:pic>
      <p:sp>
        <p:nvSpPr>
          <p:cNvPr id="3" name="TextBox 2"/>
          <p:cNvSpPr txBox="1"/>
          <p:nvPr/>
        </p:nvSpPr>
        <p:spPr>
          <a:xfrm>
            <a:off x="4826000" y="957263"/>
            <a:ext cx="158908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vais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2825" y="957263"/>
            <a:ext cx="10298113" cy="5900737"/>
          </a:xfrm>
        </p:spPr>
      </p:pic>
      <p:sp>
        <p:nvSpPr>
          <p:cNvPr id="3" name="TextBox 2"/>
          <p:cNvSpPr txBox="1"/>
          <p:nvPr/>
        </p:nvSpPr>
        <p:spPr>
          <a:xfrm>
            <a:off x="4826000" y="957263"/>
            <a:ext cx="158908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vais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76938" y="1417638"/>
            <a:ext cx="22240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allons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étudier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2825" y="957263"/>
            <a:ext cx="10298113" cy="5900737"/>
          </a:xfrm>
        </p:spPr>
      </p:pic>
      <p:sp>
        <p:nvSpPr>
          <p:cNvPr id="3" name="TextBox 2"/>
          <p:cNvSpPr txBox="1"/>
          <p:nvPr/>
        </p:nvSpPr>
        <p:spPr>
          <a:xfrm>
            <a:off x="4826000" y="957263"/>
            <a:ext cx="158908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vais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76938" y="1417638"/>
            <a:ext cx="22240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allons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étudier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98863" y="1808163"/>
            <a:ext cx="19716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vont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voyager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2825" y="957263"/>
            <a:ext cx="10298113" cy="5900737"/>
          </a:xfrm>
        </p:spPr>
      </p:pic>
      <p:sp>
        <p:nvSpPr>
          <p:cNvPr id="3" name="TextBox 2"/>
          <p:cNvSpPr txBox="1"/>
          <p:nvPr/>
        </p:nvSpPr>
        <p:spPr>
          <a:xfrm>
            <a:off x="4826000" y="957263"/>
            <a:ext cx="158908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vais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76938" y="1417638"/>
            <a:ext cx="22240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allons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étudier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98863" y="1808163"/>
            <a:ext cx="19716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vont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voyager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19638" y="2257425"/>
            <a:ext cx="20637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vais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travailler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12825" y="957263"/>
            <a:ext cx="10298113" cy="5900737"/>
          </a:xfrm>
        </p:spPr>
      </p:pic>
      <p:sp>
        <p:nvSpPr>
          <p:cNvPr id="3" name="TextBox 2"/>
          <p:cNvSpPr txBox="1"/>
          <p:nvPr/>
        </p:nvSpPr>
        <p:spPr>
          <a:xfrm>
            <a:off x="4826000" y="957263"/>
            <a:ext cx="1589088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vais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76938" y="1417638"/>
            <a:ext cx="22240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allons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étudier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98863" y="1808163"/>
            <a:ext cx="197167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vont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voyager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19638" y="2257425"/>
            <a:ext cx="20637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vais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travailler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40263" y="2676525"/>
            <a:ext cx="15890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r-Latn-RS" sz="24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va</a:t>
            </a:r>
            <a:r>
              <a:rPr lang="sr-Latn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sr-Latn-R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manger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166</Words>
  <Application>Microsoft Office PowerPoint</Application>
  <PresentationFormat>Widescreen</PresentationFormat>
  <Paragraphs>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Constantia</vt:lpstr>
      <vt:lpstr>Wingdings</vt:lpstr>
      <vt:lpstr>Wingdings 2</vt:lpstr>
      <vt:lpstr>Flow</vt:lpstr>
      <vt:lpstr>PowerPoint Presentation</vt:lpstr>
      <vt:lpstr>Emplois du futur proche</vt:lpstr>
      <vt:lpstr>Formation: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La négation     NE(N’)+ALLER+PAS+INFINITIF                                           </vt:lpstr>
      <vt:lpstr>Les devoirs! Conjuguez les verbes au future proche.</vt:lpstr>
      <vt:lpstr>À voir!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Ljubinko Tubić</dc:creator>
  <cp:lastModifiedBy>Ljubinko Tubić</cp:lastModifiedBy>
  <cp:revision>12</cp:revision>
  <dcterms:created xsi:type="dcterms:W3CDTF">2020-05-07T22:23:05Z</dcterms:created>
  <dcterms:modified xsi:type="dcterms:W3CDTF">2020-05-12T07:31:25Z</dcterms:modified>
</cp:coreProperties>
</file>