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2731-677F-4541-8318-A919C30FC18E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BA8BD-37D5-4250-A286-F69FDC106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BA8BD-37D5-4250-A286-F69FDC106E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bs-Cyrl-BA" dirty="0" smtClean="0"/>
              <a:t>КАКО ГРАЂАНИ МОГУ УЧЕСТВОВАТИ?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3063081"/>
            <a:ext cx="6172200" cy="31853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2" cy="434340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/>
            </a:r>
            <a:br>
              <a:rPr lang="bs-Cyrl-BA" dirty="0" smtClean="0"/>
            </a:br>
            <a:r>
              <a:rPr lang="bs-Cyrl-B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s-Cyrl-BA" b="1" dirty="0" smtClean="0"/>
              <a:t>Ко</a:t>
            </a:r>
            <a:r>
              <a:rPr lang="en-US" b="1" dirty="0" smtClean="0"/>
              <a:t> </a:t>
            </a:r>
            <a:r>
              <a:rPr lang="bs-Cyrl-BA" b="1" dirty="0" smtClean="0"/>
              <a:t>је грађанин?</a:t>
            </a:r>
            <a:r>
              <a:rPr lang="bs-Cyrl-BA" dirty="0" smtClean="0"/>
              <a:t/>
            </a:r>
            <a:br>
              <a:rPr lang="bs-Cyrl-BA" dirty="0" smtClean="0"/>
            </a:br>
            <a:r>
              <a:rPr lang="sr-Cyrl-CS" dirty="0" smtClean="0"/>
              <a:t>П</a:t>
            </a:r>
            <a:r>
              <a:rPr lang="bs-Cyrl-BA" dirty="0" smtClean="0"/>
              <a:t>ојам грађанин у разним државама и фазама историјског развоја има различита значења.</a:t>
            </a:r>
            <a:br>
              <a:rPr lang="bs-Cyrl-BA" dirty="0" smtClean="0"/>
            </a:br>
            <a:r>
              <a:rPr lang="bs-Cyrl-BA" dirty="0" smtClean="0"/>
              <a:t/>
            </a:r>
            <a:br>
              <a:rPr lang="bs-Cyrl-BA" dirty="0" smtClean="0"/>
            </a:br>
            <a:endParaRPr lang="en-US" dirty="0"/>
          </a:p>
        </p:txBody>
      </p:sp>
      <p:pic>
        <p:nvPicPr>
          <p:cNvPr id="4" name="Content Placeholder 3" descr="shutterstock_285998729_c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3657600"/>
            <a:ext cx="52578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dirty="0" smtClean="0"/>
              <a:t>Најчешћи начини на које грађани могу учествовати: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s-Cyrl-BA" dirty="0" smtClean="0"/>
              <a:t>Праћење информација у новинама, часописима и другим материјалима, оцјењујући њихову тачност,</a:t>
            </a:r>
          </a:p>
          <a:p>
            <a:pPr marL="514350" indent="-514350">
              <a:buFont typeface="+mj-lt"/>
              <a:buAutoNum type="arabicPeriod"/>
            </a:pPr>
            <a:r>
              <a:rPr lang="bs-Cyrl-BA" dirty="0" smtClean="0"/>
              <a:t>Гласање на локалним, ентитетским и државним изборима,</a:t>
            </a:r>
          </a:p>
          <a:p>
            <a:pPr marL="514350" indent="-514350">
              <a:buFont typeface="+mj-lt"/>
              <a:buAutoNum type="arabicPeriod"/>
            </a:pPr>
            <a:r>
              <a:rPr lang="bs-Cyrl-BA" dirty="0" smtClean="0"/>
              <a:t>Потписивање петиција, </a:t>
            </a:r>
          </a:p>
          <a:p>
            <a:pPr marL="514350" indent="-514350">
              <a:buFont typeface="+mj-lt"/>
              <a:buAutoNum type="arabicPeriod"/>
            </a:pPr>
            <a:r>
              <a:rPr lang="bs-Cyrl-BA" dirty="0" smtClean="0"/>
              <a:t>Ношење беџа или наљепнице на аутомобилу,</a:t>
            </a:r>
          </a:p>
          <a:p>
            <a:pPr marL="514350" indent="-514350">
              <a:buFont typeface="+mj-lt"/>
              <a:buAutoNum type="arabicPeriod"/>
            </a:pPr>
            <a:r>
              <a:rPr lang="bs-Cyrl-BA" dirty="0" smtClean="0"/>
              <a:t>Писање писама изборним представницима,</a:t>
            </a:r>
          </a:p>
          <a:p>
            <a:pPr marL="514350" indent="-514350">
              <a:buFont typeface="+mj-lt"/>
              <a:buAutoNum type="arabicPeriod"/>
            </a:pPr>
            <a:r>
              <a:rPr lang="bs-Cyrl-BA" dirty="0" smtClean="0"/>
              <a:t>Учешће на састанцима ради стицања информација, разговори о разним питањима или пружању подршке.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5562600"/>
          </a:xfrm>
        </p:spPr>
        <p:txBody>
          <a:bodyPr>
            <a:noAutofit/>
          </a:bodyPr>
          <a:lstStyle/>
          <a:p>
            <a:r>
              <a:rPr lang="bs-Cyrl-BA" sz="3200" dirty="0" smtClean="0"/>
              <a:t>Грађанин </a:t>
            </a:r>
            <a:r>
              <a:rPr lang="en-US" sz="3200" dirty="0" smtClean="0"/>
              <a:t>XXI</a:t>
            </a:r>
            <a:r>
              <a:rPr lang="bs-Cyrl-BA" sz="3200" dirty="0" smtClean="0"/>
              <a:t> вијека је:</a:t>
            </a:r>
            <a:br>
              <a:rPr lang="bs-Cyrl-BA" sz="3200" dirty="0" smtClean="0"/>
            </a:br>
            <a:r>
              <a:rPr lang="bs-Cyrl-BA" sz="3200" dirty="0" smtClean="0"/>
              <a:t>сваки појединац у друштву који ни</a:t>
            </a:r>
            <a:r>
              <a:rPr lang="en-US" sz="3200" dirty="0" smtClean="0"/>
              <a:t> </a:t>
            </a:r>
            <a:r>
              <a:rPr lang="bs-Cyrl-BA" sz="3200" dirty="0" smtClean="0"/>
              <a:t> једним гестом не штети другима , својим активностима и животом ствара највеће могуће и допуштене вриједности и посједује свије</a:t>
            </a:r>
            <a:r>
              <a:rPr lang="sr-Cyrl-CS" sz="3200" dirty="0" smtClean="0"/>
              <a:t>ст</a:t>
            </a:r>
            <a:r>
              <a:rPr lang="bs-Cyrl-BA" sz="3200" dirty="0" smtClean="0"/>
              <a:t> о стварним потребама друштва</a:t>
            </a:r>
            <a:r>
              <a:rPr lang="en-US" sz="3200" dirty="0" smtClean="0"/>
              <a:t>.</a:t>
            </a:r>
            <a:r>
              <a:rPr lang="bs-Cyrl-BA" sz="3200" dirty="0" smtClean="0"/>
              <a:t> </a:t>
            </a:r>
            <a:r>
              <a:rPr lang="en-US" sz="3200" dirty="0" smtClean="0"/>
              <a:t>A</a:t>
            </a:r>
            <a:r>
              <a:rPr lang="bs-Cyrl-BA" sz="3200" dirty="0" smtClean="0"/>
              <a:t>ктивно учествује у  унапређењу</a:t>
            </a:r>
            <a:r>
              <a:rPr lang="en-US" sz="3200" dirty="0" smtClean="0"/>
              <a:t> </a:t>
            </a:r>
            <a:r>
              <a:rPr lang="sr-Cyrl-CS" sz="3200" dirty="0" smtClean="0"/>
              <a:t>друштва</a:t>
            </a:r>
            <a:r>
              <a:rPr lang="bs-Cyrl-BA" sz="3200" dirty="0" smtClean="0"/>
              <a:t>, те тако одговорно утиче на властиту будућност, те на будућност шире и уже заједнице, а посебно на будућност дјеце.</a:t>
            </a:r>
            <a:br>
              <a:rPr lang="bs-Cyrl-BA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1200"/>
            <a:ext cx="7696200" cy="2514600"/>
          </a:xfrm>
        </p:spPr>
        <p:txBody>
          <a:bodyPr>
            <a:normAutofit/>
          </a:bodyPr>
          <a:lstStyle/>
          <a:p>
            <a:pPr algn="ctr"/>
            <a:r>
              <a:rPr lang="bs-Cyrl-BA" sz="3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Наведи три начина учешћа у власти са којим би ти учествовао </a:t>
            </a:r>
            <a:br>
              <a:rPr lang="bs-Cyrl-BA" sz="3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bs-Cyrl-BA" sz="3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објасни</a:t>
            </a:r>
            <a:endParaRPr lang="en-US" sz="3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239000" cy="1981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       </a:t>
            </a:r>
            <a:r>
              <a:rPr lang="bs-Cyrl-BA" sz="4000" dirty="0" smtClean="0">
                <a:solidFill>
                  <a:schemeClr val="tx1"/>
                </a:solidFill>
              </a:rPr>
              <a:t>Задатак за самосталан рад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88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КАКО ГРАЂАНИ МОГУ УЧЕСТВОВАТИ?</vt:lpstr>
      <vt:lpstr>            Ко је грађанин? Појам грађанин у разним државама и фазама историјског развоја има различита значења.  </vt:lpstr>
      <vt:lpstr>Најчешћи начини на које грађани могу учествовати:</vt:lpstr>
      <vt:lpstr>Грађанин XXI вијека је: сваки појединац у друштву који ни  једним гестом не штети другима , својим активностима и животом ствара највеће могуће и допуштене вриједности и посједује свијест о стварним потребама друштва. Aктивно учествује у  унапређењу друштва, те тако одговорно утиче на властиту будућност, те на будућност шире и уже заједнице, а посебно на будућност дјеце. </vt:lpstr>
      <vt:lpstr>Наведи три начина учешћа у власти са којим би ти учествовао  и објасни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ГРАЂАНИ МОГУ УЧЕСТВОВАТИ?</dc:title>
  <dc:creator>ln</dc:creator>
  <cp:lastModifiedBy>Nina Ninkovic</cp:lastModifiedBy>
  <cp:revision>13</cp:revision>
  <dcterms:created xsi:type="dcterms:W3CDTF">2006-08-16T00:00:00Z</dcterms:created>
  <dcterms:modified xsi:type="dcterms:W3CDTF">2020-05-22T09:45:08Z</dcterms:modified>
</cp:coreProperties>
</file>