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6E9CAA-AF20-4147-9FE2-6BE7AFB8F8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33839-058C-431C-AE31-CF07D172172D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A4F6B1-7D70-40CE-8E9E-246763904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11340-957E-437E-9DA4-E02B1E305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E2CA-F1D3-4155-957F-AB7FB85AE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="" xmlns:a16="http://schemas.microsoft.com/office/drawing/2014/main" id="{E770D99E-2869-438B-B483-1F6CCD5437EE}"/>
              </a:ext>
            </a:extLst>
          </p:cNvPr>
          <p:cNvGrpSpPr/>
          <p:nvPr/>
        </p:nvGrpSpPr>
        <p:grpSpPr>
          <a:xfrm>
            <a:off x="-1" y="-10825"/>
            <a:ext cx="9144002" cy="6515395"/>
            <a:chOff x="-1" y="-10825"/>
            <a:chExt cx="9144002" cy="6515395"/>
          </a:xfrm>
        </p:grpSpPr>
        <p:pic>
          <p:nvPicPr>
            <p:cNvPr id="11" name="Graphic 10">
              <a:extLst>
                <a:ext uri="{FF2B5EF4-FFF2-40B4-BE49-F238E27FC236}">
                  <a16:creationId xmlns="" xmlns:a16="http://schemas.microsoft.com/office/drawing/2014/main" id="{F66236F9-EA1F-4D2A-84DE-EC04F9972C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457200" y="-10825"/>
              <a:ext cx="3429000" cy="3181546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="" xmlns:a16="http://schemas.microsoft.com/office/drawing/2014/main" id="{32A12C4E-53AE-4900-9783-F619054408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1295401" y="-10825"/>
              <a:ext cx="7848600" cy="3522243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="" xmlns:a16="http://schemas.microsoft.com/office/drawing/2014/main" id="{A14E049B-6FD4-487E-927B-506983629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2831825" y="2232482"/>
              <a:ext cx="1282976" cy="1108588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="" xmlns:a16="http://schemas.microsoft.com/office/drawing/2014/main" id="{EF27E3F5-0D4D-492C-8A3E-50BC30CEFD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-1" y="2962082"/>
              <a:ext cx="2757625" cy="3542488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="" xmlns:a16="http://schemas.microsoft.com/office/drawing/2014/main" id="{36D4FF91-8818-4598-AC9F-B8C2FA867C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2" y="2313169"/>
              <a:ext cx="2259131" cy="2895506"/>
            </a:xfrm>
            <a:prstGeom prst="rect">
              <a:avLst/>
            </a:prstGeom>
          </p:spPr>
        </p:pic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76600" y="1213332"/>
            <a:ext cx="5326856" cy="1425577"/>
          </a:xfrm>
        </p:spPr>
        <p:txBody>
          <a:bodyPr anchor="b"/>
          <a:lstStyle>
            <a:lvl1pPr algn="r">
              <a:defRPr sz="45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724400" y="3849666"/>
            <a:ext cx="3879056" cy="1234575"/>
          </a:xfrm>
          <a:noFill/>
        </p:spPr>
        <p:txBody>
          <a:bodyPr/>
          <a:lstStyle>
            <a:lvl1pPr marL="0" marR="36576" indent="0" algn="l">
              <a:spcBef>
                <a:spcPts val="0"/>
              </a:spcBef>
              <a:buNone/>
              <a:defRPr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812256" y="6322007"/>
            <a:ext cx="5791200" cy="365125"/>
          </a:xfrm>
          <a:prstGeom prst="rect">
            <a:avLst/>
          </a:prstGeo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12256" y="596005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95"/>
            <a:ext cx="4876800" cy="7993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173195"/>
            <a:ext cx="2468880" cy="30083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D5E2-3BB2-4A38-8AF6-D4194E2E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="" xmlns:a16="http://schemas.microsoft.com/office/drawing/2014/main" id="{CABB0C64-AD16-4270-8323-3B986F4CAD10}"/>
              </a:ext>
            </a:extLst>
          </p:cNvPr>
          <p:cNvGrpSpPr/>
          <p:nvPr/>
        </p:nvGrpSpPr>
        <p:grpSpPr>
          <a:xfrm>
            <a:off x="5105399" y="3142"/>
            <a:ext cx="4038601" cy="1101851"/>
            <a:chOff x="5334000" y="-37306"/>
            <a:chExt cx="3281716" cy="895350"/>
          </a:xfrm>
        </p:grpSpPr>
        <p:pic>
          <p:nvPicPr>
            <p:cNvPr id="12" name="Graphic 11">
              <a:extLst>
                <a:ext uri="{FF2B5EF4-FFF2-40B4-BE49-F238E27FC236}">
                  <a16:creationId xmlns="" xmlns:a16="http://schemas.microsoft.com/office/drawing/2014/main" id="{323EE1CF-2D6B-4E08-B98D-D9F9B91968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="" xmlns:a16="http://schemas.microsoft.com/office/drawing/2014/main" id="{2AA44434-8959-4391-901A-0B056114A2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133CFB-98CB-4408-8818-24F931AC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6EE7E31-13F0-404F-BFFF-EE236EB5D4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4FC6F67-BAE4-413D-8066-1E361D589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5A5DF0-5629-4101-BA4F-DEC7C7361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DF566D8F-E696-41DE-BA1C-A8D0C7F0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5655"/>
            <a:ext cx="7726680" cy="571500"/>
          </a:xfrm>
        </p:spPr>
        <p:txBody>
          <a:bodyPr>
            <a:normAutofit/>
          </a:bodyPr>
          <a:lstStyle>
            <a:lvl1pPr marL="64008" indent="0">
              <a:buFont typeface="Arial" panose="020B0604020202020204" pitchFamily="34" charset="0"/>
              <a:buNone/>
              <a:defRPr sz="2000"/>
            </a:lvl1pPr>
            <a:lvl2pPr marL="537210" indent="0">
              <a:buNone/>
              <a:defRPr/>
            </a:lvl2pPr>
            <a:lvl3pPr marL="877824" indent="0">
              <a:buNone/>
              <a:defRPr/>
            </a:lvl3pPr>
            <a:lvl4pPr marL="1161288" indent="0">
              <a:buNone/>
              <a:defRPr/>
            </a:lvl4pPr>
            <a:lvl5pPr marL="1389888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8787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173195"/>
            <a:ext cx="2355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B32CA5EA-865E-4EF0-89BB-61FD6EFE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0070" y="173195"/>
            <a:ext cx="502920" cy="301752"/>
          </a:xfrm>
        </p:spPr>
        <p:txBody>
          <a:bodyPr/>
          <a:lstStyle/>
          <a:p>
            <a:fld id="{E5F5E247-BD8D-4BD3-A223-28653C334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295400"/>
            <a:ext cx="914400" cy="5015864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856" y="1295400"/>
            <a:ext cx="2438400" cy="5015864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0" y="1295400"/>
            <a:ext cx="5276088" cy="501396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173195"/>
            <a:ext cx="2324196" cy="301752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BD5BE3E6-AFB3-460C-834B-D73EE2A7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1596" y="173195"/>
            <a:ext cx="502920" cy="301752"/>
          </a:xfrm>
        </p:spPr>
        <p:txBody>
          <a:bodyPr/>
          <a:lstStyle>
            <a:lvl1pPr>
              <a:defRPr sz="1200"/>
            </a:lvl1pPr>
          </a:lstStyle>
          <a:p>
            <a:fld id="{D8AE65A4-6BFC-4708-81F4-DDCC69E32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D5E2-3BB2-4A38-8AF6-D4194E2E1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9C246-82C0-4B3E-9A9D-85533ED53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5E247-BD8D-4BD3-A223-28653C334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F6007-F2DF-4A74-B655-3FF393E32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92D06-5EF9-40E9-B648-8CE36AA58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9F98A-EF20-47BD-8735-387F9D2F5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E65A4-6BFC-4708-81F4-DDCC69E32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EF40-AA54-4BC1-B276-00911B4DE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65A5DF0-5629-4101-BA4F-DEC7C73617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>
            <a:extLst>
              <a:ext uri="{FF2B5EF4-FFF2-40B4-BE49-F238E27FC236}">
                <a16:creationId xmlns="" xmlns:a16="http://schemas.microsoft.com/office/drawing/2014/main" id="{1423E8A4-D2B7-46D2-92C3-AE6BC0B9BD06}"/>
              </a:ext>
            </a:extLst>
          </p:cNvPr>
          <p:cNvGrpSpPr/>
          <p:nvPr/>
        </p:nvGrpSpPr>
        <p:grpSpPr>
          <a:xfrm>
            <a:off x="5105399" y="3142"/>
            <a:ext cx="4038601" cy="1101851"/>
            <a:chOff x="5334000" y="-37306"/>
            <a:chExt cx="3281716" cy="895350"/>
          </a:xfrm>
        </p:grpSpPr>
        <p:pic>
          <p:nvPicPr>
            <p:cNvPr id="18" name="Graphic 17">
              <a:extLst>
                <a:ext uri="{FF2B5EF4-FFF2-40B4-BE49-F238E27FC236}">
                  <a16:creationId xmlns="" xmlns:a16="http://schemas.microsoft.com/office/drawing/2014/main" id="{9309AE25-B267-4B83-A0CB-35016E70EE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="" xmlns:a16="http://schemas.microsoft.com/office/drawing/2014/main" id="{61BEEC28-F63A-4526-A6C3-33CFC7679C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66725" y="381198"/>
            <a:ext cx="4638674" cy="675926"/>
          </a:xfrm>
          <a:prstGeom prst="rect">
            <a:avLst/>
          </a:prstGeom>
        </p:spPr>
        <p:txBody>
          <a:bodyPr vert="horz" lIns="0" rIns="0" anchor="ctr">
            <a:noAutofit/>
          </a:bodyPr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66839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67400" y="174116"/>
            <a:ext cx="2212182" cy="300831"/>
          </a:xfrm>
          <a:prstGeom prst="rect">
            <a:avLst/>
          </a:prstGeom>
        </p:spPr>
        <p:txBody>
          <a:bodyPr vert="horz" anchor="b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83880" y="173195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>
              <a:defRPr sz="1200" b="1">
                <a:solidFill>
                  <a:schemeClr val="bg2"/>
                </a:solidFill>
              </a:defRPr>
            </a:lvl1pPr>
          </a:lstStyle>
          <a:p>
            <a:fld id="{565A5DF0-5629-4101-BA4F-DEC7C736177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="" xmlns:a16="http://schemas.microsoft.com/office/drawing/2014/main" id="{41E45D2D-0469-4652-A090-C4D13F3C15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96DAC541-7B7A-43D3-8B79-37D633B846F1}">
                <asvg:svgBlip xmlns="" xmlns:asvg="http://schemas.microsoft.com/office/drawing/2016/SVG/main" r:embed=""/>
              </a:ext>
            </a:extLst>
          </a:blip>
          <a:stretch>
            <a:fillRect/>
          </a:stretch>
        </p:blipFill>
        <p:spPr>
          <a:xfrm>
            <a:off x="0" y="5307178"/>
            <a:ext cx="1219200" cy="1550822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="" xmlns:a16="http://schemas.microsoft.com/office/drawing/2014/main" id="{16C04FF8-AE2F-4C75-8657-A2201B95197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="" xmlns:asvg="http://schemas.microsoft.com/office/drawing/2016/SVG/main" r:embed=""/>
              </a:ext>
            </a:extLst>
          </a:blip>
          <a:stretch>
            <a:fillRect/>
          </a:stretch>
        </p:blipFill>
        <p:spPr>
          <a:xfrm>
            <a:off x="-16459" y="4545317"/>
            <a:ext cx="1248460" cy="1570328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marL="182880" algn="l" rtl="0" eaLnBrk="1" latinLnBrk="0" hangingPunct="1">
        <a:spcBef>
          <a:spcPct val="0"/>
        </a:spcBef>
        <a:buNone/>
        <a:defRPr sz="4000" b="1" kern="1200">
          <a:ln w="6350"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5000"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3733800"/>
            <a:ext cx="5326856" cy="1425577"/>
          </a:xfrm>
        </p:spPr>
        <p:txBody>
          <a:bodyPr/>
          <a:lstStyle/>
          <a:p>
            <a:r>
              <a:rPr lang="sr-Cyrl-BA" b="1" dirty="0" smtClean="0">
                <a:solidFill>
                  <a:srgbClr val="FF3300"/>
                </a:solidFill>
              </a:rPr>
              <a:t>Централна симетрија.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3733800" cy="900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219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</a:rPr>
              <a:t>Тачке А и В су централно симетричне у односу на тачку О.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429000" y="2514600"/>
            <a:ext cx="1905000" cy="114300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3810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Тачке А и В леже на истој правој</a:t>
            </a:r>
            <a:r>
              <a:rPr lang="sr-Cyrl-BA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638800" y="2514600"/>
            <a:ext cx="1219200" cy="121920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38862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Тачка О је средиште дужи АВ.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+mn-lt"/>
              </a:rPr>
              <a:t>Пр.1) Посматрај у паровима тачке А и А</a:t>
            </a:r>
            <a:r>
              <a:rPr lang="sr-Cyrl-BA" sz="2400" b="1" dirty="0" smtClean="0">
                <a:solidFill>
                  <a:schemeClr val="bg1"/>
                </a:solidFill>
                <a:latin typeface="+mn-lt"/>
                <a:ea typeface="Cambria Math"/>
              </a:rPr>
              <a:t>₁, В и В₁, С и С₁. Које од њих су централно симетричне у односу на тачку О?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O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3124200" cy="2524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b="1" dirty="0">
                <a:solidFill>
                  <a:schemeClr val="bg1"/>
                </a:solidFill>
                <a:ea typeface="Cambria Math"/>
              </a:rPr>
              <a:t>С₁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352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b="1" dirty="0">
                <a:solidFill>
                  <a:schemeClr val="bg1"/>
                </a:solidFill>
              </a:rPr>
              <a:t>А</a:t>
            </a:r>
            <a:r>
              <a:rPr lang="sr-Cyrl-BA" sz="1600" b="1" dirty="0">
                <a:solidFill>
                  <a:schemeClr val="bg1"/>
                </a:solidFill>
                <a:ea typeface="Cambria Math"/>
              </a:rPr>
              <a:t>₁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4267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b="1" dirty="0">
                <a:solidFill>
                  <a:schemeClr val="bg1"/>
                </a:solidFill>
                <a:ea typeface="Cambria Math"/>
              </a:rPr>
              <a:t>В₁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23622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3300"/>
                </a:solidFill>
              </a:rPr>
              <a:t>Централно симетричне су само </a:t>
            </a:r>
            <a:r>
              <a:rPr lang="sr-Cyrl-BA" sz="2000" b="1" dirty="0">
                <a:solidFill>
                  <a:srgbClr val="FF3300"/>
                </a:solidFill>
                <a:ea typeface="Cambria Math"/>
              </a:rPr>
              <a:t>С и С</a:t>
            </a:r>
            <a:r>
              <a:rPr lang="sr-Cyrl-BA" sz="2000" b="1" dirty="0" smtClean="0">
                <a:solidFill>
                  <a:srgbClr val="FF3300"/>
                </a:solidFill>
                <a:ea typeface="Cambria Math"/>
              </a:rPr>
              <a:t>₁,</a:t>
            </a:r>
            <a:r>
              <a:rPr lang="sr-Cyrl-BA" sz="2000" b="1" dirty="0" smtClean="0">
                <a:solidFill>
                  <a:srgbClr val="FF3300"/>
                </a:solidFill>
              </a:rPr>
              <a:t>  јер припадају истој правој и тачка О је средиште дужи </a:t>
            </a:r>
            <a:r>
              <a:rPr lang="sr-Cyrl-BA" sz="2000" b="1" dirty="0" smtClean="0">
                <a:solidFill>
                  <a:srgbClr val="FF3300"/>
                </a:solidFill>
                <a:ea typeface="Cambria Math"/>
              </a:rPr>
              <a:t>СС₁.</a:t>
            </a:r>
            <a:endParaRPr lang="en-US" sz="2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Ако је у равни дата тачка О, онда се свакој тачки А те равни може придружити њој централно симетрична тачка  у односу на тачку О.</a:t>
            </a:r>
          </a:p>
          <a:p>
            <a:endParaRPr lang="sr-Cyrl-BA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i="1" dirty="0" smtClean="0">
                <a:solidFill>
                  <a:schemeClr val="bg1"/>
                </a:solidFill>
                <a:latin typeface="+mn-lt"/>
              </a:rPr>
              <a:t>Ако се тачка А централном симетријом у односу на тачку О пресликава у тачку А</a:t>
            </a:r>
            <a:r>
              <a:rPr lang="sr-Cyrl-BA" sz="2000" i="1" dirty="0" smtClean="0">
                <a:solidFill>
                  <a:schemeClr val="bg1"/>
                </a:solidFill>
                <a:latin typeface="+mn-lt"/>
                <a:ea typeface="Cambria Math"/>
              </a:rPr>
              <a:t>₁, онда се истом централном симетријом и тачка А₁ пресликава у тачку А.</a:t>
            </a:r>
            <a:endParaRPr lang="en-US" sz="2000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I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495800"/>
            <a:ext cx="42672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0" y="601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b="1" dirty="0">
                <a:solidFill>
                  <a:schemeClr val="bg1"/>
                </a:solidFill>
              </a:rPr>
              <a:t>А</a:t>
            </a:r>
            <a:r>
              <a:rPr lang="sr-Cyrl-BA" sz="1400" b="1" dirty="0">
                <a:solidFill>
                  <a:schemeClr val="bg1"/>
                </a:solidFill>
                <a:ea typeface="Cambria Math"/>
              </a:rPr>
              <a:t>₁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438400"/>
            <a:ext cx="5105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u="sng" dirty="0" smtClean="0">
                <a:solidFill>
                  <a:srgbClr val="FF3300"/>
                </a:solidFill>
              </a:rPr>
              <a:t>Тачка О је ЦЕНТАР СИМЕТРИЈЕ.</a:t>
            </a:r>
            <a:endParaRPr lang="en-US" sz="2000" b="1" u="sng" dirty="0" smtClean="0">
              <a:solidFill>
                <a:srgbClr val="FF3300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0292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</a:rPr>
              <a:t>А</a:t>
            </a:r>
            <a:r>
              <a:rPr lang="sr-Cyrl-BA" sz="2000" b="1" dirty="0">
                <a:solidFill>
                  <a:schemeClr val="bg1"/>
                </a:solidFill>
              </a:rPr>
              <a:t> А</a:t>
            </a:r>
            <a:r>
              <a:rPr lang="sr-Cyrl-BA" sz="2000" b="1" dirty="0" smtClean="0">
                <a:solidFill>
                  <a:schemeClr val="bg1"/>
                </a:solidFill>
                <a:ea typeface="Cambria Math"/>
              </a:rPr>
              <a:t>₁ - </a:t>
            </a:r>
            <a:r>
              <a:rPr lang="sr-Cyrl-BA" sz="2000" b="1" dirty="0" smtClean="0">
                <a:solidFill>
                  <a:srgbClr val="FF3300"/>
                </a:solidFill>
                <a:ea typeface="Cambria Math"/>
              </a:rPr>
              <a:t>пречник кружнице </a:t>
            </a:r>
            <a:r>
              <a:rPr lang="sr-Latn-BA" sz="2000" b="1" dirty="0" smtClean="0">
                <a:solidFill>
                  <a:srgbClr val="FF3300"/>
                </a:solidFill>
                <a:ea typeface="Cambria Math"/>
              </a:rPr>
              <a:t>k(O, OA)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05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</a:rPr>
              <a:t>Пр.2) Дата је тачка А и центар симетрије О. Конструктивним путем одреди тачку А</a:t>
            </a:r>
            <a:r>
              <a:rPr lang="sr-Cyrl-BA" sz="2000" b="1" dirty="0" smtClean="0">
                <a:solidFill>
                  <a:schemeClr val="bg1"/>
                </a:solidFill>
                <a:ea typeface="Cambria Math"/>
              </a:rPr>
              <a:t>₁ која је централно симетрична тачки А. </a:t>
            </a:r>
            <a:endParaRPr lang="en-US" sz="2000" b="1" dirty="0" smtClean="0"/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 flipV="1">
            <a:off x="1600200" y="38099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>
                <a:solidFill>
                  <a:schemeClr val="bg1"/>
                </a:solidFill>
              </a:rPr>
              <a:t>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flipH="1" flipV="1">
            <a:off x="3657597" y="30022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2895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bg1"/>
                </a:solidFill>
              </a:rPr>
              <a:t>О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38843">
            <a:off x="1128899" y="2872090"/>
            <a:ext cx="6256791" cy="69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>
            <a:stCxn id="3" idx="3"/>
          </p:cNvCxnSpPr>
          <p:nvPr/>
        </p:nvCxnSpPr>
        <p:spPr>
          <a:xfrm rot="5400000" flipH="1" flipV="1">
            <a:off x="3086101" y="501992"/>
            <a:ext cx="1835494" cy="4793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509214">
            <a:off x="2005641" y="3364067"/>
            <a:ext cx="2224123" cy="2633741"/>
          </a:xfrm>
          <a:prstGeom prst="rect">
            <a:avLst/>
          </a:prstGeom>
        </p:spPr>
      </p:pic>
      <p:pic>
        <p:nvPicPr>
          <p:cNvPr id="17" name="Picture 16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509214">
            <a:off x="4080411" y="2565373"/>
            <a:ext cx="2264654" cy="2681736"/>
          </a:xfrm>
          <a:prstGeom prst="rect">
            <a:avLst/>
          </a:prstGeom>
        </p:spPr>
      </p:pic>
      <p:sp>
        <p:nvSpPr>
          <p:cNvPr id="18" name="Arc 17"/>
          <p:cNvSpPr/>
          <p:nvPr/>
        </p:nvSpPr>
        <p:spPr>
          <a:xfrm rot="20893403">
            <a:off x="5373698" y="2254067"/>
            <a:ext cx="479001" cy="438406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69281" y="2209800"/>
            <a:ext cx="45719" cy="76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6388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А</a:t>
            </a:r>
            <a:r>
              <a:rPr lang="sr-Cyrl-BA" dirty="0" smtClean="0">
                <a:solidFill>
                  <a:schemeClr val="bg1"/>
                </a:solidFill>
                <a:ea typeface="Cambria Math"/>
              </a:rPr>
              <a:t>₁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5562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3300"/>
                </a:solidFill>
              </a:rPr>
              <a:t>1. Конструисаћемо полуправу кроз А и О.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57912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rgbClr val="FF3300"/>
                </a:solidFill>
              </a:rPr>
              <a:t>2</a:t>
            </a:r>
            <a:r>
              <a:rPr lang="sr-Cyrl-BA" sz="2000" b="1" dirty="0" smtClean="0">
                <a:solidFill>
                  <a:srgbClr val="FF3300"/>
                </a:solidFill>
              </a:rPr>
              <a:t>. Конструисаћемо кружницу </a:t>
            </a:r>
            <a:r>
              <a:rPr lang="sr-Latn-BA" sz="2000" b="1" dirty="0" smtClean="0">
                <a:solidFill>
                  <a:srgbClr val="FF3300"/>
                </a:solidFill>
              </a:rPr>
              <a:t>k(O, OA).</a:t>
            </a:r>
            <a:r>
              <a:rPr lang="sr-Cyrl-BA" sz="2000" b="1" dirty="0" smtClean="0">
                <a:solidFill>
                  <a:srgbClr val="FF3300"/>
                </a:solidFill>
              </a:rPr>
              <a:t>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1676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 smtClean="0">
                <a:solidFill>
                  <a:srgbClr val="FF3300"/>
                </a:solidFill>
              </a:rPr>
              <a:t>3. </a:t>
            </a:r>
            <a:r>
              <a:rPr lang="sr-Cyrl-BA" sz="2000" b="1" dirty="0" smtClean="0">
                <a:solidFill>
                  <a:srgbClr val="FF3300"/>
                </a:solidFill>
              </a:rPr>
              <a:t>Тачка пресјека кружнице и полуправе је тачка А</a:t>
            </a:r>
            <a:r>
              <a:rPr lang="sr-Cyrl-BA" sz="2000" b="1" dirty="0" smtClean="0">
                <a:solidFill>
                  <a:srgbClr val="FF3300"/>
                </a:solidFill>
                <a:ea typeface="Cambria Math"/>
              </a:rPr>
              <a:t>₁ .</a:t>
            </a:r>
            <a:endParaRPr lang="en-US" sz="2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/>
      <p:bldP spid="23" grpId="0"/>
      <p:bldP spid="23" grpId="1"/>
      <p:bldP spid="24" grpId="0"/>
      <p:bldP spid="24" grpId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+mn-lt"/>
              </a:rPr>
              <a:t>Пр.3) Дата је дуж АВ и центар симетрије О. Конструиши дуж А</a:t>
            </a:r>
            <a:r>
              <a:rPr lang="sr-Cyrl-BA" sz="2000" b="1" dirty="0" smtClean="0">
                <a:solidFill>
                  <a:schemeClr val="bg1"/>
                </a:solidFill>
                <a:latin typeface="+mn-lt"/>
                <a:ea typeface="Cambria Math"/>
              </a:rPr>
              <a:t>₁В₁ која је централно симетрична дужи АВ.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" name="Straight Connector 5"/>
          <p:cNvCxnSpPr>
            <a:stCxn id="7" idx="6"/>
            <a:endCxn id="8" idx="3"/>
          </p:cNvCxnSpPr>
          <p:nvPr/>
        </p:nvCxnSpPr>
        <p:spPr>
          <a:xfrm rot="10800000" flipH="1">
            <a:off x="1554479" y="2216489"/>
            <a:ext cx="2186015" cy="1113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flipH="1">
            <a:off x="1554480" y="33070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3733800" y="220979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1981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В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flipH="1">
            <a:off x="3992880" y="3657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38600" y="3352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О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303154">
            <a:off x="1152289" y="3703986"/>
            <a:ext cx="5902092" cy="56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1600200" y="3352800"/>
            <a:ext cx="5493099" cy="768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2286000" y="3581400"/>
            <a:ext cx="3505200" cy="6096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616953">
            <a:off x="1847402" y="3839495"/>
            <a:ext cx="5007216" cy="54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6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5501">
            <a:off x="1722740" y="1708294"/>
            <a:ext cx="2514405" cy="1775944"/>
          </a:xfrm>
          <a:prstGeom prst="rect">
            <a:avLst/>
          </a:prstGeom>
        </p:spPr>
      </p:pic>
      <p:pic>
        <p:nvPicPr>
          <p:cNvPr id="28" name="Picture 27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22281">
            <a:off x="4082306" y="2085040"/>
            <a:ext cx="2514405" cy="1775944"/>
          </a:xfrm>
          <a:prstGeom prst="rect">
            <a:avLst/>
          </a:prstGeom>
        </p:spPr>
      </p:pic>
      <p:sp>
        <p:nvSpPr>
          <p:cNvPr id="29" name="Arc 28"/>
          <p:cNvSpPr/>
          <p:nvPr/>
        </p:nvSpPr>
        <p:spPr>
          <a:xfrm rot="4388473">
            <a:off x="5893546" y="3544034"/>
            <a:ext cx="533400" cy="6096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V="1">
            <a:off x="6370316" y="3962400"/>
            <a:ext cx="45719" cy="761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9000" y="381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00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>
                <a:solidFill>
                  <a:schemeClr val="bg1"/>
                </a:solidFill>
              </a:rPr>
              <a:t>А</a:t>
            </a:r>
            <a:r>
              <a:rPr lang="sr-Cyrl-BA" b="1" dirty="0">
                <a:solidFill>
                  <a:schemeClr val="bg1"/>
                </a:solidFill>
                <a:ea typeface="Cambria Math"/>
              </a:rPr>
              <a:t>₁</a:t>
            </a:r>
            <a:endParaRPr lang="en-US" dirty="0"/>
          </a:p>
        </p:txBody>
      </p:sp>
      <p:pic>
        <p:nvPicPr>
          <p:cNvPr id="39" name="Picture 38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47569">
            <a:off x="3779877" y="2224169"/>
            <a:ext cx="1596214" cy="1297280"/>
          </a:xfrm>
          <a:prstGeom prst="rect">
            <a:avLst/>
          </a:prstGeom>
        </p:spPr>
      </p:pic>
      <p:pic>
        <p:nvPicPr>
          <p:cNvPr id="40" name="Picture 39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48798">
            <a:off x="4027810" y="3686328"/>
            <a:ext cx="1596214" cy="1297280"/>
          </a:xfrm>
          <a:prstGeom prst="rect">
            <a:avLst/>
          </a:prstGeom>
        </p:spPr>
      </p:pic>
      <p:sp>
        <p:nvSpPr>
          <p:cNvPr id="42" name="Arc 41"/>
          <p:cNvSpPr/>
          <p:nvPr/>
        </p:nvSpPr>
        <p:spPr>
          <a:xfrm rot="7487273">
            <a:off x="3929424" y="4615224"/>
            <a:ext cx="609600" cy="6096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67200" y="5181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8486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672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>
                <a:solidFill>
                  <a:schemeClr val="bg1"/>
                </a:solidFill>
                <a:ea typeface="Cambria Math"/>
              </a:rPr>
              <a:t>В₁</a:t>
            </a:r>
            <a:endParaRPr lang="en-US" dirty="0"/>
          </a:p>
        </p:txBody>
      </p:sp>
      <p:cxnSp>
        <p:nvCxnSpPr>
          <p:cNvPr id="47" name="Straight Connector 46"/>
          <p:cNvCxnSpPr>
            <a:endCxn id="30" idx="2"/>
          </p:cNvCxnSpPr>
          <p:nvPr/>
        </p:nvCxnSpPr>
        <p:spPr>
          <a:xfrm flipV="1">
            <a:off x="4191000" y="4000497"/>
            <a:ext cx="2179316" cy="1257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953000" y="16002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3300"/>
                </a:solidFill>
              </a:rPr>
              <a:t>Централном симетријом се дуж пресликава у њој подударну дуж.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" y="56388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+mn-lt"/>
              </a:rPr>
              <a:t>Свакој фигури </a:t>
            </a:r>
            <a:r>
              <a:rPr lang="sr-Latn-BA" sz="2000" b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sr-Cyrl-BA" sz="2000" b="1" dirty="0" smtClean="0">
                <a:solidFill>
                  <a:schemeClr val="bg1"/>
                </a:solidFill>
                <a:latin typeface="+mn-lt"/>
              </a:rPr>
              <a:t> у равни може се одредити њој централно симетрична фигура </a:t>
            </a:r>
            <a:r>
              <a:rPr lang="sr-Latn-BA" sz="2000" b="1" dirty="0" smtClean="0">
                <a:solidFill>
                  <a:schemeClr val="bg1"/>
                </a:solidFill>
                <a:latin typeface="+mn-lt"/>
              </a:rPr>
              <a:t> F</a:t>
            </a:r>
            <a:r>
              <a:rPr lang="sr-Latn-BA" sz="2000" b="1" dirty="0" smtClean="0">
                <a:solidFill>
                  <a:schemeClr val="bg1"/>
                </a:solidFill>
                <a:latin typeface="+mn-lt"/>
                <a:ea typeface="Cambria Math"/>
              </a:rPr>
              <a:t>₁</a:t>
            </a:r>
            <a:r>
              <a:rPr lang="sr-Cyrl-BA" sz="2000" b="1" dirty="0" smtClean="0">
                <a:solidFill>
                  <a:schemeClr val="bg1"/>
                </a:solidFill>
                <a:latin typeface="+mn-lt"/>
                <a:ea typeface="Cambria Math"/>
              </a:rPr>
              <a:t> у односу на дату тачку О као центар симетрије.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" name="Cloud Callout 52"/>
          <p:cNvSpPr/>
          <p:nvPr/>
        </p:nvSpPr>
        <p:spPr>
          <a:xfrm>
            <a:off x="6248400" y="3886200"/>
            <a:ext cx="2590800" cy="1981200"/>
          </a:xfrm>
          <a:prstGeom prst="cloudCallout">
            <a:avLst>
              <a:gd name="adj1" fmla="val -68520"/>
              <a:gd name="adj2" fmla="val 904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b="1" u="sng" dirty="0" smtClean="0">
                <a:solidFill>
                  <a:schemeClr val="bg1"/>
                </a:solidFill>
              </a:rPr>
              <a:t>При томе су ове двије фигуре подударне.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1" name="Cloud Callout 30"/>
          <p:cNvSpPr/>
          <p:nvPr/>
        </p:nvSpPr>
        <p:spPr>
          <a:xfrm>
            <a:off x="5867400" y="2514600"/>
            <a:ext cx="2819400" cy="1295400"/>
          </a:xfrm>
          <a:prstGeom prst="cloudCallout">
            <a:avLst>
              <a:gd name="adj1" fmla="val 35525"/>
              <a:gd name="adj2" fmla="val -9356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b="1" u="sng" dirty="0" smtClean="0">
                <a:solidFill>
                  <a:schemeClr val="bg1"/>
                </a:solidFill>
              </a:rPr>
              <a:t>Приказане дужи леже на паралелним правама</a:t>
            </a:r>
            <a:r>
              <a:rPr lang="sr-Cyrl-BA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8" grpId="0"/>
      <p:bldP spid="42" grpId="0" animBg="1"/>
      <p:bldP spid="43" grpId="0" animBg="1"/>
      <p:bldP spid="45" grpId="0"/>
      <p:bldP spid="51" grpId="0"/>
      <p:bldP spid="53" grpId="0" uiExpand="1" build="allAtOnce" animBg="1"/>
      <p:bldP spid="53" grpId="1" build="allAtOnce" animBg="1"/>
      <p:bldP spid="31" grpId="0" animBg="1"/>
      <p:bldP spid="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</a:rPr>
              <a:t>Пр.4) Пресликај квадрат </a:t>
            </a:r>
            <a:r>
              <a:rPr lang="sr-Latn-BA" sz="2000" b="1" dirty="0" smtClean="0">
                <a:solidFill>
                  <a:schemeClr val="bg1"/>
                </a:solidFill>
              </a:rPr>
              <a:t>ABCD </a:t>
            </a:r>
            <a:r>
              <a:rPr lang="sr-Cyrl-BA" sz="2000" b="1" dirty="0" smtClean="0">
                <a:solidFill>
                  <a:schemeClr val="bg1"/>
                </a:solidFill>
              </a:rPr>
              <a:t>централном симетријом у односу на тачку пресјека његових дијагонала.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057400"/>
            <a:ext cx="20574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114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В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600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908566" y="2063234"/>
            <a:ext cx="2145268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" idx="0"/>
          </p:cNvCxnSpPr>
          <p:nvPr/>
        </p:nvCxnSpPr>
        <p:spPr>
          <a:xfrm rot="16200000" flipH="1">
            <a:off x="990600" y="2057400"/>
            <a:ext cx="2057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 flipH="1" flipV="1">
            <a:off x="2011679" y="3047998"/>
            <a:ext cx="45720" cy="76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9812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" name="Picture 50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090833">
            <a:off x="1226054" y="3461569"/>
            <a:ext cx="1484464" cy="1281401"/>
          </a:xfrm>
          <a:prstGeom prst="rect">
            <a:avLst/>
          </a:prstGeom>
        </p:spPr>
      </p:pic>
      <p:pic>
        <p:nvPicPr>
          <p:cNvPr id="52" name="Picture 51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090833">
            <a:off x="2298956" y="2409445"/>
            <a:ext cx="1443056" cy="1281401"/>
          </a:xfrm>
          <a:prstGeom prst="rect">
            <a:avLst/>
          </a:prstGeom>
        </p:spPr>
      </p:pic>
      <p:sp>
        <p:nvSpPr>
          <p:cNvPr id="53" name="Arc 52"/>
          <p:cNvSpPr/>
          <p:nvPr/>
        </p:nvSpPr>
        <p:spPr>
          <a:xfrm rot="20448309">
            <a:off x="2521667" y="1988267"/>
            <a:ext cx="609600" cy="6096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1242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= A</a:t>
            </a:r>
            <a:r>
              <a:rPr lang="sr-Latn-BA" dirty="0" smtClean="0">
                <a:solidFill>
                  <a:schemeClr val="bg1"/>
                </a:solidFill>
                <a:latin typeface="Cambria Math"/>
                <a:ea typeface="Cambria Math"/>
              </a:rPr>
              <a:t>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906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= C</a:t>
            </a:r>
            <a:r>
              <a:rPr lang="sr-Latn-BA" dirty="0" smtClean="0">
                <a:solidFill>
                  <a:schemeClr val="bg1"/>
                </a:solidFill>
                <a:latin typeface="Cambria Math"/>
                <a:ea typeface="Cambria Math"/>
              </a:rPr>
              <a:t>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24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= D</a:t>
            </a:r>
            <a:r>
              <a:rPr lang="sr-Latn-BA" dirty="0" smtClean="0">
                <a:solidFill>
                  <a:schemeClr val="bg1"/>
                </a:solidFill>
                <a:latin typeface="Cambria Math"/>
                <a:ea typeface="Cambria Math"/>
              </a:rPr>
              <a:t>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6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= B</a:t>
            </a:r>
            <a:r>
              <a:rPr lang="sr-Latn-BA" dirty="0" smtClean="0">
                <a:solidFill>
                  <a:schemeClr val="bg1"/>
                </a:solidFill>
                <a:latin typeface="Cambria Math"/>
                <a:ea typeface="Cambria Math"/>
              </a:rPr>
              <a:t>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86200" y="2362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</a:rPr>
              <a:t>Дакле, квадрат се пресликао сам у себе.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86200" y="33528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rgbClr val="FF3300"/>
                </a:solidFill>
              </a:rPr>
              <a:t>Фигура </a:t>
            </a:r>
            <a:r>
              <a:rPr lang="sr-Latn-BA" sz="2400" b="1" dirty="0" smtClean="0">
                <a:solidFill>
                  <a:srgbClr val="FF3300"/>
                </a:solidFill>
              </a:rPr>
              <a:t>F </a:t>
            </a:r>
            <a:r>
              <a:rPr lang="sr-Cyrl-BA" sz="2400" b="1" dirty="0" smtClean="0">
                <a:solidFill>
                  <a:srgbClr val="FF3300"/>
                </a:solidFill>
              </a:rPr>
              <a:t>је централно симетрична ако постоји бар једна централна симетрија при којој је слика фигуре </a:t>
            </a:r>
            <a:r>
              <a:rPr lang="sr-Latn-BA" sz="2400" b="1" dirty="0" smtClean="0">
                <a:solidFill>
                  <a:srgbClr val="FF3300"/>
                </a:solidFill>
              </a:rPr>
              <a:t>F </a:t>
            </a:r>
            <a:r>
              <a:rPr lang="sr-Cyrl-BA" sz="2400" b="1" dirty="0" smtClean="0">
                <a:solidFill>
                  <a:srgbClr val="FF3300"/>
                </a:solidFill>
              </a:rPr>
              <a:t>сама та фигура.</a:t>
            </a:r>
            <a:endParaRPr lang="en-US" sz="2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3" grpId="0" animBg="1"/>
      <p:bldP spid="55" grpId="0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</a:rPr>
              <a:t>Пр.5) Да ли је кружница централно симетрична фигура?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90600" y="1981200"/>
            <a:ext cx="2971800" cy="2895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384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3352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8288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3300"/>
                </a:solidFill>
              </a:rPr>
              <a:t>Јесте! Центар симетрије је центар кружнице.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002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69921">
            <a:off x="1822072" y="3859326"/>
            <a:ext cx="1461717" cy="1138150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621098">
            <a:off x="383612" y="3700786"/>
            <a:ext cx="4214723" cy="58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rot="5400000" flipH="1" flipV="1">
            <a:off x="685800" y="2514600"/>
            <a:ext cx="32004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69921">
            <a:off x="2684529" y="2665259"/>
            <a:ext cx="1553812" cy="1209859"/>
          </a:xfrm>
          <a:prstGeom prst="rect">
            <a:avLst/>
          </a:prstGeom>
        </p:spPr>
      </p:pic>
      <p:sp>
        <p:nvSpPr>
          <p:cNvPr id="17" name="Arc 16"/>
          <p:cNvSpPr/>
          <p:nvPr/>
        </p:nvSpPr>
        <p:spPr>
          <a:xfrm rot="20448309">
            <a:off x="3055068" y="2293068"/>
            <a:ext cx="609600" cy="6096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V="1">
            <a:off x="3352800" y="2240280"/>
            <a:ext cx="7620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718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 А</a:t>
            </a:r>
            <a:r>
              <a:rPr lang="sr-Cyrl-BA" dirty="0" smtClean="0">
                <a:solidFill>
                  <a:schemeClr val="bg1"/>
                </a:solidFill>
                <a:latin typeface="Cambria Math"/>
                <a:ea typeface="Cambria Math"/>
              </a:rPr>
              <a:t>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Wave 20"/>
          <p:cNvSpPr/>
          <p:nvPr/>
        </p:nvSpPr>
        <p:spPr>
          <a:xfrm>
            <a:off x="4191000" y="3429000"/>
            <a:ext cx="3810000" cy="1524000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bg1"/>
                </a:solidFill>
              </a:rPr>
              <a:t>Свака тачка </a:t>
            </a:r>
            <a:r>
              <a:rPr lang="sr-Cyrl-BA" b="1" dirty="0" smtClean="0">
                <a:solidFill>
                  <a:schemeClr val="bg1"/>
                </a:solidFill>
              </a:rPr>
              <a:t>кружнице</a:t>
            </a:r>
            <a:r>
              <a:rPr lang="sr-Cyrl-BA" b="1" dirty="0" smtClean="0">
                <a:solidFill>
                  <a:schemeClr val="bg1"/>
                </a:solidFill>
              </a:rPr>
              <a:t> </a:t>
            </a:r>
            <a:r>
              <a:rPr lang="sr-Cyrl-BA" b="1" dirty="0" smtClean="0">
                <a:solidFill>
                  <a:schemeClr val="bg1"/>
                </a:solidFill>
              </a:rPr>
              <a:t>пресликава се у дијаметрално супротну тачку.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54102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+mn-lt"/>
              </a:rPr>
              <a:t>Дијаметрално супротне тачке су крајње тачке пречника кружнице. </a:t>
            </a:r>
            <a:r>
              <a:rPr lang="sr-Cyrl-BA" sz="2000" b="1" smtClean="0">
                <a:solidFill>
                  <a:schemeClr val="bg1"/>
                </a:solidFill>
                <a:latin typeface="+mn-lt"/>
              </a:rPr>
              <a:t>(добијена </a:t>
            </a:r>
            <a:r>
              <a:rPr lang="sr-Cyrl-BA" sz="2000" b="1" dirty="0" smtClean="0">
                <a:solidFill>
                  <a:schemeClr val="bg1"/>
                </a:solidFill>
                <a:latin typeface="+mn-lt"/>
              </a:rPr>
              <a:t>дуж АА</a:t>
            </a:r>
            <a:r>
              <a:rPr lang="sr-Cyrl-BA" sz="2000" b="1" dirty="0" smtClean="0">
                <a:solidFill>
                  <a:schemeClr val="bg1"/>
                </a:solidFill>
                <a:latin typeface="+mn-lt"/>
                <a:ea typeface="Cambria Math"/>
              </a:rPr>
              <a:t>₁ је пречник крижнице)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7" grpId="0" animBg="1"/>
      <p:bldP spid="18" grpId="0" animBg="1"/>
      <p:bldP spid="19" grpId="0"/>
      <p:bldP spid="21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b="1" dirty="0" smtClean="0"/>
              <a:t>Задаци за самосталан рад:</a:t>
            </a:r>
          </a:p>
          <a:p>
            <a:pPr>
              <a:buNone/>
            </a:pPr>
            <a:r>
              <a:rPr lang="sr-Cyrl-BA" b="1" dirty="0" smtClean="0">
                <a:latin typeface="Cambria Math"/>
                <a:ea typeface="Cambria Math"/>
              </a:rPr>
              <a:t>⧉</a:t>
            </a:r>
            <a:r>
              <a:rPr lang="en-US" b="1" dirty="0" smtClean="0">
                <a:latin typeface="Cambria Math"/>
                <a:ea typeface="Cambria Math"/>
              </a:rPr>
              <a:t> </a:t>
            </a:r>
            <a:r>
              <a:rPr lang="sr-Cyrl-BA" b="1" dirty="0" smtClean="0"/>
              <a:t>збирка задатака, стр. 112 – </a:t>
            </a:r>
            <a:r>
              <a:rPr lang="sr-Cyrl-BA" b="1" u="sng" dirty="0" smtClean="0"/>
              <a:t>815. задатак</a:t>
            </a:r>
          </a:p>
          <a:p>
            <a:pPr>
              <a:buNone/>
            </a:pPr>
            <a:r>
              <a:rPr lang="sr-Cyrl-BA" b="1" dirty="0" smtClean="0">
                <a:latin typeface="Cambria Math"/>
                <a:ea typeface="Cambria Math"/>
              </a:rPr>
              <a:t>⧉</a:t>
            </a:r>
            <a:r>
              <a:rPr lang="en-US" b="1" dirty="0" smtClean="0">
                <a:latin typeface="Cambria Math"/>
                <a:ea typeface="Cambria Math"/>
              </a:rPr>
              <a:t> </a:t>
            </a:r>
            <a:r>
              <a:rPr lang="sr-Cyrl-BA" b="1" dirty="0" smtClean="0"/>
              <a:t>уџбеник, стр. 138 – </a:t>
            </a:r>
            <a:r>
              <a:rPr lang="sr-Cyrl-BA" b="1" u="sng" dirty="0" smtClean="0"/>
              <a:t>50. задатак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f011594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Custom 48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C94C25"/>
      </a:accent1>
      <a:accent2>
        <a:srgbClr val="EA8640"/>
      </a:accent2>
      <a:accent3>
        <a:srgbClr val="99D9E7"/>
      </a:accent3>
      <a:accent4>
        <a:srgbClr val="FAB17B"/>
      </a:accent4>
      <a:accent5>
        <a:srgbClr val="21B8B3"/>
      </a:accent5>
      <a:accent6>
        <a:srgbClr val="F3786E"/>
      </a:accent6>
      <a:hlink>
        <a:srgbClr val="646567"/>
      </a:hlink>
      <a:folHlink>
        <a:srgbClr val="646567"/>
      </a:folHlink>
    </a:clrScheme>
    <a:fontScheme name="Custom 27">
      <a:majorFont>
        <a:latin typeface="Segoe UI"/>
        <a:ea typeface=""/>
        <a:cs typeface=""/>
      </a:majorFont>
      <a:minorFont>
        <a:latin typeface="Arial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167107_Project status report_RVA_v3.potx" id="{4F81F982-6C51-4092-B8D8-4B9E627EB026}" vid="{408BF7D7-5259-4FB8-AB61-68B3FB5EAB10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tf01159440</Template>
  <TotalTime>295</TotalTime>
  <Words>446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tf01159440</vt:lpstr>
      <vt:lpstr>Theme1</vt:lpstr>
      <vt:lpstr>Централна симетрија.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Централна симетрија.</dc:title>
  <dc:creator>Sonja</dc:creator>
  <cp:lastModifiedBy>Sonja</cp:lastModifiedBy>
  <cp:revision>35</cp:revision>
  <dcterms:created xsi:type="dcterms:W3CDTF">2020-05-20T10:51:01Z</dcterms:created>
  <dcterms:modified xsi:type="dcterms:W3CDTF">2020-05-21T08:51:51Z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