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257" r:id="rId3"/>
    <p:sldId id="258" r:id="rId4"/>
    <p:sldId id="279" r:id="rId5"/>
    <p:sldId id="259" r:id="rId6"/>
    <p:sldId id="273" r:id="rId7"/>
    <p:sldId id="274" r:id="rId8"/>
    <p:sldId id="275" r:id="rId9"/>
    <p:sldId id="276" r:id="rId10"/>
    <p:sldId id="277" r:id="rId11"/>
    <p:sldId id="281" r:id="rId12"/>
    <p:sldId id="282" r:id="rId13"/>
    <p:sldId id="283" r:id="rId14"/>
    <p:sldId id="280" r:id="rId15"/>
    <p:sldId id="284" r:id="rId16"/>
    <p:sldId id="285" r:id="rId17"/>
    <p:sldId id="286" r:id="rId18"/>
    <p:sldId id="287" r:id="rId19"/>
    <p:sldId id="28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C0C"/>
    <a:srgbClr val="007434"/>
    <a:srgbClr val="A50021"/>
    <a:srgbClr val="FFFF66"/>
    <a:srgbClr val="BF8C00"/>
    <a:srgbClr val="5B0513"/>
    <a:srgbClr val="71093D"/>
    <a:srgbClr val="B96D07"/>
    <a:srgbClr val="7A1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87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1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018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33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83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0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1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9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1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5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1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9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7614"/>
            <a:ext cx="10993549" cy="14750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Cyrl-B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Правопис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040047"/>
            <a:ext cx="10993549" cy="45719"/>
          </a:xfrm>
        </p:spPr>
        <p:txBody>
          <a:bodyPr>
            <a:noAutofit/>
          </a:bodyPr>
          <a:lstStyle/>
          <a:p>
            <a:pPr algn="ctr"/>
            <a:r>
              <a:rPr lang="sr-Cyrl-B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Писање великог </a:t>
            </a:r>
          </a:p>
          <a:p>
            <a:pPr algn="ctr"/>
            <a:r>
              <a:rPr lang="sr-Cyrl-B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(малог) слова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455" y="4403187"/>
            <a:ext cx="2759722" cy="23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556" y="773723"/>
            <a:ext cx="8911687" cy="1547446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Имена различитих облика рељефа (планина, острва, ријека, језера, залива, мора, океана и др.):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2311571" y="5228492"/>
            <a:ext cx="8915400" cy="11019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Света Гора (као монашка држава)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11571" y="2825260"/>
            <a:ext cx="9069192" cy="19296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Фрушка гора</a:t>
            </a:r>
            <a:r>
              <a:rPr lang="sr-Cyrl-BA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Зеленор</a:t>
            </a:r>
            <a:r>
              <a:rPr lang="sr-Cyrl-BA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BA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 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острва, Балканско полуострво, Велика Морава, Тихи океан, Света гора (у географском смислу),...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806" y="3586673"/>
            <a:ext cx="8911687" cy="1168793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Имена предузећа, установа, организација, странака, спортских такмичења, разних манифестација: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2504806" y="1827627"/>
            <a:ext cx="8915400" cy="16189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Баново брдо, Нова варош, Трг ослобођења, Трг Крајине, Студентски трг, Дучићева улица, Кнез Михаилова улица, Улица кнеза Михаила,...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04807" y="590843"/>
            <a:ext cx="9152206" cy="11676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dirty="0" smtClean="0">
                <a:solidFill>
                  <a:schemeClr val="tx1"/>
                </a:solidFill>
              </a:rPr>
              <a:t>Имена дијелова града, имена тргова, улица 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(ако су ријечи </a:t>
            </a:r>
            <a:r>
              <a:rPr lang="sr-Cyrl-BA" i="1" dirty="0" smtClean="0">
                <a:solidFill>
                  <a:schemeClr val="tx1"/>
                </a:solidFill>
              </a:rPr>
              <a:t>улица </a:t>
            </a:r>
            <a:r>
              <a:rPr lang="sr-Cyrl-BA" dirty="0" smtClean="0">
                <a:solidFill>
                  <a:schemeClr val="tx1"/>
                </a:solidFill>
              </a:rPr>
              <a:t> и </a:t>
            </a:r>
            <a:r>
              <a:rPr lang="sr-Cyrl-BA" i="1" dirty="0" smtClean="0">
                <a:solidFill>
                  <a:schemeClr val="tx1"/>
                </a:solidFill>
              </a:rPr>
              <a:t>трг </a:t>
            </a:r>
            <a:r>
              <a:rPr lang="sr-Cyrl-BA" dirty="0" smtClean="0">
                <a:solidFill>
                  <a:schemeClr val="tx1"/>
                </a:solidFill>
              </a:rPr>
              <a:t>на првом мјесту, пишу се великим словом):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04806" y="4895557"/>
            <a:ext cx="8915400" cy="18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Српска академија наука и уметности, Матица српска, Основна школа „Бранко Ћопић“ Бања Лука, Црвени крст, Радио-телевизија Републике Српске, Привредна комора Републике Српске, Олимпијске игре,...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519" y="4050321"/>
            <a:ext cx="8911687" cy="620153"/>
          </a:xfrm>
        </p:spPr>
        <p:txBody>
          <a:bodyPr>
            <a:noAutofit/>
          </a:bodyPr>
          <a:lstStyle/>
          <a:p>
            <a:r>
              <a:rPr lang="sr-Cyrl-BA" sz="3200" dirty="0" smtClean="0"/>
              <a:t>Имена грађевина, споменика</a:t>
            </a:r>
            <a:r>
              <a:rPr lang="sr-Cyrl-BA" sz="2800" dirty="0" smtClean="0"/>
              <a:t>: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2504806" y="1717263"/>
            <a:ext cx="8915400" cy="20056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 петак, Огњена Марија, Дан побједе, Први српски устанак, Косовска битка, Дејтонски 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споразум, Француска револуција,...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04807" y="914400"/>
            <a:ext cx="9152206" cy="633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dirty="0" smtClean="0"/>
              <a:t>Називи празника, историјских догађаја: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04806" y="4670474"/>
            <a:ext cx="8915400" cy="20280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Ђурђеви ступови, Пећка патријаршија, Бранков мост, Смедеревска тврђава, Храм Светог Саве,...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74057" y="1807704"/>
            <a:ext cx="10170940" cy="235633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 писмо, Српски језик и језичка култура за 6. разред основне школе, Моја отаџбина, О језику </a:t>
            </a:r>
            <a:r>
              <a:rPr lang="sr-Cyrl-B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(чланак), 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 Српске, Повеља цара Лазара, Закон о раду, Бели анђео </a:t>
            </a:r>
            <a:r>
              <a:rPr lang="sr-Cyrl-B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(фреска), 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 „Вук Караџић“,  Нобелова награда,...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4056" y="686531"/>
            <a:ext cx="9800836" cy="903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sr-Cyrl-BA" sz="2800" dirty="0" smtClean="0">
                <a:solidFill>
                  <a:schemeClr val="tx1"/>
                </a:solidFill>
              </a:rPr>
              <a:t>Наслови књига, чланака, новина, докумената, закона, називи умјетничких дјела, награда: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4055" y="4339883"/>
            <a:ext cx="8809477" cy="942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2800" dirty="0" smtClean="0">
                <a:solidFill>
                  <a:schemeClr val="tx1"/>
                </a:solidFill>
              </a:rPr>
              <a:t>Имена васионских тијела и сазвјежђа и хороскопски знаци</a:t>
            </a:r>
            <a:r>
              <a:rPr lang="sr-Cyrl-BA" sz="2800" dirty="0" smtClean="0"/>
              <a:t>:</a:t>
            </a: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74055" y="5458267"/>
            <a:ext cx="10170942" cy="13364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Сјеверњача, Поларна звијезда, Млијечни пут, Велики Магеланов облак, Ован, Стријелац, Водолија,...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4898" y="1041008"/>
            <a:ext cx="9239713" cy="2685631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 w="114300" cmpd="thickThin">
            <a:solidFill>
              <a:srgbClr val="A50021"/>
            </a:solidFill>
          </a:ln>
        </p:spPr>
        <p:txBody>
          <a:bodyPr>
            <a:normAutofit/>
          </a:bodyPr>
          <a:lstStyle/>
          <a:p>
            <a:pPr algn="ctr"/>
            <a:r>
              <a:rPr lang="sr-Cyrl-BA" sz="7200" dirty="0" smtClean="0">
                <a:solidFill>
                  <a:srgbClr val="B41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Times New Roman" panose="02020603050405020304" pitchFamily="18" charset="0"/>
              </a:rPr>
              <a:t>Мало</a:t>
            </a:r>
            <a:r>
              <a:rPr lang="sr-Cyrl-BA" sz="7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sr-Cyrl-BA" sz="7200" dirty="0" smtClean="0">
                <a:solidFill>
                  <a:srgbClr val="B41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Times New Roman" panose="02020603050405020304" pitchFamily="18" charset="0"/>
              </a:rPr>
              <a:t>слово</a:t>
            </a:r>
            <a:endParaRPr lang="en-US" sz="7200" dirty="0">
              <a:solidFill>
                <a:srgbClr val="B41C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anose="020B0700000000000000" pitchFamily="34" charset="-128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373" y="3978427"/>
            <a:ext cx="2759722" cy="23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74057" y="1589650"/>
            <a:ext cx="10170940" cy="1730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вуковски (правопис), андрићевски (стил), невесињски, бачки, прашки, божићни, васкршњи, 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божји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4056" y="686531"/>
            <a:ext cx="9800836" cy="903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sr-Cyrl-BA" sz="2800" dirty="0" smtClean="0">
                <a:solidFill>
                  <a:schemeClr val="tx1"/>
                </a:solidFill>
              </a:rPr>
              <a:t>Придјеви на -ски (-чки и –шки), -ни, -њи, -ји и др.: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4055" y="3727941"/>
            <a:ext cx="8809477" cy="942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2800" dirty="0" smtClean="0">
                <a:solidFill>
                  <a:schemeClr val="tx1"/>
                </a:solidFill>
              </a:rPr>
              <a:t>Именице </a:t>
            </a:r>
            <a:r>
              <a:rPr lang="sr-Cyrl-BA" sz="2800" i="1" dirty="0" smtClean="0">
                <a:solidFill>
                  <a:schemeClr val="tx1"/>
                </a:solidFill>
              </a:rPr>
              <a:t>земља, мјесец, сунце </a:t>
            </a:r>
            <a:r>
              <a:rPr lang="sr-Cyrl-BA" sz="2800" dirty="0" smtClean="0">
                <a:solidFill>
                  <a:schemeClr val="tx1"/>
                </a:solidFill>
              </a:rPr>
              <a:t>када не означавају небеска тијела: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74055" y="4881489"/>
            <a:ext cx="10170942" cy="19132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Овдје је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земља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погодна за пшеницу. </a:t>
            </a:r>
          </a:p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Вечерас је млад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мјесец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Добићете опекотине од јаког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сунца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74053" y="1607251"/>
            <a:ext cx="10170940" cy="13715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балкански ратови, руско-јапански рат, ирачко-ирански рат,...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4056" y="686531"/>
            <a:ext cx="9800836" cy="903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sr-Cyrl-BA" sz="2800" dirty="0" smtClean="0">
                <a:solidFill>
                  <a:schemeClr val="tx1"/>
                </a:solidFill>
              </a:rPr>
              <a:t>Називи ратова ако се односе на облик множине и на истицање сукобљених страна: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73235" y="3059764"/>
            <a:ext cx="8809477" cy="1111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2800" dirty="0" smtClean="0">
                <a:solidFill>
                  <a:schemeClr val="tx1"/>
                </a:solidFill>
              </a:rPr>
              <a:t>Називи који означавају припадност раси, вјери, идеологији и сл.: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74051" y="4063844"/>
            <a:ext cx="10170942" cy="8651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јелац, православац, солунац,...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3235" y="5040662"/>
            <a:ext cx="8809477" cy="7174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2800" dirty="0" smtClean="0">
                <a:solidFill>
                  <a:schemeClr val="tx1"/>
                </a:solidFill>
              </a:rPr>
              <a:t>Ријеч иза редног броја: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4051" y="5641214"/>
            <a:ext cx="10170942" cy="9864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 (Осми март), 9.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имфонија (Девета симфонија),...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74053" y="1406852"/>
            <a:ext cx="10170940" cy="7402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 смо се уморили.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4056" y="686531"/>
            <a:ext cx="9800836" cy="903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Cyrl-BA" b="1" dirty="0" smtClean="0">
                <a:cs typeface="Times New Roman" panose="02020603050405020304" pitchFamily="18" charset="0"/>
              </a:rPr>
              <a:t>Велико слово </a:t>
            </a:r>
            <a:r>
              <a:rPr lang="sr-Cyrl-BA" b="1" u="sng" dirty="0" smtClean="0">
                <a:cs typeface="Times New Roman" panose="02020603050405020304" pitchFamily="18" charset="0"/>
              </a:rPr>
              <a:t>у првој ријечи </a:t>
            </a:r>
            <a:r>
              <a:rPr lang="sr-Cyrl-BA" b="1" u="sng" dirty="0">
                <a:cs typeface="Times New Roman" panose="02020603050405020304" pitchFamily="18" charset="0"/>
              </a:rPr>
              <a:t>у </a:t>
            </a:r>
            <a:r>
              <a:rPr lang="sr-Cyrl-BA" b="1" u="sng" dirty="0" smtClean="0">
                <a:cs typeface="Times New Roman" panose="02020603050405020304" pitchFamily="18" charset="0"/>
              </a:rPr>
              <a:t>реченици</a:t>
            </a:r>
            <a:endParaRPr lang="en-US" b="1" u="sng" dirty="0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4051" y="2232345"/>
            <a:ext cx="8809477" cy="1111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2800" dirty="0" smtClean="0">
                <a:solidFill>
                  <a:schemeClr val="tx1"/>
                </a:solidFill>
              </a:rPr>
              <a:t>У писмима иза ословљавања, након којег обавезно стоји запета, текст у новом реду почиње великим словом: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74051" y="3593898"/>
            <a:ext cx="10170942" cy="119654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Драга Ана,</a:t>
            </a:r>
          </a:p>
          <a:p>
            <a:pPr marL="0" indent="0">
              <a:buNone/>
            </a:pPr>
            <a:r>
              <a:rPr lang="sr-Cyrl-BA" sz="4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рочитала сам твоје писмо...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4050" y="4899984"/>
            <a:ext cx="8809477" cy="13372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sr-Cyrl-BA" sz="28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74050" y="5059156"/>
            <a:ext cx="10170942" cy="14586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поезији </a:t>
            </a:r>
            <a:r>
              <a:rPr lang="sr-Cyrl-BA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нови стих </a:t>
            </a: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почети </a:t>
            </a:r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</a:t>
            </a: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малим словом, зависи од избора пјесника.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74053" y="2115728"/>
            <a:ext cx="10170940" cy="207750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Поштовани професоре,</a:t>
            </a:r>
          </a:p>
          <a:p>
            <a:pPr marL="0" indent="0">
              <a:buNone/>
            </a:pP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Захваљујем </a:t>
            </a:r>
            <a:r>
              <a:rPr lang="sr-Cyrl-BA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помоћи...</a:t>
            </a:r>
          </a:p>
          <a:p>
            <a:pPr marL="0" indent="0">
              <a:buNone/>
            </a:pPr>
            <a:endParaRPr lang="sr-Cyrl-BA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4056" y="686531"/>
            <a:ext cx="9800836" cy="903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Велико слово </a:t>
            </a:r>
            <a:r>
              <a:rPr lang="sr-Cyrl-BA" sz="40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 ријечима из поштовања</a:t>
            </a:r>
            <a:endParaRPr lang="en-US" sz="40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74053" y="4719314"/>
            <a:ext cx="10170942" cy="11965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</a:t>
            </a: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светости, </a:t>
            </a:r>
            <a:r>
              <a:rPr lang="sr-Cyrl-BA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Његова</a:t>
            </a: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светост патријарх Иринеј,...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82261"/>
              </p:ext>
            </p:extLst>
          </p:nvPr>
        </p:nvGraphicFramePr>
        <p:xfrm>
          <a:off x="1899138" y="675252"/>
          <a:ext cx="9605474" cy="586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737">
                  <a:extLst>
                    <a:ext uri="{9D8B030D-6E8A-4147-A177-3AD203B41FA5}">
                      <a16:colId xmlns:a16="http://schemas.microsoft.com/office/drawing/2014/main" val="2238610336"/>
                    </a:ext>
                  </a:extLst>
                </a:gridCol>
                <a:gridCol w="4802737">
                  <a:extLst>
                    <a:ext uri="{9D8B030D-6E8A-4147-A177-3AD203B41FA5}">
                      <a16:colId xmlns:a16="http://schemas.microsoft.com/office/drawing/2014/main" val="3743224070"/>
                    </a:ext>
                  </a:extLst>
                </a:gridCol>
              </a:tblGrid>
              <a:tr h="851809">
                <a:tc>
                  <a:txBody>
                    <a:bodyPr/>
                    <a:lstStyle/>
                    <a:p>
                      <a:pPr algn="ctr"/>
                      <a:r>
                        <a:rPr lang="sr-Cyrl-BA" sz="4000" dirty="0" smtClean="0">
                          <a:solidFill>
                            <a:srgbClr val="FFFF66"/>
                          </a:solidFill>
                        </a:rPr>
                        <a:t>Име (назив)</a:t>
                      </a:r>
                      <a:endParaRPr lang="en-US" sz="4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4000" dirty="0" smtClean="0">
                          <a:solidFill>
                            <a:srgbClr val="FFFF66"/>
                          </a:solidFill>
                        </a:rPr>
                        <a:t>Значење</a:t>
                      </a:r>
                      <a:r>
                        <a:rPr lang="sr-Cyrl-BA" sz="4000" baseline="0" dirty="0" smtClean="0">
                          <a:solidFill>
                            <a:srgbClr val="FFFF66"/>
                          </a:solidFill>
                        </a:rPr>
                        <a:t> имена</a:t>
                      </a:r>
                      <a:endParaRPr lang="en-US" sz="4000" dirty="0">
                        <a:solidFill>
                          <a:srgbClr val="FFFF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729431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algn="l"/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Нова Варош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насељено мјесто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96883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Нова варош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дио насеља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64420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нова варош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2060"/>
                          </a:solidFill>
                        </a:rPr>
                        <a:t>особина насеља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08488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Црна Ријека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име насељеног мјеста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936720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Црна ријека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име ријеке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80458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црна ријека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434"/>
                          </a:solidFill>
                        </a:rPr>
                        <a:t>особина ријеке</a:t>
                      </a:r>
                      <a:endParaRPr lang="en-US" sz="2000" b="1" dirty="0">
                        <a:solidFill>
                          <a:srgbClr val="00743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49894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Дубоки</a:t>
                      </a:r>
                      <a:r>
                        <a:rPr lang="sr-Cyrl-BA" sz="2000" b="1" baseline="0" dirty="0" smtClean="0">
                          <a:solidFill>
                            <a:srgbClr val="0070C0"/>
                          </a:solidFill>
                        </a:rPr>
                        <a:t> Поток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име насеља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1332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Дубоки поток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име потока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712047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дубоки</a:t>
                      </a:r>
                      <a:r>
                        <a:rPr lang="sr-Cyrl-BA" sz="2000" b="1" baseline="0" dirty="0" smtClean="0">
                          <a:solidFill>
                            <a:srgbClr val="0070C0"/>
                          </a:solidFill>
                        </a:rPr>
                        <a:t> поток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0070C0"/>
                          </a:solidFill>
                        </a:rPr>
                        <a:t>особина потока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07095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лијепа ката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име цвијета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45295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лијепа</a:t>
                      </a:r>
                      <a:r>
                        <a:rPr lang="sr-Cyrl-BA" sz="2000" b="1" baseline="0" dirty="0" smtClean="0">
                          <a:solidFill>
                            <a:srgbClr val="FF0000"/>
                          </a:solidFill>
                        </a:rPr>
                        <a:t> Ката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особина и име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373424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Лијепа Ката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b="1" dirty="0" smtClean="0">
                          <a:solidFill>
                            <a:srgbClr val="FF0000"/>
                          </a:solidFill>
                        </a:rPr>
                        <a:t>надимак и име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9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7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</a:t>
            </a:r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почетним словом пишу се: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139" y="1758461"/>
            <a:ext cx="5107577" cy="106311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6675" cmpd="thickThin">
            <a:solidFill>
              <a:srgbClr val="A5002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ластита имена,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74720" y="3488788"/>
            <a:ext cx="7406640" cy="12399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Cyrl-B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sr-Cyrl-B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рва ријеч у реченици и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5249" y="5395965"/>
            <a:ext cx="7406640" cy="123996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6675" cmpd="thickThin">
            <a:solidFill>
              <a:srgbClr val="A500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ријечи из поштовања</a:t>
            </a:r>
            <a:r>
              <a:rPr lang="sr-Cyrl-BA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92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02" y="1491176"/>
            <a:ext cx="10218105" cy="4853354"/>
          </a:xfrm>
        </p:spPr>
        <p:txBody>
          <a:bodyPr>
            <a:no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(Имена бића и митолошких створења, географских и астрономских објеката, установа и удружења, историјских догађаја, одликовања и сл.)</a:t>
            </a:r>
          </a:p>
          <a:p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Властита имена се могу састојати од једне ријечи или више њих.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су та имена </a:t>
            </a:r>
            <a:r>
              <a:rPr lang="sr-Cyrl-BA" sz="32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једночлана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ријеч се пише </a:t>
            </a:r>
            <a:r>
              <a:rPr lang="sr-Cyrl-BA" sz="3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великим словом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ако су </a:t>
            </a:r>
            <a:r>
              <a:rPr lang="sr-Cyrl-BA" sz="32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вишечлана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могу се писати </a:t>
            </a:r>
            <a:r>
              <a:rPr lang="sr-Cyrl-BA" sz="3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 ријечи великим словом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r-Cyrl-BA" sz="3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 прва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7773" y="385689"/>
            <a:ext cx="6020972" cy="90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Властита имена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19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589213" y="1463040"/>
            <a:ext cx="8915399" cy="3314341"/>
          </a:xfrm>
        </p:spPr>
        <p:txBody>
          <a:bodyPr>
            <a:normAutofit/>
          </a:bodyPr>
          <a:lstStyle/>
          <a:p>
            <a:pPr algn="ctr"/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Вишечлани називи са </a:t>
            </a:r>
            <a:r>
              <a:rPr lang="sr-Cyrl-B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свим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 почетним словима...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1645639" y="658592"/>
            <a:ext cx="9688512" cy="12239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 имена, презимена, надимци, устаљени атрибути и титуле као дио имена: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5" name="Content Placeholder 2"/>
          <p:cNvSpPr txBox="1">
            <a:spLocks/>
          </p:cNvSpPr>
          <p:nvPr/>
        </p:nvSpPr>
        <p:spPr>
          <a:xfrm>
            <a:off x="1153551" y="2150746"/>
            <a:ext cx="10672688" cy="2618202"/>
          </a:xfrm>
          <a:prstGeom prst="rect">
            <a:avLst/>
          </a:prstGeom>
          <a:ln w="66675" cmpd="thickThin">
            <a:solidFill>
              <a:srgbClr val="BF8C00">
                <a:alpha val="89020"/>
              </a:srgb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Cyrl-BA" sz="4000" dirty="0" smtClean="0">
                <a:solidFill>
                  <a:srgbClr val="7A19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Милош Обилић, Душан Силни, Петар Први Карађорђевић,...</a:t>
            </a:r>
          </a:p>
          <a:p>
            <a:pPr marL="0" indent="0">
              <a:buFont typeface="Wingdings 3" charset="2"/>
              <a:buNone/>
            </a:pPr>
            <a:r>
              <a:rPr lang="sr-Cyrl-BA" sz="4000" dirty="0" smtClean="0">
                <a:solidFill>
                  <a:srgbClr val="7A19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Пипи Дуга Чарапа, Сњешко Бијелић, Мајка Југовића, Косовка Дјевојка, Старина Новак,...</a:t>
            </a:r>
            <a:endParaRPr lang="en-US" sz="4000" dirty="0">
              <a:solidFill>
                <a:srgbClr val="7A19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54848" y="5233145"/>
            <a:ext cx="9688512" cy="1223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Винчи :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Винчи</a:t>
            </a:r>
          </a:p>
          <a:p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Винсент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Гог :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Гог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Атрибут „свети“ уз имена светаца, када означава: човјека, празник, цркву или географско име:</a:t>
            </a:r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3200" dirty="0"/>
              <a:t/>
            </a:r>
            <a:br>
              <a:rPr lang="sr-Cyrl-BA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643" y="3896751"/>
            <a:ext cx="9084969" cy="1085479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Придјеви на –ов/ -ев и –ин изведени од властитих имена: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925" y="2290613"/>
            <a:ext cx="9069192" cy="12231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Симеон Мироточиви, </a:t>
            </a:r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Василије Острошки, </a:t>
            </a:r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Света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Петка, </a:t>
            </a:r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Стефан,...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7967" y="4982230"/>
            <a:ext cx="7748320" cy="12231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Јованов, Петровићев, Миличин,...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557" y="624110"/>
            <a:ext cx="9404056" cy="1509490"/>
          </a:xfrm>
        </p:spPr>
        <p:txBody>
          <a:bodyPr>
            <a:noAutofit/>
          </a:bodyPr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Имена народа и имена становника (насеља, области и континената):</a:t>
            </a:r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3200" dirty="0"/>
              <a:t/>
            </a:r>
            <a:br>
              <a:rPr lang="sr-Cyrl-BA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9" y="3873699"/>
            <a:ext cx="8989257" cy="1311448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* Придјев „стари“ као и географске одреднице уз имена народа пишу се малим словом: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00556" y="1836049"/>
            <a:ext cx="9069192" cy="12231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Србин, Словени, Шумадинац, Новосађанин, Европљанин,...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0556" y="5296257"/>
            <a:ext cx="7748320" cy="12231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Грци,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прекодрински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Срби,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бачки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Буњевци,...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29773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Имена градова, села, држава, покрајина, континената (везници и приједлози у називу се пишу малим словом):</a:t>
            </a: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3200" dirty="0"/>
              <a:t/>
            </a:r>
            <a:br>
              <a:rPr lang="sr-Cyrl-BA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643" y="3896751"/>
            <a:ext cx="9084969" cy="1085479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* Код </a:t>
            </a:r>
            <a:r>
              <a:rPr lang="sr-Cyrl-BA" sz="2800" u="sng" dirty="0" smtClean="0">
                <a:solidFill>
                  <a:schemeClr val="tx1"/>
                </a:solidFill>
              </a:rPr>
              <a:t>историјских назива и устаљених имена заједница</a:t>
            </a:r>
            <a:r>
              <a:rPr lang="sr-Cyrl-BA" sz="2800" dirty="0" smtClean="0">
                <a:solidFill>
                  <a:schemeClr val="tx1"/>
                </a:solidFill>
              </a:rPr>
              <a:t> само прва ријеч се пише великим словом: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925" y="2053883"/>
            <a:ext cx="9069192" cy="1459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Мркоњић Град, Петровац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Мору, Доњи Дубовик, Крупа </a:t>
            </a:r>
            <a:r>
              <a:rPr lang="sr-Cyrl-BA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Уни, 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Србија, Косово </a:t>
            </a:r>
            <a:r>
              <a:rPr lang="sr-Cyrl-BA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Метохија,...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2925" y="5247249"/>
            <a:ext cx="9069192" cy="14169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6675" cmpd="thickThin">
            <a:solidFill>
              <a:srgbClr val="A5002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Византијско царство, Млетачка република, Аустроугарска царевина, Трећи рајх, Европска унија,...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748" y="2053884"/>
            <a:ext cx="9748909" cy="331495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Вишечлани називи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 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почетним великим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словом </a:t>
            </a:r>
            <a:r>
              <a:rPr lang="sr-Cyrl-B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само првој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ријечи, изузев ако остале ријечи нису властите...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1304</TotalTime>
  <Words>904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Yu Gothic UI Semibold</vt:lpstr>
      <vt:lpstr>Yu Gothic UI Semilight</vt:lpstr>
      <vt:lpstr>Arial</vt:lpstr>
      <vt:lpstr>Century Gothic</vt:lpstr>
      <vt:lpstr>Times New Roman</vt:lpstr>
      <vt:lpstr>Wingdings 3</vt:lpstr>
      <vt:lpstr>Wisp</vt:lpstr>
      <vt:lpstr>Правопис</vt:lpstr>
      <vt:lpstr>Великим почетним словом пишу се:</vt:lpstr>
      <vt:lpstr>PowerPoint Presentation</vt:lpstr>
      <vt:lpstr>Вишечлани називи са свим великим почетним словима...</vt:lpstr>
      <vt:lpstr>PowerPoint Presentation</vt:lpstr>
      <vt:lpstr>Атрибут „свети“ уз имена светаца, када означава: човјека, празник, цркву или географско име:  </vt:lpstr>
      <vt:lpstr>Имена народа и имена становника (насеља, области и континената):  </vt:lpstr>
      <vt:lpstr>Имена градова, села, држава, покрајина, континената (везници и приједлози у називу се пишу малим словом):  </vt:lpstr>
      <vt:lpstr>Вишечлани називи са почетним великим словом у само првој ријечи, изузев ако остале ријечи нису властите...</vt:lpstr>
      <vt:lpstr>Имена различитих облика рељефа (планина, острва, ријека, језера, залива, мора, океана и др.):</vt:lpstr>
      <vt:lpstr>Имена предузећа, установа, организација, странака, спортских такмичења, разних манифестација:</vt:lpstr>
      <vt:lpstr>Имена грађевина, споменика:</vt:lpstr>
      <vt:lpstr>PowerPoint Presentation</vt:lpstr>
      <vt:lpstr>Мало слово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</dc:title>
  <dc:creator>Windows User</dc:creator>
  <cp:lastModifiedBy>Windows User</cp:lastModifiedBy>
  <cp:revision>102</cp:revision>
  <dcterms:created xsi:type="dcterms:W3CDTF">2020-05-18T14:59:31Z</dcterms:created>
  <dcterms:modified xsi:type="dcterms:W3CDTF">2020-05-25T07:15:01Z</dcterms:modified>
</cp:coreProperties>
</file>