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9" r:id="rId5"/>
    <p:sldId id="270" r:id="rId6"/>
    <p:sldId id="260" r:id="rId7"/>
    <p:sldId id="262" r:id="rId8"/>
    <p:sldId id="266" r:id="rId9"/>
    <p:sldId id="264" r:id="rId10"/>
    <p:sldId id="263" r:id="rId11"/>
    <p:sldId id="272" r:id="rId12"/>
    <p:sldId id="265" r:id="rId13"/>
    <p:sldId id="274" r:id="rId14"/>
    <p:sldId id="271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59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76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8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5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7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9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5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2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8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81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1FD0-8C0D-4AAA-846C-FC612D0D8646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8E95-A4A4-4311-A34E-5A831AC43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1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obrazovanj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Интернет сервиси</a:t>
            </a:r>
            <a:br>
              <a:rPr lang="sr-Cyrl-RS" dirty="0" smtClean="0">
                <a:latin typeface="Comic Sans MS" panose="030F0702030302020204" pitchFamily="66" charset="0"/>
              </a:rPr>
            </a:br>
            <a:r>
              <a:rPr lang="sr-Cyrl-RS" dirty="0" smtClean="0">
                <a:latin typeface="Comic Sans MS" panose="030F0702030302020204" pitchFamily="66" charset="0"/>
              </a:rPr>
              <a:t>Веб-адреса</a:t>
            </a:r>
            <a:br>
              <a:rPr lang="sr-Cyrl-RS" dirty="0" smtClean="0">
                <a:latin typeface="Comic Sans MS" panose="030F0702030302020204" pitchFamily="66" charset="0"/>
              </a:rPr>
            </a:br>
            <a:r>
              <a:rPr lang="sr-Cyrl-RS" dirty="0" smtClean="0">
                <a:latin typeface="Comic Sans MS" panose="030F0702030302020204" pitchFamily="66" charset="0"/>
              </a:rPr>
              <a:t>Веб-читач</a:t>
            </a:r>
            <a:br>
              <a:rPr lang="sr-Cyrl-RS" dirty="0" smtClean="0">
                <a:latin typeface="Comic Sans MS" panose="030F0702030302020204" pitchFamily="66" charset="0"/>
              </a:rPr>
            </a:br>
            <a:r>
              <a:rPr lang="sr-Cyrl-RS" dirty="0" smtClean="0">
                <a:latin typeface="Comic Sans MS" panose="030F0702030302020204" pitchFamily="66" charset="0"/>
              </a:rPr>
              <a:t>Претраживање</a:t>
            </a:r>
            <a:br>
              <a:rPr lang="sr-Cyrl-RS" dirty="0" smtClean="0">
                <a:latin typeface="Comic Sans MS" panose="030F0702030302020204" pitchFamily="66" charset="0"/>
              </a:rPr>
            </a:br>
            <a:r>
              <a:rPr lang="sr-Cyrl-RS" dirty="0" smtClean="0">
                <a:latin typeface="Comic Sans MS" panose="030F0702030302020204" pitchFamily="66" charset="0"/>
              </a:rPr>
              <a:t>података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41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8" y="667439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Web</a:t>
            </a:r>
            <a:r>
              <a:rPr lang="sr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читачи су програми</a:t>
            </a:r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који 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омог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у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ћавају </a:t>
            </a:r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читање HTML докумената. </a:t>
            </a:r>
            <a:endParaRPr 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lvl="0"/>
            <a:endParaRPr lang="sr-Cyrl-RS" sz="2400" dirty="0" smtClean="0">
              <a:solidFill>
                <a:prstClr val="black"/>
              </a:solidFill>
            </a:endParaRPr>
          </a:p>
          <a:p>
            <a:pPr lvl="0"/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Најпозантији </a:t>
            </a:r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Web читачи су:</a:t>
            </a:r>
            <a:r>
              <a:rPr lang="sr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Mozzila, Explorer, Google Chrome, Opera</a:t>
            </a:r>
            <a:r>
              <a:rPr lang="sr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...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471" y="1551214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099" y="4329980"/>
            <a:ext cx="6019799" cy="215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870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ot\Desktop\A00\01_big_icons_on_taskba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712" y="5875180"/>
            <a:ext cx="2935287" cy="39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732" y="1313985"/>
            <a:ext cx="2544763" cy="442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omic Sans MS" panose="030F0702030302020204" pitchFamily="66" charset="0"/>
              </a:rPr>
              <a:t>Претраживање веб-страница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015" y="1544479"/>
            <a:ext cx="4662595" cy="4525963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Comic Sans MS" panose="030F0702030302020204" pitchFamily="66" charset="0"/>
              </a:rPr>
              <a:t>Програме веб-читача покрећемо и затварамо као и друге програме преко стартног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sr-Cyrl-RS" sz="2800" dirty="0" smtClean="0">
                <a:latin typeface="Comic Sans MS" panose="030F0702030302020204" pitchFamily="66" charset="0"/>
              </a:rPr>
              <a:t>менија или иконица на екрану рачунара                      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3316" name="Picture 4" descr="C:\Users\root\Desktop\A00\ppp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2798138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5486" y="4972082"/>
            <a:ext cx="7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b="1" dirty="0" smtClean="0">
                <a:solidFill>
                  <a:srgbClr val="FF0000"/>
                </a:solidFill>
              </a:rPr>
              <a:t>1.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620000" y="4275355"/>
            <a:ext cx="720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5400" b="1" dirty="0" smtClean="0">
                <a:solidFill>
                  <a:srgbClr val="FF0000"/>
                </a:solidFill>
              </a:rPr>
              <a:t>2.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40320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1700"/>
            <a:ext cx="85635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Web претраживач је интернет сервис чија је </a:t>
            </a:r>
            <a:endParaRPr 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улога претраживање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информација </a:t>
            </a:r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на 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интернету</a:t>
            </a:r>
            <a:endParaRPr lang="en-US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 </a:t>
            </a:r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то углавном 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задавање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м кључних</a:t>
            </a:r>
            <a:r>
              <a:rPr lang="bs-Latn-BA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 ријечи. </a:t>
            </a:r>
            <a:endParaRPr lang="sr-Cyrl-R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Најпознатији су:</a:t>
            </a:r>
            <a:r>
              <a:rPr lang="sr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Yahoo</a:t>
            </a:r>
            <a:r>
              <a:rPr lang="sr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MSN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, Google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...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238" y="4572000"/>
            <a:ext cx="3657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948" y="2547937"/>
            <a:ext cx="3133725" cy="183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7936"/>
            <a:ext cx="307657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468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2026"/>
            <a:ext cx="8229600" cy="10366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sr-Cyrl-R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Веб-претраживачи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154" y="3276600"/>
            <a:ext cx="8305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Основни елементи програмског прозора</a:t>
            </a:r>
          </a:p>
          <a:p>
            <a:pPr lvl="0"/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Веб-читача 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Internet </a:t>
            </a:r>
            <a:r>
              <a:rPr lang="en-US" sz="2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Exporer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-а су:</a:t>
            </a:r>
          </a:p>
          <a:p>
            <a:pPr lvl="0"/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Адресна 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линија </a:t>
            </a:r>
            <a:r>
              <a:rPr lang="sr-Latn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(addres </a:t>
            </a:r>
            <a:r>
              <a:rPr lang="sr-Latn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bar)</a:t>
            </a:r>
            <a:endParaRPr lang="sr-Cyrl-R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Линија 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менија</a:t>
            </a:r>
            <a:r>
              <a:rPr lang="sr-Latn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(meni </a:t>
            </a:r>
            <a:r>
              <a:rPr lang="sr-Latn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bar)</a:t>
            </a:r>
            <a:endParaRPr lang="sr-Cyrl-R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Картица 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веб-странице</a:t>
            </a:r>
            <a:r>
              <a:rPr lang="sr-Latn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sr-Cyrl-R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Линија 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алата </a:t>
            </a:r>
            <a:r>
              <a:rPr lang="sr-Latn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(toolsbar</a:t>
            </a:r>
            <a:r>
              <a:rPr lang="sr-Latn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55" y="1676400"/>
            <a:ext cx="8305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9726" y="1406815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</a:rPr>
              <a:t>1.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963301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>
                <a:solidFill>
                  <a:srgbClr val="FF0000"/>
                </a:solidFill>
              </a:rPr>
              <a:t>2</a:t>
            </a:r>
            <a:r>
              <a:rPr lang="sr-Cyrl-R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6261" y="2691825"/>
            <a:ext cx="62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4400" b="1" dirty="0" smtClean="0">
                <a:solidFill>
                  <a:srgbClr val="FF0000"/>
                </a:solidFill>
              </a:rPr>
              <a:t>3.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2286000"/>
            <a:ext cx="62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4400" b="1" dirty="0">
                <a:solidFill>
                  <a:srgbClr val="FF0000"/>
                </a:solidFill>
              </a:rPr>
              <a:t>4</a:t>
            </a:r>
            <a:r>
              <a:rPr lang="sr-Cyrl-R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26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>
                <a:latin typeface="Comic Sans MS" panose="030F0702030302020204" pitchFamily="66" charset="0"/>
              </a:rPr>
              <a:t>За задаћу: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>
                <a:latin typeface="Comic Sans MS" panose="030F0702030302020204" pitchFamily="66" charset="0"/>
              </a:rPr>
              <a:t>Покрените један од веб-читача</a:t>
            </a:r>
          </a:p>
          <a:p>
            <a:pPr marL="0" indent="0">
              <a:buNone/>
            </a:pPr>
            <a:endParaRPr lang="sr-Cyrl-R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2800" dirty="0" smtClean="0">
                <a:latin typeface="Comic Sans MS" panose="030F0702030302020204" pitchFamily="66" charset="0"/>
              </a:rPr>
              <a:t>На </a:t>
            </a:r>
            <a:r>
              <a:rPr lang="en-US" sz="2800" dirty="0" err="1" smtClean="0">
                <a:latin typeface="Comic Sans MS" panose="030F0702030302020204" pitchFamily="66" charset="0"/>
              </a:rPr>
              <a:t>Google.ba</a:t>
            </a:r>
            <a:r>
              <a:rPr lang="sr-Cyrl-RS" sz="2800" dirty="0" smtClean="0">
                <a:latin typeface="Comic Sans MS" panose="030F0702030302020204" pitchFamily="66" charset="0"/>
              </a:rPr>
              <a:t> потржите неколико занимљивости о Николи Тесли и Вуку Стефановићу Караџићу. </a:t>
            </a:r>
          </a:p>
          <a:p>
            <a:pPr marL="0" indent="0">
              <a:buNone/>
            </a:pPr>
            <a:r>
              <a:rPr lang="sr-Cyrl-RS" sz="2800" smtClean="0">
                <a:latin typeface="Comic Sans MS" panose="030F0702030302020204" pitchFamily="66" charset="0"/>
              </a:rPr>
              <a:t>Поменуте текстове </a:t>
            </a:r>
            <a:r>
              <a:rPr lang="sr-Cyrl-RS" sz="2800" dirty="0" smtClean="0">
                <a:latin typeface="Comic Sans MS" panose="030F0702030302020204" pitchFamily="66" charset="0"/>
              </a:rPr>
              <a:t>копирајте на страницу </a:t>
            </a:r>
            <a:r>
              <a:rPr lang="en-US" sz="2800" dirty="0" smtClean="0">
                <a:latin typeface="Comic Sans MS" panose="030F0702030302020204" pitchFamily="66" charset="0"/>
              </a:rPr>
              <a:t>Word</a:t>
            </a:r>
            <a:r>
              <a:rPr lang="sr-Cyrl-RS" sz="2800" dirty="0" smtClean="0">
                <a:latin typeface="Comic Sans MS" panose="030F0702030302020204" pitchFamily="66" charset="0"/>
              </a:rPr>
              <a:t>-а и пошаљите својим наставницима.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8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2343" y="2895600"/>
            <a:ext cx="5599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5400" dirty="0" smtClean="0">
                <a:latin typeface="Comic Sans MS" panose="030F0702030302020204" pitchFamily="66" charset="0"/>
              </a:rPr>
              <a:t>Хвала за пажњу!</a:t>
            </a:r>
            <a:endParaRPr lang="en-US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Comic Sans MS" panose="030F0702030302020204" pitchFamily="66" charset="0"/>
              </a:rPr>
              <a:t>Интернет сервиси представљају различите врсте услуга</a:t>
            </a:r>
          </a:p>
          <a:p>
            <a:pPr algn="ctr"/>
            <a:r>
              <a:rPr lang="sr-Cyrl-RS" sz="2800" dirty="0">
                <a:latin typeface="Comic Sans MS" panose="030F0702030302020204" pitchFamily="66" charset="0"/>
              </a:rPr>
              <a:t>к</a:t>
            </a:r>
            <a:r>
              <a:rPr lang="sr-Cyrl-RS" sz="2800" dirty="0" smtClean="0">
                <a:latin typeface="Comic Sans MS" panose="030F0702030302020204" pitchFamily="66" charset="0"/>
              </a:rPr>
              <a:t>оје Интернет нуди својим корисницима.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endParaRPr lang="sr-Cyrl-RS" sz="2400" dirty="0">
              <a:latin typeface="Comic Sans MS" panose="030F0702030302020204" pitchFamily="66" charset="0"/>
            </a:endParaRP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01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864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>
                <a:latin typeface="Comic Sans MS" panose="030F0702030302020204" pitchFamily="66" charset="0"/>
              </a:rPr>
              <a:t>Интернет </a:t>
            </a:r>
            <a:r>
              <a:rPr lang="sr-Cyrl-RS" sz="2800" dirty="0">
                <a:latin typeface="Comic Sans MS" panose="030F0702030302020204" pitchFamily="66" charset="0"/>
              </a:rPr>
              <a:t>са својим сервисима које </a:t>
            </a:r>
            <a:r>
              <a:rPr lang="sr-Cyrl-RS" sz="2800" dirty="0" smtClean="0">
                <a:latin typeface="Comic Sans MS" panose="030F0702030302020204" pitchFamily="66" charset="0"/>
              </a:rPr>
              <a:t>пружа обједињује мултимедијалне </a:t>
            </a:r>
            <a:r>
              <a:rPr lang="sr-Cyrl-RS" sz="2800" dirty="0">
                <a:latin typeface="Comic Sans MS" panose="030F0702030302020204" pitchFamily="66" charset="0"/>
              </a:rPr>
              <a:t>и комуникационе </a:t>
            </a:r>
            <a:r>
              <a:rPr lang="sr-Cyrl-RS" sz="2800" dirty="0" smtClean="0">
                <a:latin typeface="Comic Sans MS" panose="030F0702030302020204" pitchFamily="66" charset="0"/>
              </a:rPr>
              <a:t>технологије</a:t>
            </a:r>
            <a:r>
              <a:rPr lang="en-US" sz="2800" dirty="0" smtClean="0">
                <a:latin typeface="Comic Sans MS" panose="030F0702030302020204" pitchFamily="66" charset="0"/>
              </a:rPr>
              <a:t>,</a:t>
            </a:r>
            <a:r>
              <a:rPr lang="sr-Cyrl-RS" sz="2800" dirty="0" smtClean="0">
                <a:latin typeface="Comic Sans MS" panose="030F0702030302020204" pitchFamily="66" charset="0"/>
              </a:rPr>
              <a:t> </a:t>
            </a:r>
            <a:r>
              <a:rPr lang="sr-Cyrl-RS" sz="2800" dirty="0">
                <a:latin typeface="Comic Sans MS" panose="030F0702030302020204" pitchFamily="66" charset="0"/>
              </a:rPr>
              <a:t>а омугућава:</a:t>
            </a:r>
            <a:br>
              <a:rPr lang="sr-Cyrl-R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latin typeface="Comic Sans MS" panose="030F0702030302020204" pitchFamily="66" charset="0"/>
              </a:rPr>
              <a:t>комуникацију</a:t>
            </a:r>
            <a:endParaRPr lang="ru-RU" sz="2800" dirty="0">
              <a:latin typeface="Comic Sans MS" panose="030F0702030302020204" pitchFamily="66" charset="0"/>
            </a:endParaRPr>
          </a:p>
          <a:p>
            <a:r>
              <a:rPr lang="ru-RU" sz="2800" dirty="0">
                <a:latin typeface="Comic Sans MS" panose="030F0702030302020204" pitchFamily="66" charset="0"/>
              </a:rPr>
              <a:t>играње игрица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куповину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слушање музике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гледање филмова...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7244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804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sr-Cyrl-RS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bs-Latn-BA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Постоји </a:t>
            </a:r>
            <a:r>
              <a:rPr lang="bs-Latn-BA" dirty="0">
                <a:solidFill>
                  <a:prstClr val="black"/>
                </a:solidFill>
                <a:latin typeface="Comic Sans MS" panose="030F0702030302020204" pitchFamily="66" charset="0"/>
              </a:rPr>
              <a:t>више интернет сервиса: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31192"/>
            <a:ext cx="5410200" cy="6535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Електронска пошт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sr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mail</a:t>
            </a:r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16629"/>
            <a:ext cx="3151187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28600" y="18533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WWW </a:t>
            </a:r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(World Wide Web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200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3251" y="4123453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bs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Дискусионе </a:t>
            </a:r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групе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12732"/>
            <a:ext cx="3227338" cy="176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935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latin typeface="Comic Sans MS" panose="030F0702030302020204" pitchFamily="66" charset="0"/>
              </a:rPr>
              <a:t>Интернет сервиси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99876"/>
            <a:ext cx="1828800" cy="685800"/>
          </a:xfrm>
        </p:spPr>
        <p:txBody>
          <a:bodyPr/>
          <a:lstStyle/>
          <a:p>
            <a:pPr marL="0" lvl="0" indent="0">
              <a:buNone/>
            </a:pPr>
            <a:r>
              <a:rPr lang="sr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Tel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sr-Latn-BA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net</a:t>
            </a:r>
            <a:endParaRPr lang="sr-Cyrl-R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39586"/>
            <a:ext cx="3733800" cy="171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0143" y="1599876"/>
            <a:ext cx="490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FTP (File Transfer Protocol</a:t>
            </a:r>
            <a:r>
              <a:rPr lang="sr-Latn-BA" sz="2800" dirty="0">
                <a:solidFill>
                  <a:prstClr val="black"/>
                </a:solidFill>
              </a:rPr>
              <a:t>)</a:t>
            </a:r>
            <a:endParaRPr lang="sr-Cyrl-RS" sz="2800" dirty="0">
              <a:solidFill>
                <a:prstClr val="black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24075"/>
            <a:ext cx="35814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58625" y="4277380"/>
            <a:ext cx="35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s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Причаоница </a:t>
            </a:r>
            <a:r>
              <a:rPr lang="sr-Latn-BA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(Chat)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174" y="4844143"/>
            <a:ext cx="3517426" cy="178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08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2286000"/>
            <a:ext cx="87895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WWW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представља данас најатрактивнији и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најкориснији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сервис на Интернету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Омогћава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брз долазак до информација у облику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web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докумената.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Web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страница је спој текста, слике, 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анимације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и звука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једном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мјесту. 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Web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сајт је скуп Web страница.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TBL &amp; WWW | TextYourEy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648200"/>
            <a:ext cx="44958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9" t="7011"/>
          <a:stretch/>
        </p:blipFill>
        <p:spPr bwMode="auto">
          <a:xfrm>
            <a:off x="5486400" y="372836"/>
            <a:ext cx="2914650" cy="191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836"/>
            <a:ext cx="29718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293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80" y="533400"/>
            <a:ext cx="9019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omic Sans MS" panose="030F0702030302020204" pitchFamily="66" charset="0"/>
              </a:rPr>
              <a:t>Сваки документ на интернету има своју адресу која представња </a:t>
            </a:r>
            <a:r>
              <a:rPr lang="en-US" sz="2400" dirty="0" smtClean="0">
                <a:latin typeface="Comic Sans MS" panose="030F0702030302020204" pitchFamily="66" charset="0"/>
              </a:rPr>
              <a:t>j</a:t>
            </a:r>
            <a:r>
              <a:rPr lang="sr-Cyrl-RS" sz="2400" dirty="0" smtClean="0">
                <a:latin typeface="Comic Sans MS" panose="030F0702030302020204" pitchFamily="66" charset="0"/>
              </a:rPr>
              <a:t>единствену локацију ресурса-</a:t>
            </a:r>
            <a:r>
              <a:rPr lang="en-US" sz="2400" dirty="0" smtClean="0">
                <a:latin typeface="Comic Sans MS" panose="030F0702030302020204" pitchFamily="66" charset="0"/>
              </a:rPr>
              <a:t>URL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Uniform </a:t>
            </a:r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Resource Locator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).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Она </a:t>
            </a:r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омогућава да се пронађу документи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тј. жељене Web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странице.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Нпр: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Сваки документ на интернету има своју адресу, која представља 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јединствену локацију</a:t>
            </a:r>
            <a:endParaRPr lang="sr-Cyrl-R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ресурса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–URL</a:t>
            </a: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b="1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http</a:t>
            </a:r>
            <a:r>
              <a:rPr lang="bs-Latn-BA" sz="2400" b="1" dirty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:</a:t>
            </a:r>
            <a:r>
              <a:rPr lang="sr-Latn-BA" sz="2400" b="1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//</a:t>
            </a:r>
            <a:r>
              <a:rPr lang="en-US" sz="2400" b="1" dirty="0" err="1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www.eobrazovanje.com</a:t>
            </a:r>
            <a:endParaRPr lang="en-US" sz="24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sr-Cyrl-RS" sz="24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bs-Latn-BA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http</a:t>
            </a:r>
            <a:r>
              <a:rPr lang="bs-Latn-B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r>
              <a:rPr lang="sr-Latn-B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// </a:t>
            </a:r>
            <a:r>
              <a:rPr lang="sr-Cyrl-R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протокол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за пренос података (</a:t>
            </a:r>
            <a:r>
              <a:rPr lang="en-U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Hyper Text Transfer Protocol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sr-Latn-B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www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име Web сервера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sr-Latn-BA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eobrazovanje.com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bs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bs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домен</a:t>
            </a:r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sr-Latn-B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sr-Latn-B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означава о каквој се страници ради)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bs-Latn-BA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199" y="4712710"/>
            <a:ext cx="2776221" cy="167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748" y="2590800"/>
            <a:ext cx="2863673" cy="159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684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ru-RU" sz="2800" dirty="0" smtClean="0">
                <a:latin typeface="Comic Sans MS" panose="030F0702030302020204" pitchFamily="66" charset="0"/>
              </a:rPr>
              <a:t>Три </a:t>
            </a:r>
            <a:r>
              <a:rPr lang="ru-RU" sz="2800" dirty="0">
                <a:latin typeface="Comic Sans MS" panose="030F0702030302020204" pitchFamily="66" charset="0"/>
              </a:rPr>
              <a:t>напознатија домена су: .COM, .NET, .ORG, </a:t>
            </a:r>
            <a:r>
              <a:rPr lang="ru-RU" sz="2800" dirty="0" smtClean="0">
                <a:latin typeface="Comic Sans MS" panose="030F0702030302020204" pitchFamily="66" charset="0"/>
              </a:rPr>
              <a:t>као </a:t>
            </a:r>
            <a:r>
              <a:rPr lang="ru-RU" sz="2800" dirty="0">
                <a:latin typeface="Comic Sans MS" panose="030F0702030302020204" pitchFamily="66" charset="0"/>
              </a:rPr>
              <a:t>и домени држава (.rs, .hr...)</a:t>
            </a:r>
            <a:br>
              <a:rPr lang="ru-RU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70" y="1600199"/>
            <a:ext cx="3461659" cy="216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829" y="1600200"/>
            <a:ext cx="4648200" cy="322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56" y="3505200"/>
            <a:ext cx="2481944" cy="1376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1"/>
            <a:ext cx="2031546" cy="137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056" y="5105400"/>
            <a:ext cx="8098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Савка 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земља има одређено тијело, надлежно за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додјељивање </a:t>
            </a:r>
            <a:r>
              <a:rPr lang="sr-Cyrl-R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домена на нивоу државе и своја </a:t>
            </a:r>
            <a:r>
              <a:rPr lang="sr-Cyrl-R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правила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8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674915"/>
            <a:ext cx="5638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r>
              <a:rPr lang="sr-Cyrl-RS" sz="2400" dirty="0" smtClean="0">
                <a:latin typeface="Comic Sans MS" panose="030F0702030302020204" pitchFamily="66" charset="0"/>
              </a:rPr>
              <a:t>) </a:t>
            </a:r>
            <a:r>
              <a:rPr lang="en-US" sz="2400" dirty="0" smtClean="0">
                <a:latin typeface="Comic Sans MS" panose="030F0702030302020204" pitchFamily="66" charset="0"/>
              </a:rPr>
              <a:t>.COM </a:t>
            </a:r>
            <a:r>
              <a:rPr lang="sr-Cyrl-RS" sz="2400" dirty="0" smtClean="0">
                <a:latin typeface="Comic Sans MS" panose="030F0702030302020204" pitchFamily="66" charset="0"/>
              </a:rPr>
              <a:t>скраћеница за </a:t>
            </a:r>
            <a:r>
              <a:rPr lang="en-US" sz="2400" dirty="0" err="1" smtClean="0">
                <a:latin typeface="Comic Sans MS" panose="030F0702030302020204" pitchFamily="66" charset="0"/>
              </a:rPr>
              <a:t>comercial</a:t>
            </a:r>
            <a:r>
              <a:rPr lang="en-US" sz="2400" dirty="0" smtClean="0">
                <a:latin typeface="Comic Sans MS" panose="030F0702030302020204" pitchFamily="66" charset="0"/>
              </a:rPr>
              <a:t>. COM</a:t>
            </a:r>
            <a:r>
              <a:rPr lang="sr-Cyrl-RS" sz="2400" dirty="0" smtClean="0">
                <a:latin typeface="Comic Sans MS" panose="030F0702030302020204" pitchFamily="66" charset="0"/>
              </a:rPr>
              <a:t> домени су најпопуларнији тип домена,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latin typeface="Comic Sans MS" panose="030F0702030302020204" pitchFamily="66" charset="0"/>
              </a:rPr>
              <a:t>који су доступни и појединцима и организацијама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2</a:t>
            </a:r>
            <a:r>
              <a:rPr lang="sr-Cyrl-RS" sz="2400" dirty="0" smtClean="0">
                <a:latin typeface="Comic Sans MS" panose="030F0702030302020204" pitchFamily="66" charset="0"/>
              </a:rPr>
              <a:t>) </a:t>
            </a:r>
            <a:r>
              <a:rPr lang="en-US" sz="2400" dirty="0" smtClean="0">
                <a:latin typeface="Comic Sans MS" panose="030F0702030302020204" pitchFamily="66" charset="0"/>
              </a:rPr>
              <a:t>.NET</a:t>
            </a:r>
            <a:r>
              <a:rPr lang="sr-Cyrl-RS" sz="2400" dirty="0" smtClean="0">
                <a:latin typeface="Comic Sans MS" panose="030F0702030302020204" pitchFamily="66" charset="0"/>
              </a:rPr>
              <a:t> скраћеница за</a:t>
            </a:r>
            <a:r>
              <a:rPr lang="en-US" sz="2400" dirty="0" smtClean="0">
                <a:latin typeface="Comic Sans MS" panose="030F0702030302020204" pitchFamily="66" charset="0"/>
              </a:rPr>
              <a:t> Network </a:t>
            </a:r>
            <a:r>
              <a:rPr lang="sr-Cyrl-RS" sz="2400" dirty="0" smtClean="0">
                <a:latin typeface="Comic Sans MS" panose="030F0702030302020204" pitchFamily="66" charset="0"/>
              </a:rPr>
              <a:t>првенствено намјењена „техничким“ </a:t>
            </a:r>
            <a:r>
              <a:rPr lang="en-US" sz="2400" dirty="0" smtClean="0">
                <a:latin typeface="Comic Sans MS" panose="030F0702030302020204" pitchFamily="66" charset="0"/>
              </a:rPr>
              <a:t> site</a:t>
            </a:r>
            <a:r>
              <a:rPr lang="sr-Cyrl-RS" sz="2400" dirty="0" smtClean="0">
                <a:latin typeface="Comic Sans MS" panose="030F0702030302020204" pitchFamily="66" charset="0"/>
              </a:rPr>
              <a:t>-овима. Међутим, доступни су било коме, ко жели овакав домен свог „интернет имена“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3</a:t>
            </a:r>
            <a:r>
              <a:rPr lang="sr-Cyrl-RS" sz="2400" dirty="0" smtClean="0">
                <a:latin typeface="Comic Sans MS" panose="030F0702030302020204" pitchFamily="66" charset="0"/>
              </a:rPr>
              <a:t>) </a:t>
            </a:r>
            <a:r>
              <a:rPr lang="en-US" sz="2400" dirty="0" smtClean="0">
                <a:latin typeface="Comic Sans MS" panose="030F0702030302020204" pitchFamily="66" charset="0"/>
              </a:rPr>
              <a:t>.ORG</a:t>
            </a:r>
            <a:r>
              <a:rPr lang="sr-Cyrl-RS" sz="2400" dirty="0" smtClean="0">
                <a:latin typeface="Comic Sans MS" panose="030F0702030302020204" pitchFamily="66" charset="0"/>
              </a:rPr>
              <a:t> првенствено намјењена непрофитабилним организацијама</a:t>
            </a:r>
            <a:r>
              <a:rPr lang="en-US" sz="2400" dirty="0" smtClean="0">
                <a:latin typeface="Comic Sans MS" panose="030F0702030302020204" pitchFamily="66" charset="0"/>
              </a:rPr>
              <a:t>,</a:t>
            </a:r>
            <a:r>
              <a:rPr lang="sr-Cyrl-RS" sz="2400" dirty="0" smtClean="0">
                <a:latin typeface="Comic Sans MS" panose="030F0702030302020204" pitchFamily="66" charset="0"/>
              </a:rPr>
              <a:t> али и другима који желе да имају такво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sr-Cyrl-RS" sz="2400" dirty="0" smtClean="0">
                <a:latin typeface="Comic Sans MS" panose="030F0702030302020204" pitchFamily="66" charset="0"/>
              </a:rPr>
              <a:t>име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sr-Cyrl-R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1"/>
            <a:ext cx="2733671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579" y="2514598"/>
            <a:ext cx="2657470" cy="155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899" y="4539343"/>
            <a:ext cx="2657471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621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1174</TotalTime>
  <Words>432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Интернет сервиси Веб-адреса Веб-читач Претраживање података</vt:lpstr>
      <vt:lpstr>Slide 2</vt:lpstr>
      <vt:lpstr>  Интернет са својим сервисима које пружа обједињује мултимедијалне и комуникационе технологије, а омугућава: </vt:lpstr>
      <vt:lpstr> Постоји више интернет сервиса: </vt:lpstr>
      <vt:lpstr>Интернет сервиси</vt:lpstr>
      <vt:lpstr>Slide 6</vt:lpstr>
      <vt:lpstr>Slide 7</vt:lpstr>
      <vt:lpstr> Три напознатија домена су: .COM, .NET, .ORG, као и домени држава (.rs, .hr...) </vt:lpstr>
      <vt:lpstr>Slide 9</vt:lpstr>
      <vt:lpstr>Slide 10</vt:lpstr>
      <vt:lpstr>Претраживање веб-страница</vt:lpstr>
      <vt:lpstr>Slide 12</vt:lpstr>
      <vt:lpstr>Веб-претраживачи</vt:lpstr>
      <vt:lpstr>За задаћу: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S</cp:lastModifiedBy>
  <cp:revision>58</cp:revision>
  <dcterms:created xsi:type="dcterms:W3CDTF">2020-05-10T18:31:29Z</dcterms:created>
  <dcterms:modified xsi:type="dcterms:W3CDTF">2020-05-23T05:36:42Z</dcterms:modified>
</cp:coreProperties>
</file>