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2" r:id="rId7"/>
    <p:sldId id="266" r:id="rId8"/>
    <p:sldId id="264" r:id="rId9"/>
    <p:sldId id="265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cunar" initials="R" lastIdx="0" clrIdx="0">
    <p:extLst>
      <p:ext uri="{19B8F6BF-5375-455C-9EA6-DF929625EA0E}">
        <p15:presenceInfo xmlns="" xmlns:p15="http://schemas.microsoft.com/office/powerpoint/2012/main" userId="Racuna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58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3EBAF-C79F-4BCB-8207-41D9ADB85282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4A7E7-E82D-4C8B-8A72-F771F826A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23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4A7E7-E82D-4C8B-8A72-F771F826A58B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4A7E7-E82D-4C8B-8A72-F771F826A58B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319F-A2A5-41D7-ABB2-49915F77646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CA4B-DA3D-4B96-ADB6-EEB53EA81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319F-A2A5-41D7-ABB2-49915F77646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CA4B-DA3D-4B96-ADB6-EEB53EA81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319F-A2A5-41D7-ABB2-49915F77646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CA4B-DA3D-4B96-ADB6-EEB53EA81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319F-A2A5-41D7-ABB2-49915F77646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CA4B-DA3D-4B96-ADB6-EEB53EA81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319F-A2A5-41D7-ABB2-49915F77646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CA4B-DA3D-4B96-ADB6-EEB53EA81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319F-A2A5-41D7-ABB2-49915F77646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CA4B-DA3D-4B96-ADB6-EEB53EA81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319F-A2A5-41D7-ABB2-49915F77646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CA4B-DA3D-4B96-ADB6-EEB53EA81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319F-A2A5-41D7-ABB2-49915F77646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CA4B-DA3D-4B96-ADB6-EEB53EA81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319F-A2A5-41D7-ABB2-49915F77646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CA4B-DA3D-4B96-ADB6-EEB53EA81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319F-A2A5-41D7-ABB2-49915F77646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CA4B-DA3D-4B96-ADB6-EEB53EA81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319F-A2A5-41D7-ABB2-49915F77646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CA4B-DA3D-4B96-ADB6-EEB53EA81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8319F-A2A5-41D7-ABB2-49915F77646F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5CA4B-DA3D-4B96-ADB6-EEB53EA81A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1.jpe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71700" y="771550"/>
            <a:ext cx="5544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РАЗЛОМЦИ -</a:t>
            </a:r>
            <a:endParaRPr lang="en-US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139702"/>
            <a:ext cx="4248472" cy="2287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sr-Cyrl-C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 се подсјетимо: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43559"/>
            <a:ext cx="8424936" cy="4032447"/>
          </a:xfrm>
          <a:noFill/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sr-Cyrl-CS" dirty="0" smtClean="0">
                <a:solidFill>
                  <a:schemeClr val="bg1"/>
                </a:solidFill>
              </a:rPr>
              <a:t> 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Разломак је број којим изражавамо број дијелова</a:t>
            </a:r>
            <a:endParaRPr lang="sr-Latn-BA" sz="2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Latn-BA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неке цјелине.</a:t>
            </a:r>
          </a:p>
          <a:p>
            <a:pPr>
              <a:buFont typeface="Wingdings" pitchFamily="2" charset="2"/>
              <a:buChar char="Ø"/>
            </a:pPr>
            <a:r>
              <a:rPr lang="sr-Cyrl-C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Разломак се записује помоћу два природна броја и</a:t>
            </a:r>
            <a:endParaRPr lang="sr-Latn-BA" sz="2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Latn-BA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разломачке црте.</a:t>
            </a:r>
          </a:p>
          <a:p>
            <a:pPr>
              <a:buFont typeface="Wingdings" pitchFamily="2" charset="2"/>
              <a:buChar char="Ø"/>
            </a:pPr>
            <a:r>
              <a:rPr lang="sr-Cyrl-C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Природни бројеви помоћу којих се записује </a:t>
            </a:r>
            <a:endParaRPr lang="sr-Latn-BA" sz="2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Latn-BA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разломак називају се бројилац и именилац.</a:t>
            </a: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                 </a:t>
            </a:r>
            <a:r>
              <a:rPr lang="sr-Cyrl-CS" sz="5400" dirty="0" smtClean="0">
                <a:solidFill>
                  <a:schemeClr val="bg1"/>
                </a:solidFill>
              </a:rPr>
              <a:t>    </a:t>
            </a:r>
            <a:r>
              <a:rPr lang="sr-Latn-BA" sz="5400" dirty="0" smtClean="0">
                <a:solidFill>
                  <a:schemeClr val="bg1"/>
                </a:solidFill>
              </a:rPr>
              <a:t> </a:t>
            </a:r>
            <a:endParaRPr lang="sr-Latn-BA" u="sng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sr-Cyrl-CS" u="sng" dirty="0" smtClean="0">
                <a:solidFill>
                  <a:srgbClr val="FFFF00"/>
                </a:solidFill>
              </a:rPr>
              <a:t> </a:t>
            </a:r>
            <a:r>
              <a:rPr lang="sr-Cyrl-CS" sz="5400" u="sng" dirty="0" smtClean="0">
                <a:solidFill>
                  <a:srgbClr val="FFFF00"/>
                </a:solidFill>
              </a:rPr>
              <a:t>                                               </a:t>
            </a:r>
            <a:endParaRPr lang="en-US" sz="5400" u="sng" dirty="0">
              <a:solidFill>
                <a:srgbClr val="FFFF00"/>
              </a:solidFill>
            </a:endParaRPr>
          </a:p>
        </p:txBody>
      </p:sp>
      <p:sp>
        <p:nvSpPr>
          <p:cNvPr id="4" name="Minus 3"/>
          <p:cNvSpPr/>
          <p:nvPr/>
        </p:nvSpPr>
        <p:spPr>
          <a:xfrm>
            <a:off x="2299751" y="4168834"/>
            <a:ext cx="504056" cy="53579"/>
          </a:xfrm>
          <a:prstGeom prst="mathMinu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139820" y="3826729"/>
            <a:ext cx="1000132" cy="34289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139820" y="4178805"/>
            <a:ext cx="1000132" cy="34289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139820" y="4496592"/>
            <a:ext cx="1000132" cy="34289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427984" y="4339838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ИМЕНИЛАЦ</a:t>
            </a:r>
            <a:endParaRPr lang="en-US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7633" y="3938001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РАЗЛОМАЧКА ЦРТА</a:t>
            </a:r>
            <a:endParaRPr lang="en-US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27984" y="3536164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БРОЈИЛАЦ</a:t>
            </a:r>
            <a:endParaRPr lang="en-US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23853" y="3505841"/>
            <a:ext cx="5094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r>
              <a:rPr lang="sr-Cyrl-BA" sz="4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4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5486"/>
            <a:ext cx="8496944" cy="4536504"/>
          </a:xfrm>
          <a:noFill/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000" indent="-342000">
              <a:spcBef>
                <a:spcPts val="500"/>
              </a:spcBef>
              <a:buFont typeface="Wingdings" pitchFamily="2" charset="2"/>
              <a:buChar char="v"/>
            </a:pPr>
            <a:r>
              <a:rPr lang="sr-Cyrl-C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ИМЕНИЛАЦ</a:t>
            </a:r>
            <a:r>
              <a:rPr lang="sr-Cyrl-C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је дио разломка који се пише испод</a:t>
            </a:r>
            <a:endParaRPr lang="sr-Latn-BA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000" indent="-342000" algn="just">
              <a:spcBef>
                <a:spcPts val="500"/>
              </a:spcBef>
              <a:buNone/>
            </a:pPr>
            <a:r>
              <a:rPr lang="sr-Latn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r-Cyrl-C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разломачке црте. Он означава на колико је једнаких</a:t>
            </a:r>
            <a:endParaRPr lang="sr-Latn-BA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000" indent="-342000" algn="just">
              <a:spcBef>
                <a:spcPts val="500"/>
              </a:spcBef>
              <a:buNone/>
            </a:pPr>
            <a:r>
              <a:rPr lang="sr-Cyrl-C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дијелова подијељена нека цјелина (именује дијелове).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C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БРОЈИЛАЦ</a:t>
            </a:r>
            <a:r>
              <a:rPr lang="sr-Cyrl-C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је дио разломка који се пише изнад разломачке црте. Он означава број који показује колико је једнаких дијелова узето или издвојено од једне цјелине (броји дијелове).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C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РАЗЛОМАЧКА ЦРТА </a:t>
            </a:r>
            <a:r>
              <a:rPr lang="sr-Cyrl-C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 хоризонтална линија која раздваја бројилац и именилац. Разломачка црта се може посматрати као операција дијељења.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61" y="123478"/>
            <a:ext cx="9144000" cy="5143500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sr-Cyrl-C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Исте дијелове једне цјелине можемо записати</a:t>
            </a:r>
            <a:endParaRPr lang="sr-Latn-BA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Latn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r-Cyrl-C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различитим разломцима: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547534"/>
            <a:ext cx="2924063" cy="1401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Cloud Callout 24"/>
          <p:cNvSpPr/>
          <p:nvPr/>
        </p:nvSpPr>
        <p:spPr>
          <a:xfrm>
            <a:off x="4183752" y="3652810"/>
            <a:ext cx="3710874" cy="1296144"/>
          </a:xfrm>
          <a:prstGeom prst="cloudCallout">
            <a:avLst>
              <a:gd name="adj1" fmla="val -63903"/>
              <a:gd name="adj2" fmla="val 14634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sr-Cyrl-BA" sz="2800" dirty="0">
                <a:solidFill>
                  <a:srgbClr val="00B050"/>
                </a:solidFill>
                <a:latin typeface="Calibri" pitchFamily="34" charset="0"/>
              </a:rPr>
              <a:t>      </a:t>
            </a:r>
          </a:p>
          <a:p>
            <a:pPr algn="just"/>
            <a:r>
              <a:rPr lang="sr-Cyrl-BA" sz="2800" dirty="0">
                <a:solidFill>
                  <a:srgbClr val="00B050"/>
                </a:solidFill>
                <a:latin typeface="Calibri" pitchFamily="34" charset="0"/>
              </a:rPr>
              <a:t>              </a:t>
            </a:r>
            <a:endParaRPr lang="en-US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46450" y="2371362"/>
            <a:ext cx="36420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en-US" sz="30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just"/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endParaRPr lang="sr-Cyrl-BA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737720" y="2846402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sr-Cyrl-BA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979730"/>
              </p:ext>
            </p:extLst>
          </p:nvPr>
        </p:nvGraphicFramePr>
        <p:xfrm>
          <a:off x="536594" y="1784536"/>
          <a:ext cx="209119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1190">
                  <a:extLst>
                    <a:ext uri="{9D8B030D-6E8A-4147-A177-3AD203B41FA5}">
                      <a16:colId xmlns="" xmlns:a16="http://schemas.microsoft.com/office/drawing/2014/main" val="25983743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19536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04632385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027165"/>
              </p:ext>
            </p:extLst>
          </p:nvPr>
        </p:nvGraphicFramePr>
        <p:xfrm>
          <a:off x="3347863" y="1789616"/>
          <a:ext cx="2160241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775">
                  <a:extLst>
                    <a:ext uri="{9D8B030D-6E8A-4147-A177-3AD203B41FA5}">
                      <a16:colId xmlns="" xmlns:a16="http://schemas.microsoft.com/office/drawing/2014/main" val="2407953436"/>
                    </a:ext>
                  </a:extLst>
                </a:gridCol>
                <a:gridCol w="1088466">
                  <a:extLst>
                    <a:ext uri="{9D8B030D-6E8A-4147-A177-3AD203B41FA5}">
                      <a16:colId xmlns="" xmlns:a16="http://schemas.microsoft.com/office/drawing/2014/main" val="172122050"/>
                    </a:ext>
                  </a:extLst>
                </a:gridCol>
              </a:tblGrid>
              <a:tr h="2959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11203580"/>
                  </a:ext>
                </a:extLst>
              </a:tr>
              <a:tr h="2959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03699418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277203"/>
              </p:ext>
            </p:extLst>
          </p:nvPr>
        </p:nvGraphicFramePr>
        <p:xfrm>
          <a:off x="6302163" y="1768000"/>
          <a:ext cx="215826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673">
                  <a:extLst>
                    <a:ext uri="{9D8B030D-6E8A-4147-A177-3AD203B41FA5}">
                      <a16:colId xmlns="" xmlns:a16="http://schemas.microsoft.com/office/drawing/2014/main" val="1507885191"/>
                    </a:ext>
                  </a:extLst>
                </a:gridCol>
                <a:gridCol w="550673">
                  <a:extLst>
                    <a:ext uri="{9D8B030D-6E8A-4147-A177-3AD203B41FA5}">
                      <a16:colId xmlns="" xmlns:a16="http://schemas.microsoft.com/office/drawing/2014/main" val="4165717774"/>
                    </a:ext>
                  </a:extLst>
                </a:gridCol>
                <a:gridCol w="550673">
                  <a:extLst>
                    <a:ext uri="{9D8B030D-6E8A-4147-A177-3AD203B41FA5}">
                      <a16:colId xmlns="" xmlns:a16="http://schemas.microsoft.com/office/drawing/2014/main" val="4021097019"/>
                    </a:ext>
                  </a:extLst>
                </a:gridCol>
                <a:gridCol w="506250">
                  <a:extLst>
                    <a:ext uri="{9D8B030D-6E8A-4147-A177-3AD203B41FA5}">
                      <a16:colId xmlns="" xmlns:a16="http://schemas.microsoft.com/office/drawing/2014/main" val="30475203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13907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3723068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1357414" y="2686725"/>
                <a:ext cx="452239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Cyrl-R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Cyrl-R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7414" y="2686725"/>
                <a:ext cx="452239" cy="7838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010514" y="2698419"/>
                <a:ext cx="806864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Cyrl-R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sr-Cyrl-R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514" y="2698419"/>
                <a:ext cx="806864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155177" y="2686725"/>
                <a:ext cx="452239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Cyrl-R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sr-Cyrl-R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5177" y="2686725"/>
                <a:ext cx="452239" cy="7848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5076056" y="3867894"/>
                <a:ext cx="576064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Cyrl-RS" sz="2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sr-Cyrl-RS" sz="2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3867894"/>
                <a:ext cx="576064" cy="7861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6256392" y="3867894"/>
                <a:ext cx="576064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Cyrl-RS" sz="2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sr-Cyrl-RS" sz="2400" b="1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6392" y="3867894"/>
                <a:ext cx="576064" cy="7861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/>
          <p:cNvSpPr txBox="1"/>
          <p:nvPr/>
        </p:nvSpPr>
        <p:spPr>
          <a:xfrm>
            <a:off x="5787303" y="4070409"/>
            <a:ext cx="525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=</a:t>
            </a:r>
            <a:endParaRPr lang="en-US" sz="2400" b="1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0" grpId="0"/>
      <p:bldP spid="31" grpId="0"/>
      <p:bldP spid="60" grpId="0"/>
      <p:bldP spid="61" grpId="0"/>
      <p:bldP spid="63" grpId="0"/>
      <p:bldP spid="64" grpId="0"/>
      <p:bldP spid="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5486"/>
            <a:ext cx="8784976" cy="4464496"/>
          </a:xfrm>
          <a:noFill/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sr-Cyrl-C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Ако два разломка имају једнаке </a:t>
            </a:r>
            <a:r>
              <a:rPr lang="sr-Cyrl-CS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имениоце</a:t>
            </a:r>
            <a:r>
              <a:rPr lang="sr-Cyrl-C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већи је</a:t>
            </a:r>
          </a:p>
          <a:p>
            <a:pPr marL="0" indent="0">
              <a:buNone/>
            </a:pPr>
            <a:r>
              <a:rPr lang="sr-Cyrl-C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онај разломак који има већи бројилац.</a:t>
            </a:r>
          </a:p>
          <a:p>
            <a:pPr marL="0" indent="0">
              <a:buNone/>
            </a:pPr>
            <a:endParaRPr lang="sr-Cyrl-CS" sz="30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CS" sz="3000" dirty="0" smtClean="0">
                <a:solidFill>
                  <a:schemeClr val="bg1"/>
                </a:solidFill>
              </a:rPr>
              <a:t>                                                   </a:t>
            </a:r>
          </a:p>
          <a:p>
            <a:pPr>
              <a:buNone/>
            </a:pPr>
            <a:r>
              <a:rPr lang="sr-Cyrl-CS" sz="3000" dirty="0" smtClean="0">
                <a:solidFill>
                  <a:schemeClr val="bg1"/>
                </a:solidFill>
              </a:rPr>
              <a:t>       </a:t>
            </a:r>
            <a:r>
              <a:rPr lang="sr-Cyrl-CS" sz="3000" dirty="0" smtClean="0">
                <a:solidFill>
                  <a:srgbClr val="FFFF00"/>
                </a:solidFill>
              </a:rPr>
              <a:t>                                               </a:t>
            </a:r>
            <a:endParaRPr lang="en-US" sz="30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64906" y="2766177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&gt;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96774" y="2766642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&gt;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16378" y="2776006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&gt;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43942" y="2776006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&gt;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89223" y="2666663"/>
                <a:ext cx="638315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Cyrl-R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</m:num>
                        <m:den>
                          <m:r>
                            <a:rPr lang="sr-Cyrl-R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223" y="2666663"/>
                <a:ext cx="638315" cy="7838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700716" y="2666663"/>
                <a:ext cx="437940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Cyrl-R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sr-Cyrl-R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0716" y="2666663"/>
                <a:ext cx="437940" cy="7838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674948" y="2669099"/>
                <a:ext cx="437940" cy="7813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Cyrl-R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sr-Cyrl-R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4948" y="2669099"/>
                <a:ext cx="437940" cy="7813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608123" y="2666663"/>
                <a:ext cx="437940" cy="791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Cyrl-R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sr-Cyrl-R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8123" y="2666663"/>
                <a:ext cx="437940" cy="7913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572000" y="2666663"/>
                <a:ext cx="437940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Cyrl-R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sr-Cyrl-R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666663"/>
                <a:ext cx="437940" cy="78380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2" grpId="0"/>
      <p:bldP spid="13" grpId="0"/>
      <p:bldP spid="15" grpId="0"/>
      <p:bldP spid="16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7494"/>
            <a:ext cx="8352928" cy="4464496"/>
          </a:xfrm>
          <a:noFill/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Ако два разломка имају једнаке </a:t>
            </a:r>
            <a:r>
              <a:rPr lang="sr-Cyrl-CS" sz="24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бројиоце</a:t>
            </a:r>
            <a:r>
              <a:rPr lang="sr-Cyrl-C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већи је</a:t>
            </a:r>
          </a:p>
          <a:p>
            <a:pPr marL="0" indent="0">
              <a:buNone/>
            </a:pPr>
            <a:r>
              <a:rPr lang="sr-Cyrl-C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онај разломак који има мањи именилац.</a:t>
            </a:r>
          </a:p>
          <a:p>
            <a:pPr marL="0" indent="0">
              <a:buNone/>
            </a:pPr>
            <a:endParaRPr lang="sr-Cyrl-CS" sz="36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CS" dirty="0" smtClean="0">
                <a:solidFill>
                  <a:srgbClr val="FFFF00"/>
                </a:solidFill>
              </a:rPr>
              <a:t>                                                       </a:t>
            </a: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      </a:t>
            </a:r>
            <a:r>
              <a:rPr lang="en-US" dirty="0" smtClean="0">
                <a:solidFill>
                  <a:schemeClr val="bg1"/>
                </a:solidFill>
              </a:rPr>
              <a:t>      </a:t>
            </a:r>
            <a:r>
              <a:rPr lang="sr-Cyrl-BA" dirty="0" smtClean="0">
                <a:solidFill>
                  <a:schemeClr val="bg1"/>
                </a:solidFill>
              </a:rPr>
              <a:t>     </a:t>
            </a:r>
            <a:r>
              <a:rPr lang="en-US" dirty="0" smtClean="0">
                <a:solidFill>
                  <a:schemeClr val="bg1"/>
                </a:solidFill>
              </a:rPr>
              <a:t>       </a:t>
            </a:r>
            <a:r>
              <a:rPr lang="sr-Cyrl-BA" dirty="0" smtClean="0">
                <a:solidFill>
                  <a:schemeClr val="bg1"/>
                </a:solidFill>
              </a:rPr>
              <a:t>     </a:t>
            </a:r>
            <a:r>
              <a:rPr lang="en-US" dirty="0" smtClean="0">
                <a:solidFill>
                  <a:schemeClr val="bg1"/>
                </a:solidFill>
              </a:rPr>
              <a:t>       </a:t>
            </a:r>
            <a:r>
              <a:rPr lang="sr-Cyrl-BA" dirty="0" smtClean="0">
                <a:solidFill>
                  <a:schemeClr val="bg1"/>
                </a:solidFill>
              </a:rPr>
              <a:t>     </a:t>
            </a:r>
            <a:r>
              <a:rPr lang="en-US" dirty="0" smtClean="0">
                <a:solidFill>
                  <a:schemeClr val="bg1"/>
                </a:solidFill>
              </a:rPr>
              <a:t>     </a:t>
            </a:r>
            <a:r>
              <a:rPr lang="sr-Cyrl-BA" dirty="0" smtClean="0">
                <a:solidFill>
                  <a:schemeClr val="bg1"/>
                </a:solidFill>
              </a:rPr>
              <a:t>      </a:t>
            </a:r>
            <a:endParaRPr lang="sr-Cyrl-C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r-Cyrl-CS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19672" y="279955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&gt;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61865" y="279955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&gt;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05845" y="278736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&gt;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59452" y="2790963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&gt;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08815" y="2658135"/>
                <a:ext cx="563938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Cyrl-R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sr-Cyrl-R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815" y="2658135"/>
                <a:ext cx="563938" cy="7838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030706" y="2658135"/>
                <a:ext cx="563938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Cyrl-R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sr-Cyrl-R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0706" y="2658135"/>
                <a:ext cx="563938" cy="7838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059832" y="2658135"/>
                <a:ext cx="563938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Cyrl-R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sr-Cyrl-R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2658135"/>
                <a:ext cx="563938" cy="78380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070006" y="2658135"/>
                <a:ext cx="563938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Cyrl-R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sr-Cyrl-R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0006" y="2658135"/>
                <a:ext cx="563938" cy="7838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076056" y="2658135"/>
                <a:ext cx="563938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Cyrl-R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sr-Cyrl-R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2658135"/>
                <a:ext cx="563938" cy="78380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123478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Задаци за вјежбање: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771550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Упореди дате разломке: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59632" y="1419622"/>
                <a:ext cx="432048" cy="668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Cyrl-R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sr-Cyrl-R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1419622"/>
                <a:ext cx="432048" cy="66851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195736" y="1419622"/>
                <a:ext cx="432048" cy="670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Cyrl-R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sr-Cyrl-R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1419622"/>
                <a:ext cx="432048" cy="6705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784477" y="156921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765786" y="1453349"/>
                <a:ext cx="432048" cy="6706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Cyrl-R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sr-Cyrl-R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5786" y="1453349"/>
                <a:ext cx="432048" cy="6706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788024" y="1448497"/>
                <a:ext cx="432048" cy="670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Cyrl-R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sr-Cyrl-R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1448497"/>
                <a:ext cx="432048" cy="6705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355976" y="160207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259632" y="2499742"/>
                <a:ext cx="432048" cy="670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Cyrl-R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sr-Cyrl-R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2499742"/>
                <a:ext cx="432048" cy="6705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123728" y="2499741"/>
                <a:ext cx="432048" cy="668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Cyrl-RS" sz="20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sr-Cyrl-RS" sz="20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2499741"/>
                <a:ext cx="432048" cy="66858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1784477" y="261138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765786" y="2533533"/>
                <a:ext cx="432048" cy="6705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Cyrl-R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sr-Cyrl-R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5786" y="2533533"/>
                <a:ext cx="432048" cy="67050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788024" y="2538241"/>
                <a:ext cx="432048" cy="6767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Cyrl-R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sr-Cyrl-R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538241"/>
                <a:ext cx="432048" cy="67678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4319972" y="267692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281510" y="3596247"/>
                <a:ext cx="432048" cy="6706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Cyrl-R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sr-Cyrl-R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1510" y="3596247"/>
                <a:ext cx="432048" cy="67063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123728" y="3592197"/>
                <a:ext cx="432048" cy="670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Cyrl-R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sr-Cyrl-R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3592197"/>
                <a:ext cx="432048" cy="67056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1763688" y="3748825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779912" y="3607399"/>
                <a:ext cx="432048" cy="6768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Cyrl-R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sr-Cyrl-R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3607399"/>
                <a:ext cx="432048" cy="67685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788024" y="3592197"/>
                <a:ext cx="432048" cy="670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Cyrl-R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sr-Cyrl-R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3592197"/>
                <a:ext cx="432048" cy="67056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4355976" y="3743623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175956" y="2985699"/>
            <a:ext cx="1944216" cy="699639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6886" y="2119064"/>
            <a:ext cx="1314450" cy="1049257"/>
          </a:xfrm>
          <a:prstGeom prst="rect">
            <a:avLst/>
          </a:prstGeom>
        </p:spPr>
      </p:pic>
      <p:cxnSp>
        <p:nvCxnSpPr>
          <p:cNvPr id="30" name="Straight Arrow Connector 29"/>
          <p:cNvCxnSpPr/>
          <p:nvPr/>
        </p:nvCxnSpPr>
        <p:spPr>
          <a:xfrm>
            <a:off x="5335836" y="4083918"/>
            <a:ext cx="892348" cy="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63" t="19337" r="29789" b="15221"/>
          <a:stretch/>
        </p:blipFill>
        <p:spPr>
          <a:xfrm>
            <a:off x="6366886" y="3363838"/>
            <a:ext cx="1301458" cy="99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408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3478"/>
            <a:ext cx="8712968" cy="4824536"/>
          </a:xfrm>
          <a:noFill/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 </a:t>
            </a:r>
            <a:r>
              <a:rPr lang="en-U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Станислав је добио половину чоколаде од 300</a:t>
            </a:r>
            <a:r>
              <a:rPr lang="sr-Latn-BA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</a:t>
            </a:r>
            <a:endParaRPr lang="sr-Latn-BA" sz="2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sr-Latn-BA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Јована трећину чоколаде од 600 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g. </a:t>
            </a:r>
            <a:endParaRPr lang="sr-Cyrl-CS" sz="2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sr-Latn-BA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r>
              <a:rPr lang="sr-Cyrl-C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 је добио више чоколаде?</a:t>
            </a:r>
          </a:p>
          <a:p>
            <a:pPr>
              <a:buNone/>
            </a:pPr>
            <a:r>
              <a:rPr lang="sr-Cyrl-C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sr-Cyrl-BA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колико грама је добио више?</a:t>
            </a:r>
          </a:p>
          <a:p>
            <a:pPr>
              <a:buNone/>
            </a:pPr>
            <a:r>
              <a:rPr lang="sr-Cyrl-C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sr-Cyrl-CS" sz="26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Рачун:</a:t>
            </a:r>
          </a:p>
          <a:p>
            <a:pPr>
              <a:buNone/>
            </a:pP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Станислав</a:t>
            </a:r>
            <a:r>
              <a:rPr lang="sr-Latn-R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300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2 = 150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</a:t>
            </a:r>
            <a:endParaRPr lang="sr-Cyrl-CS" sz="2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Јована</a:t>
            </a:r>
            <a:r>
              <a:rPr lang="sr-Latn-R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600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3 = 200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</a:t>
            </a:r>
            <a:endParaRPr lang="sr-Cyrl-CS" sz="2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sr-Cyrl-C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200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150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50 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sr-Cyrl-CS" sz="2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sr-Cyrl-CS" sz="26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Одговор: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>
              <a:buNone/>
            </a:pP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а)</a:t>
            </a:r>
            <a:r>
              <a:rPr lang="sr-Latn-BA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Јована је добила више чоколаде.</a:t>
            </a:r>
          </a:p>
          <a:p>
            <a:pPr>
              <a:buNone/>
            </a:pPr>
            <a:r>
              <a:rPr lang="sr-Cyrl-BA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sr-Cyrl-BA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Добила је за 50 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 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више.</a:t>
            </a:r>
            <a:endParaRPr lang="en-US" sz="2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5486"/>
            <a:ext cx="8712968" cy="4824536"/>
          </a:xfrm>
          <a:noFill/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Cyrl-CS" b="1" dirty="0" smtClean="0"/>
              <a:t>  </a:t>
            </a:r>
            <a:endParaRPr lang="en-US" sz="3000" b="1" dirty="0" smtClean="0"/>
          </a:p>
          <a:p>
            <a:pPr>
              <a:buNone/>
            </a:pPr>
            <a:r>
              <a:rPr lang="en-US" sz="2600" b="1" dirty="0" smtClean="0">
                <a:solidFill>
                  <a:schemeClr val="bg1"/>
                </a:solidFill>
              </a:rPr>
              <a:t>  </a:t>
            </a:r>
            <a:r>
              <a:rPr lang="sr-Cyrl-CS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Туриста је 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прешао</a:t>
            </a:r>
            <a:r>
              <a:rPr lang="sr-Latn-BA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sr-Latn-BA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800 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km.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Бродом је прешао</a:t>
            </a:r>
          </a:p>
          <a:p>
            <a:pPr>
              <a:buNone/>
            </a:pPr>
            <a:r>
              <a:rPr lang="sr-Cyrl-C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sr-Latn-BA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једну петину пута, аутомобилом половину цијелог</a:t>
            </a:r>
          </a:p>
          <a:p>
            <a:pPr>
              <a:buNone/>
            </a:pPr>
            <a:r>
              <a:rPr lang="sr-Cyrl-C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пута, а остали дио пута </a:t>
            </a:r>
            <a:r>
              <a:rPr lang="sr-Cyrl-BA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возом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r-Cyrl-CS" sz="2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Колико је 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km 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прешао 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ом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just">
              <a:buNone/>
            </a:pP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sr-Cyrl-CS" sz="26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Рачун:</a:t>
            </a:r>
          </a:p>
          <a:p>
            <a:pPr algn="just">
              <a:buNone/>
            </a:pP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Бродом:  1 800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km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5 = 360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km</a:t>
            </a:r>
            <a:endParaRPr lang="sr-Cyrl-C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sr-Cyrl-C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Аутомобилом:  1 800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km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2 = 900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km</a:t>
            </a:r>
            <a:endParaRPr lang="sr-Cyrl-CS" sz="2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sr-Cyrl-C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sr-Cyrl-C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озом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sr-Latn-BA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1 800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km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(360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km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+ 900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km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= </a:t>
            </a:r>
          </a:p>
          <a:p>
            <a:pPr algn="just">
              <a:buNone/>
            </a:pPr>
            <a:r>
              <a:rPr lang="sr-Cyrl-C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= 1 800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km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1 260 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km 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540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km</a:t>
            </a:r>
            <a:endParaRPr lang="sr-Cyrl-CS" sz="2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sr-Cyrl-C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sr-Cyrl-CS" sz="26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Одговор:</a:t>
            </a:r>
          </a:p>
          <a:p>
            <a:pPr algn="just">
              <a:buNone/>
            </a:pPr>
            <a:r>
              <a:rPr lang="sr-Cyrl-C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ом </a:t>
            </a:r>
            <a:r>
              <a:rPr lang="sr-Cyrl-C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 прешао 540 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km.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543</Words>
  <Application>Microsoft Office PowerPoint</Application>
  <PresentationFormat>On-screen Show (16:9)</PresentationFormat>
  <Paragraphs>111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Да се подсјетимо: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MP-CORP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РАЗЛОМЦИ</dc:title>
  <dc:creator>MP</dc:creator>
  <cp:lastModifiedBy>User</cp:lastModifiedBy>
  <cp:revision>48</cp:revision>
  <dcterms:created xsi:type="dcterms:W3CDTF">2020-05-30T09:34:03Z</dcterms:created>
  <dcterms:modified xsi:type="dcterms:W3CDTF">2020-06-02T13:16:35Z</dcterms:modified>
</cp:coreProperties>
</file>