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74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2" r:id="rId10"/>
    <p:sldId id="263" r:id="rId11"/>
    <p:sldId id="264" r:id="rId12"/>
    <p:sldId id="265" r:id="rId13"/>
    <p:sldId id="273" r:id="rId14"/>
    <p:sldId id="275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2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22FF82-F83A-43C9-80AC-6428BCE6BF24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2DA5FE-4D04-45D9-8691-1172E0B8CD8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advClick="0" advTm="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98073" y="2170926"/>
            <a:ext cx="8922327" cy="291753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r>
              <a:rPr lang="sr-Cyrl-BA" alt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мјесеци</a:t>
            </a:r>
            <a:br>
              <a:rPr lang="sr-Cyrl-BA" alt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alt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години</a:t>
            </a:r>
            <a:r>
              <a:rPr lang="hr-HR" altLang="sr-Latn-RS" b="1" dirty="0"/>
              <a:t/>
            </a:r>
            <a:br>
              <a:rPr lang="hr-HR" altLang="sr-Latn-RS" b="1" dirty="0"/>
            </a:br>
            <a:endParaRPr lang="bs-Latn-BA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6553200" y="845126"/>
            <a:ext cx="4655127" cy="668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3</a:t>
            </a:r>
            <a:endParaRPr lang="bs-Latn-BA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8416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09211" y="160421"/>
            <a:ext cx="4864767" cy="1173079"/>
          </a:xfrm>
        </p:spPr>
        <p:txBody>
          <a:bodyPr>
            <a:normAutofit/>
          </a:bodyPr>
          <a:lstStyle/>
          <a:p>
            <a:pPr algn="ctr"/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endParaRPr lang="bs-Latn-B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68490" y="996288"/>
            <a:ext cx="11505061" cy="532262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календару су приказани: једна година, њени мјесеци и седмице.</a:t>
            </a:r>
            <a:endParaRPr lang="sr-Latn-R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Тачно је назначено колико сваки мјесец има дана. </a:t>
            </a:r>
            <a:endParaRPr lang="sr-Latn-R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r-Cyrl-R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ИМА 12 МЈЕСЕЦИ- 365 ДАНА. </a:t>
            </a:r>
            <a:endParaRPr lang="sr-Latn-R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је </a:t>
            </a:r>
            <a:r>
              <a:rPr lang="sr-Cyrl-R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година</a:t>
            </a: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јер мјесец фебруар траје свега </a:t>
            </a:r>
            <a:r>
              <a:rPr lang="sr-Cyrl-R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дана. </a:t>
            </a:r>
            <a:endParaRPr lang="sr-Latn-R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Свака четврта година има један дан више и зовемо је </a:t>
            </a:r>
            <a:r>
              <a:rPr lang="sr-Cyrl-R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преступна година</a:t>
            </a: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Тада фербруар има </a:t>
            </a:r>
            <a:r>
              <a:rPr lang="sr-Cyrl-R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дана. Остали мјесеци у години имају </a:t>
            </a:r>
            <a:r>
              <a:rPr lang="sr-Cyrl-R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sr-Cyrl-R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дан. </a:t>
            </a:r>
            <a:endParaRPr lang="sr-Cyrl-R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r-Cyrl-R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Свака </a:t>
            </a:r>
            <a:r>
              <a:rPr lang="sr-Cyrl-R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седмица има увијек исти број дана- седам дана.</a:t>
            </a:r>
            <a:endParaRPr lang="sr-Latn-R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0077" y="272955"/>
            <a:ext cx="9072348" cy="128289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који мјесец има дана </a:t>
            </a:r>
            <a:r>
              <a:rPr lang="sr-Cyrl-R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</a:t>
            </a:r>
            <a:r>
              <a:rPr lang="sr-Cyrl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одредити и уз помоћ шаке:</a:t>
            </a: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80109" y="2322927"/>
            <a:ext cx="6664037" cy="363452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Бројимо дане:</a:t>
            </a:r>
          </a:p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Јануар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31 дан            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Јули 31 дан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Фебруар 28 или 29 дана    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alt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31 дан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                     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alt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Септембар </a:t>
            </a:r>
            <a:r>
              <a:rPr lang="sr-Cyrl-BA" alt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дана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Април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                 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Октобар 31 дан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 31  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                       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alt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Новембар </a:t>
            </a:r>
            <a:r>
              <a:rPr lang="sr-Cyrl-BA" alt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дана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  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                     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Децембар 31 дан 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Čuvar mesta za sadržaj 4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10" t="70729" r="20730" b="1"/>
          <a:stretch/>
        </p:blipFill>
        <p:spPr>
          <a:xfrm>
            <a:off x="8326582" y="5167746"/>
            <a:ext cx="2202873" cy="157941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 flipV="1">
            <a:off x="7453746" y="3671455"/>
            <a:ext cx="942110" cy="1704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7523018" y="3006436"/>
            <a:ext cx="997528" cy="2299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434945" y="44750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758546" y="2590800"/>
            <a:ext cx="914401" cy="257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3345" y="2258291"/>
            <a:ext cx="734291" cy="299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09709" y="1911927"/>
            <a:ext cx="471054" cy="3241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77745" y="1773382"/>
            <a:ext cx="96982" cy="3325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Čuvar mjesta sadržaja 2"/>
          <p:cNvSpPr txBox="1">
            <a:spLocks/>
          </p:cNvSpPr>
          <p:nvPr/>
        </p:nvSpPr>
        <p:spPr>
          <a:xfrm>
            <a:off x="6458341" y="3253545"/>
            <a:ext cx="1369477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јануар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Čuvar mjesta sadržaja 2"/>
          <p:cNvSpPr txBox="1">
            <a:spLocks/>
          </p:cNvSpPr>
          <p:nvPr/>
        </p:nvSpPr>
        <p:spPr>
          <a:xfrm>
            <a:off x="6192982" y="2768635"/>
            <a:ext cx="1634837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фебруар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Čuvar mjesta sadržaja 2"/>
          <p:cNvSpPr txBox="1">
            <a:spLocks/>
          </p:cNvSpPr>
          <p:nvPr/>
        </p:nvSpPr>
        <p:spPr>
          <a:xfrm>
            <a:off x="6957106" y="2297581"/>
            <a:ext cx="1023114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Čuvar mjesta sadržaja 2"/>
          <p:cNvSpPr txBox="1">
            <a:spLocks/>
          </p:cNvSpPr>
          <p:nvPr/>
        </p:nvSpPr>
        <p:spPr>
          <a:xfrm>
            <a:off x="6984813" y="1868090"/>
            <a:ext cx="1369477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Čuvar mjesta sadržaja 2"/>
          <p:cNvSpPr txBox="1">
            <a:spLocks/>
          </p:cNvSpPr>
          <p:nvPr/>
        </p:nvSpPr>
        <p:spPr>
          <a:xfrm>
            <a:off x="7940777" y="1424744"/>
            <a:ext cx="787587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Čuvar mjesta sadržaja 2"/>
          <p:cNvSpPr txBox="1">
            <a:spLocks/>
          </p:cNvSpPr>
          <p:nvPr/>
        </p:nvSpPr>
        <p:spPr>
          <a:xfrm>
            <a:off x="10282196" y="828998"/>
            <a:ext cx="1355622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1083636" y="31865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933709" y="2022764"/>
            <a:ext cx="665018" cy="3158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086109" y="2701637"/>
            <a:ext cx="651164" cy="2493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210800" y="3477491"/>
            <a:ext cx="498764" cy="1704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Čuvar mjesta sadržaja 2"/>
          <p:cNvSpPr txBox="1">
            <a:spLocks/>
          </p:cNvSpPr>
          <p:nvPr/>
        </p:nvSpPr>
        <p:spPr>
          <a:xfrm flipH="1">
            <a:off x="10515600" y="1662545"/>
            <a:ext cx="1579418" cy="598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октобар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Čuvar mjesta sadržaja 2"/>
          <p:cNvSpPr txBox="1">
            <a:spLocks/>
          </p:cNvSpPr>
          <p:nvPr/>
        </p:nvSpPr>
        <p:spPr>
          <a:xfrm>
            <a:off x="10307783" y="3186545"/>
            <a:ext cx="1884217" cy="445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децембар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Čuvar mjesta sadržaja 2"/>
          <p:cNvSpPr txBox="1">
            <a:spLocks/>
          </p:cNvSpPr>
          <p:nvPr/>
        </p:nvSpPr>
        <p:spPr>
          <a:xfrm flipH="1">
            <a:off x="10432470" y="2258292"/>
            <a:ext cx="1898074" cy="598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новембар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977745" y="1440873"/>
            <a:ext cx="96982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171709" y="1537855"/>
            <a:ext cx="124691" cy="3754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Čuvar mjesta sadržaja 2"/>
          <p:cNvSpPr txBox="1">
            <a:spLocks/>
          </p:cNvSpPr>
          <p:nvPr/>
        </p:nvSpPr>
        <p:spPr>
          <a:xfrm>
            <a:off x="8411832" y="1022961"/>
            <a:ext cx="732168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јун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Čuvar mjesta sadržaja 2"/>
          <p:cNvSpPr txBox="1">
            <a:spLocks/>
          </p:cNvSpPr>
          <p:nvPr/>
        </p:nvSpPr>
        <p:spPr>
          <a:xfrm>
            <a:off x="9090705" y="967543"/>
            <a:ext cx="732168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јул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9712036" y="1440873"/>
            <a:ext cx="484909" cy="3782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9809018" y="1607127"/>
            <a:ext cx="637309" cy="3602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Čuvar mjesta sadržaja 2"/>
          <p:cNvSpPr txBox="1">
            <a:spLocks/>
          </p:cNvSpPr>
          <p:nvPr/>
        </p:nvSpPr>
        <p:spPr>
          <a:xfrm>
            <a:off x="10060523" y="925980"/>
            <a:ext cx="1355622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Čuvar mjesta sadržaja 2"/>
          <p:cNvSpPr txBox="1">
            <a:spLocks/>
          </p:cNvSpPr>
          <p:nvPr/>
        </p:nvSpPr>
        <p:spPr>
          <a:xfrm>
            <a:off x="10210801" y="1244634"/>
            <a:ext cx="2272144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септембар</a:t>
            </a: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Čuvar mjesta sadržaja 2"/>
          <p:cNvSpPr txBox="1">
            <a:spLocks/>
          </p:cNvSpPr>
          <p:nvPr/>
        </p:nvSpPr>
        <p:spPr>
          <a:xfrm>
            <a:off x="10309905" y="1577143"/>
            <a:ext cx="1591150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s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49" grpId="0"/>
      <p:bldP spid="51" grpId="0"/>
      <p:bldP spid="52" grpId="0"/>
      <p:bldP spid="60" grpId="0"/>
      <p:bldP spid="61" grpId="0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845" y="0"/>
            <a:ext cx="8584442" cy="1456267"/>
          </a:xfrm>
        </p:spPr>
        <p:txBody>
          <a:bodyPr>
            <a:norm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Разлика између школске и календарске године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838" y="2028760"/>
            <a:ext cx="2254049" cy="22761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endParaRPr lang="sr-Cyrl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јануар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5"/>
          <p:cNvSpPr/>
          <p:nvPr/>
        </p:nvSpPr>
        <p:spPr>
          <a:xfrm>
            <a:off x="2105891" y="1662545"/>
            <a:ext cx="2092036" cy="3309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1година</a:t>
            </a:r>
            <a:endParaRPr lang="sr-Cyrl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мјесеци</a:t>
            </a:r>
            <a:endParaRPr lang="sr-Cyrl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или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rved Left Arrow 4"/>
          <p:cNvSpPr/>
          <p:nvPr/>
        </p:nvSpPr>
        <p:spPr>
          <a:xfrm>
            <a:off x="4127328" y="1935734"/>
            <a:ext cx="1943499" cy="2286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3700540" y="2385036"/>
            <a:ext cx="2031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Посљедњи дан у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децембар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72892" y="1119900"/>
            <a:ext cx="5019108" cy="28925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 је попис свих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мјесеци,седмица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дана у току једне године.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Свака година има свој календар</a:t>
            </a:r>
            <a:r>
              <a:rPr lang="sr-Cyrl-R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Arrow Callout 6"/>
          <p:cNvSpPr/>
          <p:nvPr/>
        </p:nvSpPr>
        <p:spPr>
          <a:xfrm>
            <a:off x="1470732" y="5046258"/>
            <a:ext cx="3357562" cy="14287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је календарска година.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Čuvar mesta za sadržaj 2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95081" y="4596258"/>
            <a:ext cx="2664602" cy="21605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Srce 10"/>
          <p:cNvSpPr/>
          <p:nvPr/>
        </p:nvSpPr>
        <p:spPr>
          <a:xfrm>
            <a:off x="7698134" y="3971498"/>
            <a:ext cx="4493866" cy="28865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endParaRPr lang="sr-Cyrl-C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r-Cyrl-C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Школска </a:t>
            </a:r>
            <a:r>
              <a:rPr lang="sr-Cyrl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r>
              <a:rPr lang="sr-Latn-R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почиње </a:t>
            </a:r>
            <a:r>
              <a:rPr lang="sr-Cyrl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ептембра</a:t>
            </a:r>
            <a:r>
              <a:rPr lang="sr-Cyrl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завршава се </a:t>
            </a:r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 августа</a:t>
            </a:r>
            <a:r>
              <a:rPr lang="sr-Cyrl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panose="05040102010807070707" pitchFamily="18" charset="2"/>
              <a:buChar char=""/>
              <a:defRPr/>
            </a:pPr>
            <a:endParaRPr lang="sr-Latn-RS" altLang="sr-Latn-RS" sz="2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204716"/>
            <a:ext cx="11696131" cy="900754"/>
          </a:xfrm>
        </p:spPr>
        <p:txBody>
          <a:bodyPr>
            <a:normAutofit/>
          </a:bodyPr>
          <a:lstStyle/>
          <a:p>
            <a:pPr algn="ctr"/>
            <a:r>
              <a:rPr lang="sr-Cyrl-B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је вријеме да </a:t>
            </a:r>
            <a:r>
              <a:rPr lang="sr-Cyrl-B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провјеримо шта смо научили!</a:t>
            </a:r>
            <a:endParaRPr lang="sr-Cyrl-B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Čuvar mjesta sadržaja 2"/>
          <p:cNvSpPr txBox="1">
            <a:spLocks/>
          </p:cNvSpPr>
          <p:nvPr/>
        </p:nvSpPr>
        <p:spPr>
          <a:xfrm>
            <a:off x="720697" y="5766180"/>
            <a:ext cx="6690038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Latn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 мјесец са 28 или 29 дана је  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Čuvar mjesta sadržaja 2"/>
          <p:cNvSpPr txBox="1">
            <a:spLocks/>
          </p:cNvSpPr>
          <p:nvPr/>
        </p:nvSpPr>
        <p:spPr>
          <a:xfrm>
            <a:off x="6469038" y="1421641"/>
            <a:ext cx="1296537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12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Čuvar mjesta sadržaja 2"/>
          <p:cNvSpPr txBox="1">
            <a:spLocks/>
          </p:cNvSpPr>
          <p:nvPr/>
        </p:nvSpPr>
        <p:spPr>
          <a:xfrm>
            <a:off x="750268" y="3045726"/>
            <a:ext cx="7202906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мјесеци имају 31 дан?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Čuvar mjesta sadržaja 2"/>
          <p:cNvSpPr txBox="1">
            <a:spLocks/>
          </p:cNvSpPr>
          <p:nvPr/>
        </p:nvSpPr>
        <p:spPr>
          <a:xfrm>
            <a:off x="914400" y="4053386"/>
            <a:ext cx="3057099" cy="709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ДЕЦЕМБАР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Čuvar mjesta sadržaja 2"/>
          <p:cNvSpPr txBox="1">
            <a:spLocks/>
          </p:cNvSpPr>
          <p:nvPr/>
        </p:nvSpPr>
        <p:spPr>
          <a:xfrm>
            <a:off x="736621" y="4642514"/>
            <a:ext cx="7202906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Latn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мјесеци имају 30 дана?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Čuvar mjesta sadržaja 2"/>
          <p:cNvSpPr txBox="1">
            <a:spLocks/>
          </p:cNvSpPr>
          <p:nvPr/>
        </p:nvSpPr>
        <p:spPr>
          <a:xfrm>
            <a:off x="750268" y="1380697"/>
            <a:ext cx="5677827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година има мјесеци?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Čuvar mjesta sadržaja 2"/>
          <p:cNvSpPr txBox="1">
            <a:spLocks/>
          </p:cNvSpPr>
          <p:nvPr/>
        </p:nvSpPr>
        <p:spPr>
          <a:xfrm>
            <a:off x="747994" y="1869743"/>
            <a:ext cx="4738407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мјесец у години је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Čuvar mjesta sadržaja 2"/>
          <p:cNvSpPr txBox="1">
            <a:spLocks/>
          </p:cNvSpPr>
          <p:nvPr/>
        </p:nvSpPr>
        <p:spPr>
          <a:xfrm>
            <a:off x="5283601" y="1901587"/>
            <a:ext cx="1895122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ЈАНУАР, 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Čuvar mjesta sadržaja 2"/>
          <p:cNvSpPr txBox="1">
            <a:spLocks/>
          </p:cNvSpPr>
          <p:nvPr/>
        </p:nvSpPr>
        <p:spPr>
          <a:xfrm>
            <a:off x="6964549" y="1876567"/>
            <a:ext cx="2370519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четврти 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Čuvar mjesta sadržaja 2"/>
          <p:cNvSpPr txBox="1">
            <a:spLocks/>
          </p:cNvSpPr>
          <p:nvPr/>
        </p:nvSpPr>
        <p:spPr>
          <a:xfrm>
            <a:off x="9052658" y="1917510"/>
            <a:ext cx="1895122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Čuvar mjesta sadržaja 2"/>
          <p:cNvSpPr txBox="1">
            <a:spLocks/>
          </p:cNvSpPr>
          <p:nvPr/>
        </p:nvSpPr>
        <p:spPr>
          <a:xfrm>
            <a:off x="836704" y="2354237"/>
            <a:ext cx="1715427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едми је 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Čuvar mjesta sadržaja 2"/>
          <p:cNvSpPr txBox="1">
            <a:spLocks/>
          </p:cNvSpPr>
          <p:nvPr/>
        </p:nvSpPr>
        <p:spPr>
          <a:xfrm>
            <a:off x="2402006" y="1868557"/>
            <a:ext cx="1282890" cy="99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r-Cyrl-RS" altLang="sr-Latn-R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ЈУЛИ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Čuvar mjesta sadržaja 2"/>
          <p:cNvSpPr txBox="1">
            <a:spLocks/>
          </p:cNvSpPr>
          <p:nvPr/>
        </p:nvSpPr>
        <p:spPr>
          <a:xfrm>
            <a:off x="3538960" y="2239617"/>
            <a:ext cx="5896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посљедњи мјесец у 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 је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Čuvar mjesta sadržaja 2"/>
          <p:cNvSpPr txBox="1">
            <a:spLocks/>
          </p:cNvSpPr>
          <p:nvPr/>
        </p:nvSpPr>
        <p:spPr>
          <a:xfrm>
            <a:off x="9223512" y="2173358"/>
            <a:ext cx="2690191" cy="1099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ДЕЦЕМБАР. 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Čuvar mjesta sadržaja 2"/>
          <p:cNvSpPr txBox="1">
            <a:spLocks/>
          </p:cNvSpPr>
          <p:nvPr/>
        </p:nvSpPr>
        <p:spPr>
          <a:xfrm>
            <a:off x="945888" y="3541593"/>
            <a:ext cx="1895122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ЈАНУАР,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Čuvar mjesta sadržaja 2"/>
          <p:cNvSpPr txBox="1">
            <a:spLocks/>
          </p:cNvSpPr>
          <p:nvPr/>
        </p:nvSpPr>
        <p:spPr>
          <a:xfrm>
            <a:off x="2638211" y="3527945"/>
            <a:ext cx="1895122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МАРТ,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Čuvar mjesta sadržaja 2"/>
          <p:cNvSpPr txBox="1">
            <a:spLocks/>
          </p:cNvSpPr>
          <p:nvPr/>
        </p:nvSpPr>
        <p:spPr>
          <a:xfrm>
            <a:off x="4098520" y="3555240"/>
            <a:ext cx="1237755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МАЈ,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Čuvar mjesta sadržaja 2"/>
          <p:cNvSpPr txBox="1">
            <a:spLocks/>
          </p:cNvSpPr>
          <p:nvPr/>
        </p:nvSpPr>
        <p:spPr>
          <a:xfrm>
            <a:off x="5163046" y="3087758"/>
            <a:ext cx="1436537" cy="1484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ЈУЛИ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Čuvar mjesta sadržaja 2"/>
          <p:cNvSpPr txBox="1">
            <a:spLocks/>
          </p:cNvSpPr>
          <p:nvPr/>
        </p:nvSpPr>
        <p:spPr>
          <a:xfrm>
            <a:off x="6323105" y="3541593"/>
            <a:ext cx="2118529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Čuvar mjesta sadržaja 2"/>
          <p:cNvSpPr txBox="1">
            <a:spLocks/>
          </p:cNvSpPr>
          <p:nvPr/>
        </p:nvSpPr>
        <p:spPr>
          <a:xfrm>
            <a:off x="8138257" y="3541593"/>
            <a:ext cx="2476733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ОКТОБАР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Čuvar mjesta sadržaja 2"/>
          <p:cNvSpPr txBox="1">
            <a:spLocks/>
          </p:cNvSpPr>
          <p:nvPr/>
        </p:nvSpPr>
        <p:spPr>
          <a:xfrm>
            <a:off x="918593" y="5165677"/>
            <a:ext cx="1895122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Čuvar mjesta sadržaja 2"/>
          <p:cNvSpPr txBox="1">
            <a:spLocks/>
          </p:cNvSpPr>
          <p:nvPr/>
        </p:nvSpPr>
        <p:spPr>
          <a:xfrm>
            <a:off x="2585893" y="5131558"/>
            <a:ext cx="1467492" cy="696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ЈУНИ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Čuvar mjesta sadržaja 2"/>
          <p:cNvSpPr txBox="1">
            <a:spLocks/>
          </p:cNvSpPr>
          <p:nvPr/>
        </p:nvSpPr>
        <p:spPr>
          <a:xfrm>
            <a:off x="3923374" y="5181599"/>
            <a:ext cx="2967756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СЕПТЕМБАР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Čuvar mjesta sadržaja 2"/>
          <p:cNvSpPr txBox="1">
            <a:spLocks/>
          </p:cNvSpPr>
          <p:nvPr/>
        </p:nvSpPr>
        <p:spPr>
          <a:xfrm>
            <a:off x="6557392" y="5181600"/>
            <a:ext cx="3474504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sr-Cyrl-RS" altLang="sr-Latn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НОВЕМБАР.</a:t>
            </a:r>
            <a:r>
              <a:rPr lang="sr-Cyrl-RS" alt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Čuvar mjesta sadržaja 2"/>
          <p:cNvSpPr txBox="1">
            <a:spLocks/>
          </p:cNvSpPr>
          <p:nvPr/>
        </p:nvSpPr>
        <p:spPr>
          <a:xfrm>
            <a:off x="7212485" y="5782100"/>
            <a:ext cx="2368243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ФЕБРУАР.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7927"/>
            <a:ext cx="10096790" cy="888231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454727"/>
            <a:ext cx="10210800" cy="12884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Нацртајте у ваше свеске календар за мјесец новембар.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Украсите га у складу с годишњим добом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 припада.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029030"/>
      </p:ext>
    </p:extLst>
  </p:cSld>
  <p:clrMapOvr>
    <a:masterClrMapping/>
  </p:clrMapOvr>
  <p:transition advClick="0" advTm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Voće I Povrće U Prehrani Moje Obitelji - Lessons - Tes Te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382" y="4336473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497" y="609600"/>
            <a:ext cx="11157114" cy="3649133"/>
          </a:xfrm>
          <a:prstGeom prst="downArrowCallou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РИЈЕШИ 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ЗАГОНЕТКУ И ОТКРИЋЕШ ТЕМУ ДАНАШЊЕГ ЧАСА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3635852" y="3551881"/>
            <a:ext cx="4857750" cy="292893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 ДРВО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ЊЕМУ 12 ГРАНА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СВАКОЈ ГРАНИ 4 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ГНИЈЕЗДА,У </a:t>
            </a:r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СВАКОМ 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ГНИЈЕЗДУ </a:t>
            </a:r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7 ЈАЈА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9434946" y="4821382"/>
            <a:ext cx="2230582" cy="7576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endParaRPr lang="bs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55"/>
            <a:ext cx="12191999" cy="6858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1843" y="288758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sr-Cyrl-B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</a:t>
            </a:r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годишња доба кроз мјесеце</a:t>
            </a:r>
            <a:endParaRPr lang="bs-Latn-B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7439" y="401052"/>
            <a:ext cx="4058653" cy="1090863"/>
          </a:xfrm>
        </p:spPr>
        <p:txBody>
          <a:bodyPr>
            <a:normAutofit/>
          </a:bodyPr>
          <a:lstStyle/>
          <a:p>
            <a:pPr algn="ctr"/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Прољеће</a:t>
            </a:r>
            <a:endParaRPr lang="bs-Latn-B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00790" y="1692888"/>
            <a:ext cx="7511715" cy="3649133"/>
          </a:xfrm>
        </p:spPr>
        <p:txBody>
          <a:bodyPr/>
          <a:lstStyle/>
          <a:p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Прољеће почиње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sr-Latn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марта.</a:t>
            </a:r>
          </a:p>
          <a:p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 </a:t>
            </a: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обданица и ноћ трају једнако. </a:t>
            </a:r>
            <a:endParaRPr lang="sr-Cyrl-RS" altLang="sr-Latn-R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зове прољећна равнодневница.</a:t>
            </a:r>
            <a:endParaRPr lang="sr-Latn-RS" alt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7495" y="13855"/>
            <a:ext cx="4764505" cy="683097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5358" y="301155"/>
            <a:ext cx="3785938" cy="1106906"/>
          </a:xfrm>
        </p:spPr>
        <p:txBody>
          <a:bodyPr>
            <a:normAutofit/>
          </a:bodyPr>
          <a:lstStyle/>
          <a:p>
            <a:pPr algn="ctr"/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љето</a:t>
            </a:r>
            <a:endParaRPr lang="bs-Latn-B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04799" y="1491916"/>
            <a:ext cx="6625390" cy="335017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endParaRPr lang="sr-Cyrl-RS" altLang="sr-Latn-R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sr-Cyrl-RS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Cyrl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Љето </a:t>
            </a:r>
            <a:r>
              <a:rPr lang="sr-Cyrl-RS" altLang="sr-Latn-R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почиње 22</a:t>
            </a:r>
            <a:r>
              <a:rPr lang="sr-Cyrl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јуна</a:t>
            </a:r>
            <a:r>
              <a:rPr lang="sr-Cyrl-RS" altLang="sr-Latn-R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altLang="sr-Latn-RS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Cyrl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Првог </a:t>
            </a:r>
            <a:r>
              <a:rPr lang="sr-Cyrl-RS" altLang="sr-Latn-R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љета дан је најдужи, </a:t>
            </a:r>
            <a:endParaRPr lang="sr-Cyrl-RS" altLang="sr-Latn-RS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r-Latn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altLang="sr-Latn-R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ноћ </a:t>
            </a:r>
            <a:r>
              <a:rPr lang="sr-Cyrl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најкраћа. 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Cyrl-RS" altLang="sr-Latn-R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Тај </a:t>
            </a:r>
            <a:r>
              <a:rPr lang="sr-Cyrl-RS" altLang="sr-Latn-R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 зове се дугодневница.</a:t>
            </a:r>
            <a:endParaRPr lang="sr-Latn-RS" altLang="sr-Latn-R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35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5" b="7022"/>
          <a:stretch/>
        </p:blipFill>
        <p:spPr>
          <a:xfrm>
            <a:off x="7301346" y="13855"/>
            <a:ext cx="4890654" cy="684196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4952" y="584078"/>
            <a:ext cx="3192380" cy="1122947"/>
          </a:xfrm>
        </p:spPr>
        <p:txBody>
          <a:bodyPr>
            <a:normAutofit/>
          </a:bodyPr>
          <a:lstStyle/>
          <a:p>
            <a:pPr algn="ctr"/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Јесен</a:t>
            </a:r>
            <a:endParaRPr lang="bs-Latn-B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29128" y="2109982"/>
            <a:ext cx="10131425" cy="3649133"/>
          </a:xfrm>
        </p:spPr>
        <p:txBody>
          <a:bodyPr/>
          <a:lstStyle/>
          <a:p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Јесен почиње 23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септембра</a:t>
            </a: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altLang="sr-Latn-R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 </a:t>
            </a: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ноћ и дан трају једнако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зове јесења равнодневница.</a:t>
            </a:r>
            <a:endParaRPr lang="sr-Latn-RS" alt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4828" y="0"/>
            <a:ext cx="4827171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5215" y="443345"/>
            <a:ext cx="3340767" cy="994611"/>
          </a:xfrm>
        </p:spPr>
        <p:txBody>
          <a:bodyPr>
            <a:normAutofit/>
          </a:bodyPr>
          <a:lstStyle/>
          <a:p>
            <a:pPr algn="ctr"/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bs-Latn-B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256673" y="1698069"/>
            <a:ext cx="7202906" cy="4138863"/>
          </a:xfrm>
        </p:spPr>
        <p:txBody>
          <a:bodyPr>
            <a:noAutofit/>
          </a:bodyPr>
          <a:lstStyle/>
          <a:p>
            <a:r>
              <a:rPr lang="sr-Latn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</a:t>
            </a: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почиње 22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децембра.</a:t>
            </a:r>
          </a:p>
          <a:p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Првог дана зиме дан је 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најкраћи,</a:t>
            </a:r>
          </a:p>
          <a:p>
            <a:pPr marL="0" indent="0">
              <a:buNone/>
            </a:pP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sr-Cyrl-RS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ноћ најдужа у години</a:t>
            </a:r>
            <a:r>
              <a:rPr lang="sr-Cyrl-RS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BA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Као што видимо на овој слици</a:t>
            </a:r>
          </a:p>
          <a:p>
            <a:pPr marL="0" indent="0">
              <a:buNone/>
            </a:pPr>
            <a:r>
              <a:rPr lang="sr-Cyrl-BA" alt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зими се облачимо топлије.</a:t>
            </a:r>
            <a:endParaRPr lang="sr-Latn-RS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3636" y="0"/>
            <a:ext cx="4918364" cy="681868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8" r="147" b="204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71537" y="224589"/>
            <a:ext cx="5999748" cy="1106906"/>
          </a:xfrm>
        </p:spPr>
        <p:txBody>
          <a:bodyPr>
            <a:normAutofit/>
          </a:bodyPr>
          <a:lstStyle/>
          <a:p>
            <a:pPr algn="ctr"/>
            <a:r>
              <a:rPr lang="sr-Cyrl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endParaRPr lang="bs-Latn-B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7326" y="1143794"/>
            <a:ext cx="9547359" cy="528434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o">
  <a:themeElements>
    <a:clrScheme name="Nebesko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Nebesk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485</Words>
  <Application>Microsoft Office PowerPoint</Application>
  <PresentationFormat>Custom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Nebesko</vt:lpstr>
      <vt:lpstr>ГОДИНА и мјесеци у години </vt:lpstr>
      <vt:lpstr>Slide 2</vt:lpstr>
      <vt:lpstr>Четири годишња доба кроз мјесеце</vt:lpstr>
      <vt:lpstr>Прољеће</vt:lpstr>
      <vt:lpstr>љето</vt:lpstr>
      <vt:lpstr>Јесен</vt:lpstr>
      <vt:lpstr>Зима</vt:lpstr>
      <vt:lpstr>Slide 8</vt:lpstr>
      <vt:lpstr>кАЛЕНДАР</vt:lpstr>
      <vt:lpstr>кАЛЕНДАР</vt:lpstr>
      <vt:lpstr>Колико који мјесец има дана  може се одредити и уз помоћ шаке: </vt:lpstr>
      <vt:lpstr>Разлика између школске и календарске године</vt:lpstr>
      <vt:lpstr>Сада је вријеме да провјеримо шта смо научили!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ГОДИНА, МЈЕСЕЦИ, СЕДМИЦА и ДАНИ</dc:title>
  <dc:creator>Nataša Radojičić</dc:creator>
  <cp:lastModifiedBy>Laptop 002</cp:lastModifiedBy>
  <cp:revision>22</cp:revision>
  <dcterms:created xsi:type="dcterms:W3CDTF">2020-11-17T09:10:00Z</dcterms:created>
  <dcterms:modified xsi:type="dcterms:W3CDTF">2020-11-21T11:33:48Z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