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3F264-755A-4360-9662-57FAE7AEFF11}" v="283" dt="2020-11-29T15:09:41.788"/>
    <p1510:client id="{EAB1BD23-2770-48A7-99C5-FAB95A0FF900}" v="12" dt="2020-11-29T22:11:19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6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2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3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7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5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7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7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6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4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book, text, person, person&#10;&#10;Description automatically generated">
            <a:extLst>
              <a:ext uri="{FF2B5EF4-FFF2-40B4-BE49-F238E27FC236}">
                <a16:creationId xmlns:a16="http://schemas.microsoft.com/office/drawing/2014/main" id="{E0F0C50F-D567-4523-B857-5432379F9E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43" r="2" b="2"/>
          <a:stretch/>
        </p:blipFill>
        <p:spPr>
          <a:xfrm>
            <a:off x="4987146" y="71897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D8D730-3D32-4480-A5A4-B170CAA727E4}"/>
              </a:ext>
            </a:extLst>
          </p:cNvPr>
          <p:cNvSpPr txBox="1"/>
          <p:nvPr/>
        </p:nvSpPr>
        <p:spPr>
          <a:xfrm>
            <a:off x="3528" y="518514"/>
            <a:ext cx="5187925" cy="32041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spc="-100" dirty="0">
              <a:solidFill>
                <a:srgbClr val="FF0000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21C94-4D45-48E2-BF5E-9B8CE8AB028C}"/>
              </a:ext>
            </a:extLst>
          </p:cNvPr>
          <p:cNvSpPr txBox="1"/>
          <p:nvPr/>
        </p:nvSpPr>
        <p:spPr>
          <a:xfrm>
            <a:off x="-5751" y="1288211"/>
            <a:ext cx="6323162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/>
              <a:t>           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и</a:t>
            </a:r>
            <a:r>
              <a:rPr lang="en-US" sz="6000" dirty="0" err="1">
                <a:solidFill>
                  <a:srgbClr val="FF0000"/>
                </a:solidFill>
              </a:rPr>
              <a:t>мя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существительное</a:t>
            </a:r>
            <a:endParaRPr lang="en-US" sz="6000" dirty="0" err="1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46FFA5D-3302-41B2-A2AB-B020FDDA1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14" b="14600"/>
          <a:stretch/>
        </p:blipFill>
        <p:spPr>
          <a:xfrm>
            <a:off x="201303" y="73167"/>
            <a:ext cx="11861301" cy="66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4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, letter&#10;&#10;Description automatically generated">
            <a:extLst>
              <a:ext uri="{FF2B5EF4-FFF2-40B4-BE49-F238E27FC236}">
                <a16:creationId xmlns:a16="http://schemas.microsoft.com/office/drawing/2014/main" id="{88C8A419-32C3-4C98-9306-F19F675B3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95" y="171810"/>
            <a:ext cx="10895159" cy="651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70B5521-CCAF-4F7C-A34D-6EB0B476A1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7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E8B353-B4BF-4AF8-9A48-A1CEE685B160}"/>
              </a:ext>
            </a:extLst>
          </p:cNvPr>
          <p:cNvSpPr txBox="1"/>
          <p:nvPr/>
        </p:nvSpPr>
        <p:spPr>
          <a:xfrm>
            <a:off x="583721" y="-5751"/>
            <a:ext cx="11614030" cy="68634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Roboto"/>
              </a:rPr>
              <a:t>Собственное и нарицательное</a:t>
            </a:r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>
              <a:buChar char="•"/>
            </a:pPr>
            <a:r>
              <a:rPr lang="en-US" sz="4000" b="1">
                <a:solidFill>
                  <a:srgbClr val="FF0000"/>
                </a:solidFill>
                <a:latin typeface="Open Sans"/>
              </a:rPr>
              <a:t>СОБСТВЕННЫЕ</a:t>
            </a:r>
            <a:r>
              <a:rPr lang="en-US" sz="4000" dirty="0">
                <a:latin typeface="Open Sans"/>
              </a:rPr>
              <a:t> 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существительные обозначают — имена, фамилии, отчества, клички животных, географические названия, название книг, газет, журналов (</a:t>
            </a:r>
            <a:r>
              <a:rPr lang="en-US" sz="4000" i="1">
                <a:solidFill>
                  <a:schemeClr val="accent1"/>
                </a:solidFill>
                <a:latin typeface="Open Sans"/>
              </a:rPr>
              <a:t>Москва, Волга, Мария, Каштанка, Алексей Максимович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).</a:t>
            </a:r>
          </a:p>
          <a:p>
            <a:pPr>
              <a:buChar char="•"/>
            </a:pPr>
            <a:endParaRPr lang="en-US" sz="4000" dirty="0">
              <a:latin typeface="Open Sans"/>
            </a:endParaRPr>
          </a:p>
          <a:p>
            <a:pPr>
              <a:buChar char="•"/>
            </a:pPr>
            <a:r>
              <a:rPr lang="en-US" sz="4000" b="1">
                <a:solidFill>
                  <a:srgbClr val="FF0000"/>
                </a:solidFill>
                <a:latin typeface="Open Sans"/>
              </a:rPr>
              <a:t>НАРИЦАТЕЛЬНЫЕ</a:t>
            </a:r>
            <a:r>
              <a:rPr lang="en-US" sz="4000" dirty="0">
                <a:latin typeface="Open Sans"/>
              </a:rPr>
              <a:t> 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существительные  — название предметов и явлений (</a:t>
            </a:r>
            <a:r>
              <a:rPr lang="en-US" sz="4000" i="1">
                <a:solidFill>
                  <a:schemeClr val="accent1"/>
                </a:solidFill>
                <a:latin typeface="Open Sans"/>
              </a:rPr>
              <a:t>ученик, учебник, страна, лес, собака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2266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30C8C6-A169-477A-9957-265F2FE32497}"/>
              </a:ext>
            </a:extLst>
          </p:cNvPr>
          <p:cNvSpPr txBox="1"/>
          <p:nvPr/>
        </p:nvSpPr>
        <p:spPr>
          <a:xfrm>
            <a:off x="871268" y="80513"/>
            <a:ext cx="10463841" cy="68634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Roboto"/>
              </a:rPr>
              <a:t>Одушевленные и неодушевленные </a:t>
            </a:r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 algn="just">
              <a:buChar char="•"/>
            </a:pPr>
            <a:r>
              <a:rPr lang="en-US" sz="4000" b="1">
                <a:solidFill>
                  <a:srgbClr val="FF0000"/>
                </a:solidFill>
                <a:latin typeface="Open Sans"/>
              </a:rPr>
              <a:t>ОДУШЕВЛЕННЫЕ-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существительные отвечают на вопрос КТО? и называют людей и животных (</a:t>
            </a:r>
            <a:r>
              <a:rPr lang="en-US" sz="4000" i="1">
                <a:solidFill>
                  <a:schemeClr val="accent1"/>
                </a:solidFill>
                <a:latin typeface="Open Sans"/>
              </a:rPr>
              <a:t>учитель, школьник, сестра, кот, птица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).</a:t>
            </a:r>
          </a:p>
          <a:p>
            <a:pPr algn="just">
              <a:buChar char="•"/>
            </a:pPr>
            <a:endParaRPr lang="en-US" sz="4000" dirty="0">
              <a:latin typeface="Open Sans"/>
            </a:endParaRPr>
          </a:p>
          <a:p>
            <a:pPr algn="just">
              <a:buChar char="•"/>
            </a:pPr>
            <a:r>
              <a:rPr lang="en-US" sz="4000" b="1">
                <a:solidFill>
                  <a:srgbClr val="FF0000"/>
                </a:solidFill>
                <a:latin typeface="Open Sans"/>
              </a:rPr>
              <a:t>НЕОДУШЕВЛЕННЫЕ-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существительные отвечают на вопрос ЧТО? и называют неживые предметы (</a:t>
            </a:r>
            <a:r>
              <a:rPr lang="en-US" sz="4000" i="1">
                <a:solidFill>
                  <a:schemeClr val="accent1"/>
                </a:solidFill>
                <a:latin typeface="Open Sans"/>
              </a:rPr>
              <a:t>облако, лес, вода, тетрадь, автобус</a:t>
            </a:r>
            <a:r>
              <a:rPr lang="en-US" sz="4000">
                <a:solidFill>
                  <a:schemeClr val="accent1"/>
                </a:solidFill>
                <a:latin typeface="Open San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9494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0FCD39-1AD8-4742-ABCC-658E59C5B818}"/>
              </a:ext>
            </a:extLst>
          </p:cNvPr>
          <p:cNvSpPr txBox="1"/>
          <p:nvPr/>
        </p:nvSpPr>
        <p:spPr>
          <a:xfrm>
            <a:off x="598098" y="138023"/>
            <a:ext cx="10995803" cy="57554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Roboto"/>
              </a:rPr>
              <a:t>Число имён существительных</a:t>
            </a:r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Roboto"/>
            </a:endParaRPr>
          </a:p>
          <a:p>
            <a:pPr algn="just"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ЕДИНСТВЕННОЕ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число — обозначает один предмет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письмо, ребёнок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 Некоторые существительные употребляются только в единственном числе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молоко, доброта, Калуга, пение, молодёжь, Франция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</a:t>
            </a:r>
          </a:p>
          <a:p>
            <a:pPr algn="just">
              <a:buChar char="•"/>
            </a:pPr>
            <a:endParaRPr lang="en-US" sz="3200" dirty="0">
              <a:latin typeface="Open Sans"/>
            </a:endParaRPr>
          </a:p>
          <a:p>
            <a:pPr algn="just"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МНОЖЕСТВЕННОЕ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число — обозначает несколько предметов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письма, дети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 Некоторые существительные употребляются только во множественном числе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очки, сани, именины, ножницы, ворота, Альпы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4451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B5589C-7EAC-4F85-884D-01D9EE900CB2}"/>
              </a:ext>
            </a:extLst>
          </p:cNvPr>
          <p:cNvSpPr txBox="1"/>
          <p:nvPr/>
        </p:nvSpPr>
        <p:spPr>
          <a:xfrm>
            <a:off x="224287" y="-5751"/>
            <a:ext cx="11743425" cy="69865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Roboto"/>
              </a:rPr>
              <a:t>Род имени существительного</a:t>
            </a:r>
          </a:p>
          <a:p>
            <a:pPr algn="ctr"/>
            <a:endParaRPr lang="en-US" sz="3200" b="1" dirty="0">
              <a:latin typeface="Roboto"/>
            </a:endParaRPr>
          </a:p>
          <a:p>
            <a:r>
              <a:rPr lang="en-US" sz="3200" b="1">
                <a:solidFill>
                  <a:srgbClr val="FF0000"/>
                </a:solidFill>
                <a:latin typeface="Open Sans"/>
              </a:rPr>
              <a:t>РОД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 — постоянный признак имени существительного. По родам существительные не изменяются.</a:t>
            </a:r>
          </a:p>
          <a:p>
            <a:pPr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МУЖСКОЙ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— он, мой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конь, автомобиль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</a:t>
            </a:r>
          </a:p>
          <a:p>
            <a:pPr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ЖЕНСКИЙ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 — она, моя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рожь, земля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</a:t>
            </a:r>
          </a:p>
          <a:p>
            <a:pPr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СРЕДНИЙ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— оно мое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село, кольцо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 </a:t>
            </a:r>
          </a:p>
          <a:p>
            <a:pPr>
              <a:buChar char="•"/>
            </a:pPr>
            <a:endParaRPr lang="en-US" sz="3200" dirty="0">
              <a:latin typeface="Open Sans"/>
            </a:endParaRPr>
          </a:p>
          <a:p>
            <a:r>
              <a:rPr lang="en-US" sz="3200" b="1">
                <a:solidFill>
                  <a:srgbClr val="FF0000"/>
                </a:solidFill>
                <a:latin typeface="Open Sans"/>
              </a:rPr>
              <a:t>ПРАВИЛО: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чтобы определить род имени существительного, нужно поставить это существительное в начальную форму: 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с мячами — мяч (м. р.), на земле — земля (ж. р.),  у моря — море (ср. р.).</a:t>
            </a:r>
          </a:p>
          <a:p>
            <a:pPr>
              <a:buChar char="•"/>
            </a:pPr>
            <a:r>
              <a:rPr lang="en-US" sz="3200" b="1">
                <a:solidFill>
                  <a:srgbClr val="FF0000"/>
                </a:solidFill>
                <a:latin typeface="Open Sans"/>
              </a:rPr>
              <a:t>ОБЩИЙ РОД</a:t>
            </a:r>
            <a:r>
              <a:rPr lang="en-US" sz="3200" dirty="0">
                <a:latin typeface="Open Sans"/>
              </a:rPr>
              <a:t> 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— он, мой, этот/она, моя, эта (</a:t>
            </a:r>
            <a:r>
              <a:rPr lang="en-US" sz="3200" i="1">
                <a:solidFill>
                  <a:schemeClr val="accent1"/>
                </a:solidFill>
                <a:latin typeface="Open Sans"/>
              </a:rPr>
              <a:t>плакса, сирота</a:t>
            </a:r>
            <a:r>
              <a:rPr lang="en-US" sz="3200">
                <a:solidFill>
                  <a:schemeClr val="accent1"/>
                </a:solidFill>
                <a:latin typeface="Open San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650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D6457DA-DB12-4920-95F2-F9074B3ADB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63" b="1915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5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177</cp:revision>
  <dcterms:created xsi:type="dcterms:W3CDTF">2020-11-29T13:48:41Z</dcterms:created>
  <dcterms:modified xsi:type="dcterms:W3CDTF">2020-11-29T22:16:54Z</dcterms:modified>
</cp:coreProperties>
</file>