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62" r:id="rId2"/>
    <p:sldId id="256" r:id="rId3"/>
    <p:sldId id="257" r:id="rId4"/>
    <p:sldId id="263" r:id="rId5"/>
    <p:sldId id="259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033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2066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9108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3302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018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0175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8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809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290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2550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Cyrl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93242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279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B353-85DC-4389-92F9-73FD027D2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395684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MATEMATIKA  5. RAZRED </a:t>
            </a:r>
            <a:endParaRPr lang="sr-Cyrl-BA" sz="5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41AB2-8926-45C8-B813-C00FBC279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8" y="2707689"/>
            <a:ext cx="11017188" cy="3145107"/>
          </a:xfrm>
        </p:spPr>
        <p:txBody>
          <a:bodyPr>
            <a:normAutofit/>
          </a:bodyPr>
          <a:lstStyle/>
          <a:p>
            <a:r>
              <a:rPr lang="sr-Cyrl-BA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својства множења и примјена</a:t>
            </a:r>
            <a:endParaRPr lang="sr-Cyrl-B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0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14DE-5B83-4451-9264-92B3C62FB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762" y="337351"/>
            <a:ext cx="10537794" cy="667853"/>
          </a:xfrm>
        </p:spPr>
        <p:txBody>
          <a:bodyPr>
            <a:normAutofit/>
          </a:bodyPr>
          <a:lstStyle/>
          <a:p>
            <a:endParaRPr lang="sr-Cyrl-BA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4461E-2FFB-4B62-A2C2-B55F55072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447060"/>
            <a:ext cx="11335098" cy="4405736"/>
          </a:xfrm>
        </p:spPr>
        <p:txBody>
          <a:bodyPr/>
          <a:lstStyle/>
          <a:p>
            <a:r>
              <a:rPr lang="sr-Cyrl-BA" b="1" dirty="0"/>
              <a:t>Основна својства множења која смо до сада упознали су  </a:t>
            </a:r>
            <a:r>
              <a:rPr lang="sr-Cyrl-BA" b="1" dirty="0">
                <a:solidFill>
                  <a:srgbClr val="FF0000"/>
                </a:solidFill>
              </a:rPr>
              <a:t>КОМУТАТИВНОСТ И АСОЦИЈАТИВНОСТ МНОЖЕЊА.</a:t>
            </a:r>
          </a:p>
          <a:p>
            <a:endParaRPr lang="sr-Cyrl-BA" b="1" dirty="0"/>
          </a:p>
          <a:p>
            <a:r>
              <a:rPr lang="sr-Cyrl-BA" dirty="0"/>
              <a:t>Производ било која два природна броја је опет природни број. </a:t>
            </a:r>
          </a:p>
          <a:p>
            <a:r>
              <a:rPr lang="sr-Cyrl-BA" dirty="0"/>
              <a:t>За свака два броја </a:t>
            </a:r>
            <a:r>
              <a:rPr lang="en-US" dirty="0"/>
              <a:t>a, b </a:t>
            </a:r>
            <a:r>
              <a:rPr lang="sr-Cyrl-BA" dirty="0"/>
              <a:t>скупа</a:t>
            </a:r>
            <a:r>
              <a:rPr lang="en-US" dirty="0"/>
              <a:t> N</a:t>
            </a:r>
            <a:r>
              <a:rPr lang="sr-Cyrl-BA" sz="1800" b="1" dirty="0"/>
              <a:t>0</a:t>
            </a:r>
            <a:r>
              <a:rPr lang="en-US" dirty="0"/>
              <a:t>  </a:t>
            </a:r>
            <a:r>
              <a:rPr lang="sr-Cyrl-BA" dirty="0"/>
              <a:t>вриједи: </a:t>
            </a:r>
            <a:r>
              <a:rPr lang="en-US" b="1" u="sng" dirty="0" err="1"/>
              <a:t>a·b</a:t>
            </a:r>
            <a:r>
              <a:rPr lang="sr-Cyrl-BA" b="1" u="sng" dirty="0"/>
              <a:t>=</a:t>
            </a:r>
            <a:r>
              <a:rPr lang="en-US" b="1" u="sng" dirty="0" err="1"/>
              <a:t>b·a</a:t>
            </a:r>
            <a:r>
              <a:rPr lang="sr-Cyrl-BA" b="1" u="sng" dirty="0"/>
              <a:t>  </a:t>
            </a:r>
            <a:r>
              <a:rPr lang="sr-Cyrl-BA" b="1" i="1" dirty="0">
                <a:solidFill>
                  <a:srgbClr val="FF0000"/>
                </a:solidFill>
              </a:rPr>
              <a:t>КОМУТАТИВНОСТ ( замјена мјеста чинилаца).</a:t>
            </a:r>
          </a:p>
          <a:p>
            <a:endParaRPr lang="sr-Cyrl-BA" dirty="0"/>
          </a:p>
          <a:p>
            <a:endParaRPr lang="en-US" i="1" dirty="0"/>
          </a:p>
          <a:p>
            <a:endParaRPr lang="en-US" dirty="0"/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82220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8506DD-4892-4E2F-9979-A9F1337ED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177553"/>
            <a:ext cx="10782300" cy="1065321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r>
              <a:rPr lang="sr-Cyrl-BA" sz="240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Попуни табелу па упореди производе </a:t>
            </a:r>
            <a:r>
              <a:rPr lang="en-US" sz="2400" dirty="0"/>
              <a:t>a</a:t>
            </a:r>
            <a:r>
              <a:rPr lang="sr-Cyrl-BA" sz="2400" dirty="0"/>
              <a:t> </a:t>
            </a:r>
            <a:r>
              <a:rPr lang="en-US" sz="2400" dirty="0"/>
              <a:t>·</a:t>
            </a:r>
            <a:r>
              <a:rPr lang="sr-Cyrl-BA" sz="2400" dirty="0"/>
              <a:t> </a:t>
            </a:r>
            <a:r>
              <a:rPr lang="en-US" sz="2400" dirty="0"/>
              <a:t>b</a:t>
            </a:r>
            <a:r>
              <a:rPr lang="sr-Cyrl-BA" sz="2400" dirty="0"/>
              <a:t>  и  </a:t>
            </a:r>
            <a:r>
              <a:rPr lang="en-US" sz="2400" dirty="0"/>
              <a:t>b</a:t>
            </a:r>
            <a:r>
              <a:rPr lang="sr-Cyrl-BA" sz="2400" dirty="0"/>
              <a:t> </a:t>
            </a:r>
            <a:r>
              <a:rPr lang="en-US" sz="2400" dirty="0"/>
              <a:t>·</a:t>
            </a:r>
            <a:r>
              <a:rPr lang="sr-Cyrl-BA" sz="2400" dirty="0"/>
              <a:t> </a:t>
            </a:r>
            <a:r>
              <a:rPr lang="en-US" sz="2400" dirty="0"/>
              <a:t>a</a:t>
            </a:r>
            <a:r>
              <a:rPr lang="sr-Cyrl-BA" sz="2400" dirty="0"/>
              <a:t> .</a:t>
            </a:r>
            <a:endParaRPr lang="sr-Cyrl-BA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433AB2-A975-405B-8EF1-9510B5DF6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81200"/>
            <a:ext cx="11095401" cy="3871596"/>
          </a:xfrm>
        </p:spPr>
        <p:txBody>
          <a:bodyPr/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b="1" dirty="0">
              <a:solidFill>
                <a:srgbClr val="FF0000"/>
              </a:solidFill>
            </a:endParaRPr>
          </a:p>
          <a:p>
            <a:endParaRPr lang="sr-Cyrl-BA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76E4A6B-EC77-4E94-9509-ED32B05C0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51766"/>
              </p:ext>
            </p:extLst>
          </p:nvPr>
        </p:nvGraphicFramePr>
        <p:xfrm>
          <a:off x="1118586" y="2194202"/>
          <a:ext cx="9951870" cy="2469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513">
                  <a:extLst>
                    <a:ext uri="{9D8B030D-6E8A-4147-A177-3AD203B41FA5}">
                      <a16:colId xmlns:a16="http://schemas.microsoft.com/office/drawing/2014/main" val="3644576814"/>
                    </a:ext>
                  </a:extLst>
                </a:gridCol>
                <a:gridCol w="1624614">
                  <a:extLst>
                    <a:ext uri="{9D8B030D-6E8A-4147-A177-3AD203B41FA5}">
                      <a16:colId xmlns:a16="http://schemas.microsoft.com/office/drawing/2014/main" val="2545411803"/>
                    </a:ext>
                  </a:extLst>
                </a:gridCol>
                <a:gridCol w="3329126">
                  <a:extLst>
                    <a:ext uri="{9D8B030D-6E8A-4147-A177-3AD203B41FA5}">
                      <a16:colId xmlns:a16="http://schemas.microsoft.com/office/drawing/2014/main" val="672425810"/>
                    </a:ext>
                  </a:extLst>
                </a:gridCol>
                <a:gridCol w="3293617">
                  <a:extLst>
                    <a:ext uri="{9D8B030D-6E8A-4147-A177-3AD203B41FA5}">
                      <a16:colId xmlns:a16="http://schemas.microsoft.com/office/drawing/2014/main" val="314095428"/>
                    </a:ext>
                  </a:extLst>
                </a:gridCol>
              </a:tblGrid>
              <a:tr h="493919">
                <a:tc>
                  <a:txBody>
                    <a:bodyPr/>
                    <a:lstStyle/>
                    <a:p>
                      <a:r>
                        <a:rPr lang="sr-Cyrl-BA" b="0" dirty="0"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 Black" panose="020B0A04020102020204" pitchFamily="34" charset="0"/>
                        </a:rPr>
                        <a:t>b</a:t>
                      </a:r>
                      <a:endParaRPr lang="sr-Cyrl-BA" b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 Black" panose="020B0A04020102020204" pitchFamily="34" charset="0"/>
                        </a:rPr>
                        <a:t>a · b</a:t>
                      </a:r>
                      <a:endParaRPr lang="sr-Cyrl-BA" b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 Black" panose="020B0A04020102020204" pitchFamily="34" charset="0"/>
                        </a:rPr>
                        <a:t>b · a</a:t>
                      </a:r>
                      <a:endParaRPr lang="sr-Cyrl-BA" b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760113"/>
                  </a:ext>
                </a:extLst>
              </a:tr>
              <a:tr h="49391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4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15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4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 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15 = 60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15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 4 = 60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16981"/>
                  </a:ext>
                </a:extLst>
              </a:tr>
              <a:tr h="49391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125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8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125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 8 = 1 000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8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 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125 = 1 000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69374"/>
                  </a:ext>
                </a:extLst>
              </a:tr>
              <a:tr h="49391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410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2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410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 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2 = 820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2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 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410 = 820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7546"/>
                  </a:ext>
                </a:extLst>
              </a:tr>
              <a:tr h="49391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905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905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 0 = 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0 </a:t>
                      </a:r>
                      <a:r>
                        <a:rPr lang="sr-Cyrl-BA" sz="2000" b="1" dirty="0">
                          <a:latin typeface="Arial Black" panose="020B0A04020102020204" pitchFamily="34" charset="0"/>
                        </a:rPr>
                        <a:t>·</a:t>
                      </a:r>
                      <a:r>
                        <a:rPr lang="en-US" sz="2000" b="1" dirty="0">
                          <a:latin typeface="Arial Black" panose="020B0A04020102020204" pitchFamily="34" charset="0"/>
                        </a:rPr>
                        <a:t> 905 = 0</a:t>
                      </a:r>
                      <a:endParaRPr lang="sr-Cyrl-BA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50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4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64815-5CC9-4CF5-AC96-6EAC8461E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841" y="770467"/>
            <a:ext cx="11083963" cy="1067211"/>
          </a:xfrm>
        </p:spPr>
        <p:txBody>
          <a:bodyPr/>
          <a:lstStyle/>
          <a:p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 било која два броја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a, b, c,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скупа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N</a:t>
            </a:r>
            <a:r>
              <a:rPr kumimoji="0" lang="en-US" sz="16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0 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вриједи: 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(a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·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b )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· 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c = a · ( b ·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c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)</a:t>
            </a: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</a:t>
            </a:r>
            <a:br>
              <a:rPr kumimoji="0" lang="en-US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b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sr-Cyrl-BA" sz="2400" b="0" i="0" u="none" strike="noStrike" kern="1200" cap="none" spc="-1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АСОЦИЈАТИВНОСТ МНОЖЕЊА ( ЗДРУЖИВАЊЕ ЧИНИЛАЦА).</a:t>
            </a:r>
            <a:endParaRPr lang="sr-Cyrl-B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B75C9-5F27-4F91-8617-BDF451FA6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61965"/>
            <a:ext cx="11083963" cy="3890831"/>
          </a:xfrm>
        </p:spPr>
        <p:txBody>
          <a:bodyPr>
            <a:normAutofit/>
          </a:bodyPr>
          <a:lstStyle/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(15 · 6 ) · 10 = 15 · (6 · 10)  множење у скупу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BA" sz="2400" i="1" dirty="0">
                <a:latin typeface="Arial" panose="020B0604020202020204" pitchFamily="34" charset="0"/>
                <a:cs typeface="Arial" panose="020B0604020202020204" pitchFamily="34" charset="0"/>
              </a:rPr>
              <a:t>асоцијативно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249 · 25 · 4 = (249 </a:t>
            </a:r>
            <a:r>
              <a:rPr lang="sr-Cyrl-BA" sz="2400" i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25) · 4    или   249 · 25 · 4 = 249 </a:t>
            </a:r>
            <a:r>
              <a:rPr lang="sr-Cyrl-BA" sz="2400" i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(25 · 4)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 249 · 25 · 4 = 249 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· 4)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= 249 · </a:t>
            </a:r>
            <a:r>
              <a:rPr lang="sr-Cyrl-B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= 24 900</a:t>
            </a:r>
          </a:p>
        </p:txBody>
      </p:sp>
    </p:spTree>
    <p:extLst>
      <p:ext uri="{BB962C8B-B14F-4D97-AF65-F5344CB8AC3E}">
        <p14:creationId xmlns:p14="http://schemas.microsoft.com/office/powerpoint/2010/main" val="294794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03207-2E36-4D68-92AA-B33B52033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94173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Израчунај производ на лакши начин.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5C5ACE5-F786-4618-94AF-B8F4DD9D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55848"/>
            <a:ext cx="10718292" cy="3896947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89 · 5 · 200 =</a:t>
            </a: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= 89 </a:t>
            </a:r>
            <a:r>
              <a:rPr lang="sr-Cyrl-B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(5·200) </a:t>
            </a:r>
            <a:r>
              <a:rPr lang="sr-Cyrl-BA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BA" sz="2400">
                <a:latin typeface="Arial" panose="020B0604020202020204" pitchFamily="34" charset="0"/>
                <a:cs typeface="Arial" panose="020B0604020202020204" pitchFamily="34" charset="0"/>
              </a:rPr>
              <a:t>89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= 89 000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125 · 8 · 479 =</a:t>
            </a: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= </a:t>
            </a:r>
            <a:r>
              <a:rPr lang="sr-Cyrl-B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(125 · 8) ·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479 = </a:t>
            </a:r>
            <a:r>
              <a:rPr lang="sr-Cyrl-B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· 479 = 479 000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460 · 2 · 50 = </a:t>
            </a: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=460 · </a:t>
            </a:r>
            <a:r>
              <a:rPr lang="sr-Cyrl-B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· 50)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= 460 · 100 = 46 000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9F212F41-2F9A-4089-8117-5A67AF2AB6E1}"/>
              </a:ext>
            </a:extLst>
          </p:cNvPr>
          <p:cNvCxnSpPr/>
          <p:nvPr/>
        </p:nvCxnSpPr>
        <p:spPr>
          <a:xfrm>
            <a:off x="941033" y="1727200"/>
            <a:ext cx="1109709" cy="66089"/>
          </a:xfrm>
          <a:prstGeom prst="curvedConnector3">
            <a:avLst>
              <a:gd name="adj1" fmla="val 54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6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6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4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2313-A1F7-463A-BD2B-8290BE88F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987312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 број треба уписати да би једнакост била тачна?</a:t>
            </a:r>
            <a:br>
              <a:rPr lang="sr-Cyrl-B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Cyrl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1FA99-8B66-4275-9AE6-83A6359DF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757779"/>
            <a:ext cx="9228201" cy="4095017"/>
          </a:xfrm>
        </p:spPr>
        <p:txBody>
          <a:bodyPr/>
          <a:lstStyle/>
          <a:p>
            <a:r>
              <a:rPr lang="sr-Cyrl-BA" dirty="0"/>
              <a:t>59 · 14 =      · 59</a:t>
            </a:r>
          </a:p>
          <a:p>
            <a:endParaRPr lang="sr-Cyrl-BA" dirty="0"/>
          </a:p>
          <a:p>
            <a:r>
              <a:rPr lang="sr-Cyrl-BA" dirty="0"/>
              <a:t>67 · (94 · 17) = 67 · (       · 17)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9037F-8031-4491-82C0-941EDBDBFF26}"/>
              </a:ext>
            </a:extLst>
          </p:cNvPr>
          <p:cNvSpPr/>
          <p:nvPr/>
        </p:nvSpPr>
        <p:spPr>
          <a:xfrm>
            <a:off x="1962531" y="-682512"/>
            <a:ext cx="667512" cy="682512"/>
          </a:xfrm>
          <a:prstGeom prst="rect">
            <a:avLst/>
          </a:prstGeom>
          <a:ln>
            <a:solidFill>
              <a:srgbClr val="549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C84ACA-6E58-476E-B277-05A26955B56C}"/>
              </a:ext>
            </a:extLst>
          </p:cNvPr>
          <p:cNvSpPr/>
          <p:nvPr/>
        </p:nvSpPr>
        <p:spPr>
          <a:xfrm>
            <a:off x="4124960" y="-574936"/>
            <a:ext cx="741680" cy="46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</a:p>
        </p:txBody>
      </p:sp>
    </p:spTree>
    <p:extLst>
      <p:ext uri="{BB962C8B-B14F-4D97-AF65-F5344CB8AC3E}">
        <p14:creationId xmlns:p14="http://schemas.microsoft.com/office/powerpoint/2010/main" val="61966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0.01003 0.34167 " pathEditMode="relative" rAng="0" ptsTypes="AA">
                                      <p:cBhvr>
                                        <p:cTn id="20" dur="3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112 0.50764 " pathEditMode="relative" rAng="0" ptsTypes="AA">
                                      <p:cBhvr>
                                        <p:cTn id="31" dur="3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AAE78A-6B4C-4DE3-A8CA-2CA66BDD6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12893"/>
          </a:xfrm>
        </p:spPr>
        <p:txBody>
          <a:bodyPr/>
          <a:lstStyle/>
          <a:p>
            <a:r>
              <a:rPr lang="sr-Cyrl-BA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ЗАДАЦИ ЗА САМОСТАЛАН РАД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2A1E96-8A04-4815-8B8E-07424FE86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869440"/>
            <a:ext cx="11042135" cy="3983356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Користећи својство замјене мјеста и здруживање чинилаца израчунај на најлакши начин.</a:t>
            </a:r>
          </a:p>
          <a:p>
            <a:endParaRPr lang="sr-Cyrl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5 · 137 · 20 =</a:t>
            </a:r>
          </a:p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(50 · 175) · 2= </a:t>
            </a:r>
          </a:p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4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125 · 9 · 8 · 25=</a:t>
            </a:r>
          </a:p>
        </p:txBody>
      </p:sp>
    </p:spTree>
    <p:extLst>
      <p:ext uri="{BB962C8B-B14F-4D97-AF65-F5344CB8AC3E}">
        <p14:creationId xmlns:p14="http://schemas.microsoft.com/office/powerpoint/2010/main" val="215240358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390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 Light</vt:lpstr>
      <vt:lpstr>Metropolitan</vt:lpstr>
      <vt:lpstr>MATEMATIKA  5. RAZRED </vt:lpstr>
      <vt:lpstr>PowerPoint Presentation</vt:lpstr>
      <vt:lpstr>      Попуни табелу па упореди производе a · b  и  b · a .</vt:lpstr>
      <vt:lpstr>За било која два броја a, b, c, скупа N0 вриједи:  (a · b ) · c = a · ( b · c )   АСОЦИЈАТИВНОСТ МНОЖЕЊА ( ЗДРУЖИВАЊЕ ЧИНИЛАЦА).</vt:lpstr>
      <vt:lpstr>Израчунај производ на лакши начин. </vt:lpstr>
      <vt:lpstr>Који број треба уписати да би једнакост била тачна? </vt:lpstr>
      <vt:lpstr>ЗАДАЦИ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броја вишеструким декадним једицама</dc:title>
  <dc:creator>Nevena Radmilović</dc:creator>
  <cp:lastModifiedBy>vito-nevena Radmilovic</cp:lastModifiedBy>
  <cp:revision>48</cp:revision>
  <dcterms:created xsi:type="dcterms:W3CDTF">2020-12-12T19:17:54Z</dcterms:created>
  <dcterms:modified xsi:type="dcterms:W3CDTF">2020-12-20T20:28:47Z</dcterms:modified>
</cp:coreProperties>
</file>