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014B56-8F87-46C5-98A2-3EE74182B97B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7E23A9-D642-4FDD-8C0A-D46ED7C35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210116_215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8305800" cy="1143000"/>
          </a:xfrm>
        </p:spPr>
        <p:txBody>
          <a:bodyPr>
            <a:normAutofit/>
          </a:bodyPr>
          <a:lstStyle/>
          <a:p>
            <a:pPr algn="r"/>
            <a:r>
              <a:rPr lang="sr-Cyrl-BA" altLang="sr-Latn-R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Српска народна бајка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305800" cy="2808312"/>
          </a:xfrm>
        </p:spPr>
        <p:txBody>
          <a:bodyPr>
            <a:noAutofit/>
          </a:bodyPr>
          <a:lstStyle/>
          <a:p>
            <a:r>
              <a:rPr lang="sr-Cyrl-BA" altLang="sr-Latn-R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</a:t>
            </a:r>
            <a:r>
              <a:rPr lang="sr-Cyrl-BA" altLang="sr-Latn-R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Чардак ни на небу </a:t>
            </a:r>
            <a:r>
              <a:rPr lang="en-US" altLang="sr-Latn-R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sr-Latn-R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altLang="sr-Latn-R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 на</a:t>
            </a:r>
            <a:r>
              <a:rPr lang="en-US" altLang="sr-Latn-R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BA" altLang="sr-Latn-R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земљи</a:t>
            </a:r>
            <a:r>
              <a:rPr lang="sr-Cyrl-BA" altLang="sr-Latn-R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sr-Cyrl-BA" altLang="sr-Latn-R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BA" altLang="sr-Latn-R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lang="sr-Cyrl-RS" dirty="0" smtClean="0"/>
              <a:t>Аутор српских народних бајки није познат. Оне су настале у народу и преносиле су се са кољена на кољено причањем.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C000"/>
                </a:solidFill>
                <a:latin typeface="+mn-lt"/>
              </a:rPr>
              <a:t>ПОНОВИМО!</a:t>
            </a:r>
            <a:endParaRPr lang="en-US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33392"/>
          </a:xfrm>
        </p:spPr>
        <p:txBody>
          <a:bodyPr>
            <a:noAutofit/>
          </a:bodyPr>
          <a:lstStyle/>
          <a:p>
            <a:pPr marL="285750" indent="-285750"/>
            <a:r>
              <a:rPr lang="sr-Cyrl-RS" sz="2400" b="1" dirty="0" smtClean="0">
                <a:solidFill>
                  <a:srgbClr val="FFC000"/>
                </a:solidFill>
              </a:rPr>
              <a:t>чардак</a:t>
            </a:r>
            <a:r>
              <a:rPr lang="sr-Cyrl-RS" sz="2400" b="1" dirty="0" smtClean="0"/>
              <a:t> – већа вишеспратна кућа, дворац;</a:t>
            </a:r>
          </a:p>
          <a:p>
            <a:pPr marL="285750" indent="-285750"/>
            <a:r>
              <a:rPr lang="sr-Cyrl-RS" sz="2400" b="1" dirty="0" smtClean="0">
                <a:solidFill>
                  <a:srgbClr val="FFC000"/>
                </a:solidFill>
              </a:rPr>
              <a:t>опута </a:t>
            </a:r>
            <a:r>
              <a:rPr lang="sr-Cyrl-RS" sz="2400" b="1" dirty="0" smtClean="0"/>
              <a:t>– танка кожна врпца којом су оплетени опанци;</a:t>
            </a:r>
          </a:p>
          <a:p>
            <a:pPr marL="285750" indent="-285750"/>
            <a:r>
              <a:rPr lang="sr-Cyrl-RS" sz="2400" b="1" dirty="0" smtClean="0">
                <a:solidFill>
                  <a:srgbClr val="FFC000"/>
                </a:solidFill>
              </a:rPr>
              <a:t>буздован</a:t>
            </a:r>
            <a:r>
              <a:rPr lang="sr-Cyrl-RS" sz="2400" b="1" dirty="0" smtClean="0"/>
              <a:t> – батина с дебелом, окованом главом, оружје у стара времена;</a:t>
            </a:r>
          </a:p>
          <a:p>
            <a:pPr marL="285750" indent="-285750"/>
            <a:r>
              <a:rPr lang="sr-Cyrl-RS" sz="2400" b="1" dirty="0" smtClean="0">
                <a:solidFill>
                  <a:srgbClr val="FFC000"/>
                </a:solidFill>
              </a:rPr>
              <a:t>такум</a:t>
            </a:r>
            <a:r>
              <a:rPr lang="sr-Cyrl-RS" sz="2400" b="1" dirty="0" smtClean="0"/>
              <a:t> – коњска опрема;</a:t>
            </a:r>
          </a:p>
          <a:p>
            <a:pPr marL="285750" indent="-285750"/>
            <a:r>
              <a:rPr lang="sr-Cyrl-RS" sz="2400" b="1" dirty="0" smtClean="0">
                <a:solidFill>
                  <a:srgbClr val="FFC000"/>
                </a:solidFill>
              </a:rPr>
              <a:t>вран коњ </a:t>
            </a:r>
            <a:r>
              <a:rPr lang="sr-Cyrl-RS" sz="2400" b="1" dirty="0" smtClean="0"/>
              <a:t>(вранац) – коњ црне длаке;</a:t>
            </a:r>
          </a:p>
          <a:p>
            <a:pPr marL="285750" indent="-285750"/>
            <a:r>
              <a:rPr lang="sr-Cyrl-RS" sz="2400" b="1" dirty="0" smtClean="0">
                <a:solidFill>
                  <a:srgbClr val="FFC000"/>
                </a:solidFill>
              </a:rPr>
              <a:t>кулаш</a:t>
            </a:r>
            <a:r>
              <a:rPr lang="sr-Cyrl-RS" sz="2400" b="1" dirty="0" smtClean="0"/>
              <a:t> – риђаст коњ;</a:t>
            </a:r>
          </a:p>
          <a:p>
            <a:pPr marL="285750" indent="-285750"/>
            <a:r>
              <a:rPr lang="sr-Cyrl-RS" sz="2400" b="1" dirty="0" smtClean="0">
                <a:solidFill>
                  <a:srgbClr val="FFC000"/>
                </a:solidFill>
              </a:rPr>
              <a:t>ђогат</a:t>
            </a:r>
            <a:r>
              <a:rPr lang="sr-Cyrl-RS" sz="2400" b="1" dirty="0" smtClean="0"/>
              <a:t> – коњ бијеле длаке;</a:t>
            </a:r>
          </a:p>
          <a:p>
            <a:pPr marL="285750" indent="-285750"/>
            <a:r>
              <a:rPr lang="sr-Cyrl-RS" sz="2400" b="1" dirty="0" smtClean="0">
                <a:solidFill>
                  <a:srgbClr val="FFC000"/>
                </a:solidFill>
              </a:rPr>
              <a:t>ђерђеф</a:t>
            </a:r>
            <a:r>
              <a:rPr lang="sr-Cyrl-RS" sz="2400" b="1" dirty="0" smtClean="0"/>
              <a:t> – оквир на коме је натегнуто платно које се везе;</a:t>
            </a:r>
          </a:p>
          <a:p>
            <a:pPr marL="285750" indent="-285750"/>
            <a:r>
              <a:rPr lang="sr-Cyrl-RS" sz="2400" b="1" dirty="0" smtClean="0">
                <a:solidFill>
                  <a:srgbClr val="FFC000"/>
                </a:solidFill>
              </a:rPr>
              <a:t>змај</a:t>
            </a:r>
            <a:r>
              <a:rPr lang="sr-Cyrl-RS" sz="2400" b="1" dirty="0" smtClean="0"/>
              <a:t> – натприродно биће. </a:t>
            </a:r>
            <a:endParaRPr lang="bs-Latn-BA" sz="24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НЕПОЗНАТЕ РИЈЕЧИ: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51216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Извјежбајте изражајно читање текста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,,Чардак ни на небу ни на земљи”.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Задатак за самосталан рад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191</TotalTime>
  <Words>118</Words>
  <Application>Microsoft Office PowerPoint</Application>
  <PresentationFormat>Projekcija na ekranu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Constantia</vt:lpstr>
      <vt:lpstr>Wingdings 2</vt:lpstr>
      <vt:lpstr>Paper</vt:lpstr>
      <vt:lpstr>,,Чардак ни на небу  ни на земљи” </vt:lpstr>
      <vt:lpstr>ПОНОВИМО!</vt:lpstr>
      <vt:lpstr>НЕПОЗНАТЕ РИЈЕЧИ:</vt:lpstr>
      <vt:lpstr>Задатак за самосталан рад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5.РАЗРЕД</dc:title>
  <dc:creator>Dajana</dc:creator>
  <cp:lastModifiedBy>PC-Admin</cp:lastModifiedBy>
  <cp:revision>4</cp:revision>
  <dcterms:created xsi:type="dcterms:W3CDTF">2021-01-17T11:04:28Z</dcterms:created>
  <dcterms:modified xsi:type="dcterms:W3CDTF">2021-01-17T22:01:00Z</dcterms:modified>
</cp:coreProperties>
</file>