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 smtClean="0"/>
              <a:t>Kliknite i uredite stil podnaslova mastera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80F8-FDA9-44A9-9344-6DD76CFED383}" type="datetimeFigureOut">
              <a:rPr lang="bs-Latn-BA" smtClean="0"/>
              <a:t>15. 1. 2021.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23A81-41BC-4D8E-838F-7564133DEBF5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80F8-FDA9-44A9-9344-6DD76CFED383}" type="datetimeFigureOut">
              <a:rPr lang="bs-Latn-BA" smtClean="0"/>
              <a:t>15. 1. 2021.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23A81-41BC-4D8E-838F-7564133DEBF5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80F8-FDA9-44A9-9344-6DD76CFED383}" type="datetimeFigureOut">
              <a:rPr lang="bs-Latn-BA" smtClean="0"/>
              <a:t>15. 1. 2021.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23A81-41BC-4D8E-838F-7564133DEBF5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80F8-FDA9-44A9-9344-6DD76CFED383}" type="datetimeFigureOut">
              <a:rPr lang="bs-Latn-BA" smtClean="0"/>
              <a:t>15. 1. 2021.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23A81-41BC-4D8E-838F-7564133DEBF5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80F8-FDA9-44A9-9344-6DD76CFED383}" type="datetimeFigureOut">
              <a:rPr lang="bs-Latn-BA" smtClean="0"/>
              <a:t>15. 1. 2021.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23A81-41BC-4D8E-838F-7564133DEBF5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80F8-FDA9-44A9-9344-6DD76CFED383}" type="datetimeFigureOut">
              <a:rPr lang="bs-Latn-BA" smtClean="0"/>
              <a:t>15. 1. 2021.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23A81-41BC-4D8E-838F-7564133DEBF5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80F8-FDA9-44A9-9344-6DD76CFED383}" type="datetimeFigureOut">
              <a:rPr lang="bs-Latn-BA" smtClean="0"/>
              <a:t>15. 1. 2021.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23A81-41BC-4D8E-838F-7564133DEBF5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80F8-FDA9-44A9-9344-6DD76CFED383}" type="datetimeFigureOut">
              <a:rPr lang="bs-Latn-BA" smtClean="0"/>
              <a:t>15. 1. 2021.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23A81-41BC-4D8E-838F-7564133DEBF5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80F8-FDA9-44A9-9344-6DD76CFED383}" type="datetimeFigureOut">
              <a:rPr lang="bs-Latn-BA" smtClean="0"/>
              <a:t>15. 1. 2021.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23A81-41BC-4D8E-838F-7564133DEBF5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80F8-FDA9-44A9-9344-6DD76CFED383}" type="datetimeFigureOut">
              <a:rPr lang="bs-Latn-BA" smtClean="0"/>
              <a:t>15. 1. 2021.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23A81-41BC-4D8E-838F-7564133DEBF5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80F8-FDA9-44A9-9344-6DD76CFED383}" type="datetimeFigureOut">
              <a:rPr lang="bs-Latn-BA" smtClean="0"/>
              <a:t>15. 1. 2021.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23A81-41BC-4D8E-838F-7564133DEBF5}" type="slidenum">
              <a:rPr lang="bs-Latn-BA" smtClean="0"/>
              <a:t>‹#›</a:t>
            </a:fld>
            <a:endParaRPr lang="bs-Latn-BA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r-Latn-CS" smtClean="0"/>
              <a:t>Kliknite na ikonu i dodajte sliku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69B80F8-FDA9-44A9-9344-6DD76CFED383}" type="datetimeFigureOut">
              <a:rPr lang="bs-Latn-BA" smtClean="0"/>
              <a:t>15. 1. 2021.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A423A81-41BC-4D8E-838F-7564133DEBF5}" type="slidenum">
              <a:rPr lang="bs-Latn-BA" smtClean="0"/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/>
          <a:lstStyle/>
          <a:p>
            <a:pPr algn="ctr"/>
            <a:r>
              <a:rPr lang="sr-Latn-RS" sz="4800" dirty="0" smtClean="0"/>
              <a:t>SHOW AND TELL</a:t>
            </a:r>
            <a:endParaRPr lang="bs-Latn-BA" sz="48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7544" y="4437112"/>
            <a:ext cx="8208912" cy="1752600"/>
          </a:xfrm>
        </p:spPr>
        <p:txBody>
          <a:bodyPr>
            <a:normAutofit/>
          </a:bodyPr>
          <a:lstStyle/>
          <a:p>
            <a:r>
              <a:rPr lang="sr-Latn-RS" sz="2400" dirty="0" smtClean="0">
                <a:solidFill>
                  <a:schemeClr val="tx1"/>
                </a:solidFill>
              </a:rPr>
              <a:t>THE ENGLISH LANGUAGE FOR THE SIXTH GRADE</a:t>
            </a:r>
            <a:endParaRPr lang="bs-Latn-B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48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/>
          <p:cNvSpPr txBox="1"/>
          <p:nvPr/>
        </p:nvSpPr>
        <p:spPr>
          <a:xfrm>
            <a:off x="82508" y="16817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FOR YOUR HOMEWORK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176" y="487650"/>
            <a:ext cx="4673600" cy="66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57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/>
          <p:cNvSpPr txBox="1"/>
          <p:nvPr/>
        </p:nvSpPr>
        <p:spPr>
          <a:xfrm>
            <a:off x="683568" y="1196752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i="1" dirty="0"/>
              <a:t>1. Do </a:t>
            </a:r>
            <a:r>
              <a:rPr lang="sr-Latn-RS" sz="2400" b="1" i="1" dirty="0" err="1"/>
              <a:t>you</a:t>
            </a:r>
            <a:r>
              <a:rPr lang="sr-Latn-RS" sz="2400" b="1" i="1" dirty="0"/>
              <a:t> </a:t>
            </a:r>
            <a:r>
              <a:rPr lang="sr-Latn-RS" sz="2400" b="1" i="1" dirty="0" err="1"/>
              <a:t>have</a:t>
            </a:r>
            <a:r>
              <a:rPr lang="sr-Latn-RS" sz="2400" b="1" i="1" dirty="0"/>
              <a:t> a </a:t>
            </a:r>
            <a:r>
              <a:rPr lang="sr-Latn-RS" sz="2400" b="1" i="1" dirty="0" err="1"/>
              <a:t>hobby</a:t>
            </a:r>
            <a:r>
              <a:rPr lang="sr-Latn-RS" sz="2400" b="1" i="1" dirty="0"/>
              <a:t>?</a:t>
            </a:r>
            <a:endParaRPr lang="bs-Latn-BA" sz="2400" dirty="0"/>
          </a:p>
          <a:p>
            <a:r>
              <a:rPr lang="sr-Latn-RS" sz="2400" b="1" i="1" dirty="0"/>
              <a:t> </a:t>
            </a:r>
            <a:endParaRPr lang="bs-Latn-BA" sz="2400" dirty="0"/>
          </a:p>
          <a:p>
            <a:r>
              <a:rPr lang="sr-Latn-RS" sz="2400" b="1" i="1" dirty="0"/>
              <a:t>2. </a:t>
            </a:r>
            <a:r>
              <a:rPr lang="sr-Latn-RS" sz="2400" b="1" i="1" dirty="0" err="1"/>
              <a:t>What</a:t>
            </a:r>
            <a:r>
              <a:rPr lang="sr-Latn-RS" sz="2400" b="1" i="1" dirty="0"/>
              <a:t> do </a:t>
            </a:r>
            <a:r>
              <a:rPr lang="sr-Latn-RS" sz="2400" b="1" i="1" dirty="0" err="1"/>
              <a:t>you</a:t>
            </a:r>
            <a:r>
              <a:rPr lang="sr-Latn-RS" sz="2400" b="1" i="1" dirty="0"/>
              <a:t> like to </a:t>
            </a:r>
            <a:r>
              <a:rPr lang="sr-Latn-RS" sz="2400" b="1" i="1" dirty="0" err="1"/>
              <a:t>collect</a:t>
            </a:r>
            <a:r>
              <a:rPr lang="sr-Latn-RS" sz="2400" b="1" i="1" dirty="0"/>
              <a:t> </a:t>
            </a:r>
            <a:r>
              <a:rPr lang="sr-Latn-RS" sz="2400" b="1" i="1" dirty="0" err="1"/>
              <a:t>or</a:t>
            </a:r>
            <a:r>
              <a:rPr lang="sr-Latn-RS" sz="2400" b="1" i="1" dirty="0"/>
              <a:t> </a:t>
            </a:r>
            <a:r>
              <a:rPr lang="sr-Latn-RS" sz="2400" b="1" i="1" dirty="0" err="1"/>
              <a:t>make</a:t>
            </a:r>
            <a:r>
              <a:rPr lang="sr-Latn-RS" sz="2400" b="1" i="1" dirty="0"/>
              <a:t>?</a:t>
            </a:r>
            <a:endParaRPr lang="bs-Latn-BA" sz="2400" dirty="0"/>
          </a:p>
          <a:p>
            <a:r>
              <a:rPr lang="sr-Latn-RS" sz="2400" b="1" i="1" dirty="0"/>
              <a:t> </a:t>
            </a:r>
            <a:endParaRPr lang="bs-Latn-BA" sz="2400" dirty="0"/>
          </a:p>
          <a:p>
            <a:r>
              <a:rPr lang="sr-Latn-RS" sz="2400" b="1" i="1" dirty="0"/>
              <a:t>3. </a:t>
            </a:r>
            <a:r>
              <a:rPr lang="sr-Latn-RS" sz="2400" b="1" i="1" dirty="0" err="1"/>
              <a:t>How</a:t>
            </a:r>
            <a:r>
              <a:rPr lang="sr-Latn-RS" sz="2400" b="1" i="1" dirty="0"/>
              <a:t> </a:t>
            </a:r>
            <a:r>
              <a:rPr lang="sr-Latn-RS" sz="2400" b="1" i="1" dirty="0" err="1"/>
              <a:t>many</a:t>
            </a:r>
            <a:r>
              <a:rPr lang="sr-Latn-RS" sz="2400" b="1" i="1" dirty="0"/>
              <a:t> </a:t>
            </a:r>
            <a:r>
              <a:rPr lang="sr-Latn-RS" sz="2400" b="1" i="1" dirty="0" err="1"/>
              <a:t>those</a:t>
            </a:r>
            <a:r>
              <a:rPr lang="sr-Latn-RS" sz="2400" b="1" i="1" dirty="0"/>
              <a:t> </a:t>
            </a:r>
            <a:r>
              <a:rPr lang="sr-Latn-RS" sz="2400" b="1" i="1" dirty="0" err="1"/>
              <a:t>things</a:t>
            </a:r>
            <a:r>
              <a:rPr lang="sr-Latn-RS" sz="2400" b="1" i="1" dirty="0"/>
              <a:t> do </a:t>
            </a:r>
            <a:r>
              <a:rPr lang="sr-Latn-RS" sz="2400" b="1" i="1" dirty="0" err="1"/>
              <a:t>you</a:t>
            </a:r>
            <a:r>
              <a:rPr lang="sr-Latn-RS" sz="2400" b="1" i="1" dirty="0"/>
              <a:t> </a:t>
            </a:r>
            <a:r>
              <a:rPr lang="sr-Latn-RS" sz="2400" b="1" i="1" dirty="0" err="1"/>
              <a:t>have</a:t>
            </a:r>
            <a:r>
              <a:rPr lang="sr-Latn-RS" sz="2400" b="1" i="1" dirty="0"/>
              <a:t>?</a:t>
            </a:r>
            <a:endParaRPr lang="bs-Latn-BA" sz="2400" dirty="0"/>
          </a:p>
        </p:txBody>
      </p:sp>
    </p:spTree>
    <p:extLst>
      <p:ext uri="{BB962C8B-B14F-4D97-AF65-F5344CB8AC3E}">
        <p14:creationId xmlns:p14="http://schemas.microsoft.com/office/powerpoint/2010/main" val="399636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3608" y="-531440"/>
            <a:ext cx="6336704" cy="806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4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/>
          <p:cNvSpPr txBox="1"/>
          <p:nvPr/>
        </p:nvSpPr>
        <p:spPr>
          <a:xfrm>
            <a:off x="251520" y="246976"/>
            <a:ext cx="734481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RS" sz="2400" b="1" i="1" u="sng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NEW VOCABULARY:</a:t>
            </a:r>
            <a:endParaRPr lang="bs-Latn-BA" sz="2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400" i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  <a:endParaRPr lang="bs-Latn-BA" sz="2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4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PRACTICE-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repeat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the same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thing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many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times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so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that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you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know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how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to do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it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very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well</a:t>
            </a:r>
            <a:r>
              <a:rPr lang="sr-Latn-RS" sz="2400" b="1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Cyrl-RS" sz="2400" b="1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(</a:t>
            </a:r>
            <a:r>
              <a:rPr lang="sr-Cyrl-RS" sz="2400" b="1" dirty="0" err="1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вјежбати</a:t>
            </a:r>
            <a:r>
              <a:rPr lang="sr-Cyrl-RS" sz="2400" b="1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)</a:t>
            </a:r>
            <a:endParaRPr lang="bs-Latn-BA" sz="2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4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EAGER-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when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you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want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something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very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much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or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you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can’t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wait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for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something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to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happen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Cyrl-RS" sz="2400" b="1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(нестрпљив)</a:t>
            </a:r>
            <a:endParaRPr lang="bs-Latn-BA" sz="2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4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UNUSUAL HOBBY-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strange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hobby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Cyrl-RS" sz="2400" b="1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( необичан хоби )</a:t>
            </a:r>
            <a:endParaRPr lang="bs-Latn-BA" sz="2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4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SINCE-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because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Cyrl-RS" sz="2400" b="1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( зато што )</a:t>
            </a:r>
            <a:endParaRPr lang="bs-Latn-BA" sz="2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4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HIDE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- put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somewhere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so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that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others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can’t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find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it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sr-Cyrl-RS" sz="2400" b="1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( сакрити )</a:t>
            </a:r>
            <a:endParaRPr lang="bs-Latn-BA" sz="2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4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GUESS-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try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to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say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the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correct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answer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Cyrl-RS" sz="2400" b="1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( претпоставити )</a:t>
            </a:r>
            <a:endParaRPr lang="bs-Latn-BA" sz="2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4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CUPCAKE- 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a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kind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of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cake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that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we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put in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small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paper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cups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Cyrl-RS" sz="2400" b="1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( </a:t>
            </a:r>
            <a:r>
              <a:rPr lang="sr-Cyrl-RS" sz="2400" b="1" dirty="0" err="1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капкејк</a:t>
            </a:r>
            <a:r>
              <a:rPr lang="sr-Cyrl-RS" sz="2400" b="1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 )</a:t>
            </a:r>
            <a:endParaRPr lang="bs-Latn-BA" sz="2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4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DELICIOUS-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very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tasty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,so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good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that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you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want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to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eat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more of </a:t>
            </a:r>
            <a:r>
              <a:rPr lang="sr-Latn-RS" sz="2400" b="1" dirty="0" err="1" smtClean="0">
                <a:effectLst/>
                <a:latin typeface="Calibri"/>
                <a:ea typeface="Calibri"/>
                <a:cs typeface="Times New Roman"/>
              </a:rPr>
              <a:t>it</a:t>
            </a:r>
            <a:r>
              <a:rPr lang="sr-Latn-RS" sz="2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Cyrl-RS" sz="2400" b="1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( веома укусан )</a:t>
            </a:r>
            <a:endParaRPr lang="bs-Latn-BA" sz="2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tabLst>
                <a:tab pos="876300" algn="l"/>
              </a:tabLst>
            </a:pPr>
            <a:r>
              <a:rPr lang="sr-Latn-RS" sz="2400" dirty="0" smtClean="0">
                <a:effectLst/>
                <a:latin typeface="Calibri"/>
                <a:ea typeface="Calibri"/>
                <a:cs typeface="Times New Roman"/>
              </a:rPr>
              <a:t>	</a:t>
            </a:r>
            <a:endParaRPr lang="bs-Latn-BA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078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/>
          <p:cNvSpPr txBox="1"/>
          <p:nvPr/>
        </p:nvSpPr>
        <p:spPr>
          <a:xfrm>
            <a:off x="395536" y="117693"/>
            <a:ext cx="68407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RS" i="1" u="sng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Find</a:t>
            </a:r>
            <a:r>
              <a:rPr lang="sr-Latn-RS" i="1" u="sng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the </a:t>
            </a:r>
            <a:r>
              <a:rPr lang="sr-Latn-RS" i="1" u="sng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words</a:t>
            </a:r>
            <a:r>
              <a:rPr lang="sr-Latn-RS" i="1" u="sng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i="1" u="sng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from</a:t>
            </a:r>
            <a:r>
              <a:rPr lang="sr-Latn-RS" i="1" u="sng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the </a:t>
            </a:r>
            <a:r>
              <a:rPr lang="sr-Latn-RS" i="1" u="sng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text</a:t>
            </a:r>
            <a:r>
              <a:rPr lang="sr-Latn-RS" i="1" u="sng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i="1" u="sng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among</a:t>
            </a:r>
            <a:r>
              <a:rPr lang="sr-Latn-RS" i="1" u="sng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i="1" u="sng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these</a:t>
            </a:r>
            <a:r>
              <a:rPr lang="sr-Latn-RS" i="1" u="sng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i="1" u="sng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jumbled</a:t>
            </a:r>
            <a:r>
              <a:rPr lang="sr-Latn-RS" i="1" u="sng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i="1" u="sng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letters</a:t>
            </a:r>
            <a:r>
              <a:rPr lang="sr-Latn-RS" i="1" u="sng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i="1" u="sng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and</a:t>
            </a:r>
            <a:r>
              <a:rPr lang="sr-Latn-RS" i="1" u="sng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i="1" u="sng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fill</a:t>
            </a:r>
            <a:r>
              <a:rPr lang="sr-Latn-RS" i="1" u="sng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in the </a:t>
            </a:r>
            <a:r>
              <a:rPr lang="sr-Latn-RS" i="1" u="sng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blanks</a:t>
            </a:r>
            <a:r>
              <a:rPr lang="sr-Latn-RS" i="1" u="sng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.</a:t>
            </a:r>
            <a:endParaRPr lang="bs-Latn-BA" sz="1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i="1" u="none" strike="noStrike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  <a:endParaRPr lang="bs-Latn-BA" sz="1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1. </a:t>
            </a:r>
            <a:r>
              <a:rPr lang="sr-Latn-RS" dirty="0" err="1" smtClean="0">
                <a:effectLst/>
                <a:latin typeface="Calibri"/>
                <a:ea typeface="Calibri"/>
                <a:cs typeface="Times New Roman"/>
              </a:rPr>
              <a:t>Today</a:t>
            </a: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, the </a:t>
            </a:r>
            <a:r>
              <a:rPr lang="sr-Latn-RS" dirty="0" err="1" smtClean="0">
                <a:effectLst/>
                <a:latin typeface="Calibri"/>
                <a:ea typeface="Calibri"/>
                <a:cs typeface="Times New Roman"/>
              </a:rPr>
              <a:t>children</a:t>
            </a: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dirty="0" err="1" smtClean="0">
                <a:effectLst/>
                <a:latin typeface="Calibri"/>
                <a:ea typeface="Calibri"/>
                <a:cs typeface="Times New Roman"/>
              </a:rPr>
              <a:t>are</a:t>
            </a: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  ­­­­_ _ _ _ _ _ _ _ _ _   </a:t>
            </a:r>
            <a:r>
              <a:rPr lang="sr-Latn-RS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( </a:t>
            </a:r>
            <a:r>
              <a:rPr lang="sr-Latn-RS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actipringc</a:t>
            </a:r>
            <a:r>
              <a:rPr lang="sr-Latn-RS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) </a:t>
            </a:r>
            <a:r>
              <a:rPr lang="sr-Latn-RS" dirty="0" err="1" smtClean="0">
                <a:effectLst/>
                <a:latin typeface="Calibri"/>
                <a:ea typeface="Calibri"/>
                <a:cs typeface="Times New Roman"/>
              </a:rPr>
              <a:t>their</a:t>
            </a: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dirty="0" err="1" smtClean="0">
                <a:effectLst/>
                <a:latin typeface="Calibri"/>
                <a:ea typeface="Calibri"/>
                <a:cs typeface="Times New Roman"/>
              </a:rPr>
              <a:t>speaking</a:t>
            </a: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dirty="0" err="1" smtClean="0">
                <a:effectLst/>
                <a:latin typeface="Calibri"/>
                <a:ea typeface="Calibri"/>
                <a:cs typeface="Times New Roman"/>
              </a:rPr>
              <a:t>skills</a:t>
            </a: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.</a:t>
            </a:r>
            <a:endParaRPr lang="bs-Latn-BA" sz="1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bs-Latn-BA" sz="1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2. </a:t>
            </a:r>
            <a:r>
              <a:rPr lang="sr-Latn-RS" dirty="0" err="1" smtClean="0">
                <a:effectLst/>
                <a:latin typeface="Calibri"/>
                <a:ea typeface="Calibri"/>
                <a:cs typeface="Times New Roman"/>
              </a:rPr>
              <a:t>They</a:t>
            </a: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dirty="0" err="1" smtClean="0">
                <a:effectLst/>
                <a:latin typeface="Calibri"/>
                <a:ea typeface="Calibri"/>
                <a:cs typeface="Times New Roman"/>
              </a:rPr>
              <a:t>are</a:t>
            </a: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  _ _ _ _ _  </a:t>
            </a:r>
            <a:r>
              <a:rPr lang="sr-Latn-RS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( </a:t>
            </a:r>
            <a:r>
              <a:rPr lang="sr-Latn-RS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regea</a:t>
            </a:r>
            <a:r>
              <a:rPr lang="sr-Latn-RS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) </a:t>
            </a: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to start, </a:t>
            </a:r>
            <a:r>
              <a:rPr lang="sr-Latn-RS" dirty="0" err="1" smtClean="0">
                <a:effectLst/>
                <a:latin typeface="Calibri"/>
                <a:ea typeface="Calibri"/>
                <a:cs typeface="Times New Roman"/>
              </a:rPr>
              <a:t>because</a:t>
            </a: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 the </a:t>
            </a:r>
            <a:r>
              <a:rPr lang="sr-Latn-RS" dirty="0" err="1" smtClean="0">
                <a:effectLst/>
                <a:latin typeface="Calibri"/>
                <a:ea typeface="Calibri"/>
                <a:cs typeface="Times New Roman"/>
              </a:rPr>
              <a:t>topic</a:t>
            </a: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 is </a:t>
            </a:r>
            <a:r>
              <a:rPr lang="sr-Latn-RS" dirty="0" err="1" smtClean="0">
                <a:effectLst/>
                <a:latin typeface="Calibri"/>
                <a:ea typeface="Calibri"/>
                <a:cs typeface="Times New Roman"/>
              </a:rPr>
              <a:t>interesting</a:t>
            </a: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.</a:t>
            </a:r>
            <a:endParaRPr lang="bs-Latn-BA" sz="1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bs-Latn-BA" sz="1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3. The </a:t>
            </a:r>
            <a:r>
              <a:rPr lang="sr-Latn-RS" dirty="0" err="1" smtClean="0">
                <a:effectLst/>
                <a:latin typeface="Calibri"/>
                <a:ea typeface="Calibri"/>
                <a:cs typeface="Times New Roman"/>
              </a:rPr>
              <a:t>topic</a:t>
            </a: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 is </a:t>
            </a:r>
            <a:r>
              <a:rPr lang="sr-Latn-RS" dirty="0" err="1" smtClean="0">
                <a:effectLst/>
                <a:latin typeface="Calibri"/>
                <a:ea typeface="Calibri"/>
                <a:cs typeface="Times New Roman"/>
              </a:rPr>
              <a:t>unusual</a:t>
            </a: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   _ _ _ _ _ _ _  </a:t>
            </a:r>
            <a:r>
              <a:rPr lang="sr-Latn-RS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( </a:t>
            </a:r>
            <a:r>
              <a:rPr lang="sr-Latn-RS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bobeish</a:t>
            </a:r>
            <a:r>
              <a:rPr lang="sr-Latn-RS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).</a:t>
            </a:r>
            <a:endParaRPr lang="bs-Latn-BA" sz="1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bs-Latn-BA" sz="1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4. </a:t>
            </a:r>
            <a:r>
              <a:rPr lang="sr-Latn-RS" dirty="0" err="1" smtClean="0">
                <a:effectLst/>
                <a:latin typeface="Calibri"/>
                <a:ea typeface="Calibri"/>
                <a:cs typeface="Times New Roman"/>
              </a:rPr>
              <a:t>Andy</a:t>
            </a: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 is   _ _ _ _ _ _  </a:t>
            </a:r>
            <a:r>
              <a:rPr lang="sr-Latn-RS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( </a:t>
            </a:r>
            <a:r>
              <a:rPr lang="sr-Latn-RS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gindih</a:t>
            </a:r>
            <a:r>
              <a:rPr lang="sr-Latn-RS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) </a:t>
            </a:r>
            <a:r>
              <a:rPr lang="sr-Latn-RS" dirty="0" err="1" smtClean="0">
                <a:effectLst/>
                <a:latin typeface="Calibri"/>
                <a:ea typeface="Calibri"/>
                <a:cs typeface="Times New Roman"/>
              </a:rPr>
              <a:t>something</a:t>
            </a: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 in a </a:t>
            </a:r>
            <a:r>
              <a:rPr lang="sr-Latn-RS" dirty="0" err="1" smtClean="0">
                <a:effectLst/>
                <a:latin typeface="Calibri"/>
                <a:ea typeface="Calibri"/>
                <a:cs typeface="Times New Roman"/>
              </a:rPr>
              <a:t>big</a:t>
            </a: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dirty="0" err="1" smtClean="0">
                <a:effectLst/>
                <a:latin typeface="Calibri"/>
                <a:ea typeface="Calibri"/>
                <a:cs typeface="Times New Roman"/>
              </a:rPr>
              <a:t>box</a:t>
            </a: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.</a:t>
            </a:r>
            <a:endParaRPr lang="bs-Latn-BA" sz="1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bs-Latn-BA" sz="1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5. He  _ _ _ _ _ _ _  </a:t>
            </a:r>
            <a:r>
              <a:rPr lang="sr-Latn-RS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( </a:t>
            </a:r>
            <a:r>
              <a:rPr lang="sr-Latn-RS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htrobug</a:t>
            </a:r>
            <a:r>
              <a:rPr lang="sr-Latn-RS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) </a:t>
            </a:r>
            <a:r>
              <a:rPr lang="sr-Latn-RS" dirty="0" err="1" smtClean="0">
                <a:effectLst/>
                <a:latin typeface="Calibri"/>
                <a:ea typeface="Calibri"/>
                <a:cs typeface="Times New Roman"/>
              </a:rPr>
              <a:t>that</a:t>
            </a: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dirty="0" err="1" smtClean="0">
                <a:effectLst/>
                <a:latin typeface="Calibri"/>
                <a:ea typeface="Calibri"/>
                <a:cs typeface="Times New Roman"/>
              </a:rPr>
              <a:t>box</a:t>
            </a: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 to the </a:t>
            </a:r>
            <a:r>
              <a:rPr lang="sr-Latn-RS" dirty="0" err="1" smtClean="0">
                <a:effectLst/>
                <a:latin typeface="Calibri"/>
                <a:ea typeface="Calibri"/>
                <a:cs typeface="Times New Roman"/>
              </a:rPr>
              <a:t>school</a:t>
            </a: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dirty="0" err="1" smtClean="0">
                <a:effectLst/>
                <a:latin typeface="Calibri"/>
                <a:ea typeface="Calibri"/>
                <a:cs typeface="Times New Roman"/>
              </a:rPr>
              <a:t>earlier</a:t>
            </a: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dirty="0" err="1" smtClean="0">
                <a:effectLst/>
                <a:latin typeface="Calibri"/>
                <a:ea typeface="Calibri"/>
                <a:cs typeface="Times New Roman"/>
              </a:rPr>
              <a:t>that</a:t>
            </a: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dirty="0" err="1" smtClean="0">
                <a:effectLst/>
                <a:latin typeface="Calibri"/>
                <a:ea typeface="Calibri"/>
                <a:cs typeface="Times New Roman"/>
              </a:rPr>
              <a:t>morning</a:t>
            </a: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.</a:t>
            </a:r>
            <a:endParaRPr lang="bs-Latn-BA" sz="1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bs-Latn-BA" sz="1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6. The </a:t>
            </a:r>
            <a:r>
              <a:rPr lang="sr-Latn-RS" dirty="0" err="1" smtClean="0">
                <a:effectLst/>
                <a:latin typeface="Calibri"/>
                <a:ea typeface="Calibri"/>
                <a:cs typeface="Times New Roman"/>
              </a:rPr>
              <a:t>children</a:t>
            </a: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dirty="0" err="1" smtClean="0">
                <a:effectLst/>
                <a:latin typeface="Calibri"/>
                <a:ea typeface="Calibri"/>
                <a:cs typeface="Times New Roman"/>
              </a:rPr>
              <a:t>are</a:t>
            </a: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dirty="0" err="1" smtClean="0">
                <a:effectLst/>
                <a:latin typeface="Calibri"/>
                <a:ea typeface="Calibri"/>
                <a:cs typeface="Times New Roman"/>
              </a:rPr>
              <a:t>trying</a:t>
            </a: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 to  _ _ _ _ _  </a:t>
            </a:r>
            <a:r>
              <a:rPr lang="sr-Latn-RS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( </a:t>
            </a:r>
            <a:r>
              <a:rPr lang="sr-Latn-RS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sgeus</a:t>
            </a:r>
            <a:r>
              <a:rPr lang="sr-Latn-RS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) </a:t>
            </a:r>
            <a:r>
              <a:rPr lang="sr-Latn-RS" dirty="0" err="1" smtClean="0">
                <a:effectLst/>
                <a:latin typeface="Calibri"/>
                <a:ea typeface="Calibri"/>
                <a:cs typeface="Times New Roman"/>
              </a:rPr>
              <a:t>what</a:t>
            </a: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 he </a:t>
            </a:r>
            <a:r>
              <a:rPr lang="sr-Latn-RS" dirty="0" err="1" smtClean="0">
                <a:effectLst/>
                <a:latin typeface="Calibri"/>
                <a:ea typeface="Calibri"/>
                <a:cs typeface="Times New Roman"/>
              </a:rPr>
              <a:t>has</a:t>
            </a: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 in the </a:t>
            </a:r>
            <a:r>
              <a:rPr lang="sr-Latn-RS" dirty="0" err="1" smtClean="0">
                <a:effectLst/>
                <a:latin typeface="Calibri"/>
                <a:ea typeface="Calibri"/>
                <a:cs typeface="Times New Roman"/>
              </a:rPr>
              <a:t>box</a:t>
            </a: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.</a:t>
            </a:r>
            <a:endParaRPr lang="bs-Latn-BA" sz="1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bs-Latn-BA" sz="1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7. His mom made  _ _ _ _ _ _ _ _  </a:t>
            </a:r>
            <a:r>
              <a:rPr lang="sr-Latn-RS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( </a:t>
            </a:r>
            <a:r>
              <a:rPr lang="sr-Latn-RS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scakecup</a:t>
            </a:r>
            <a:r>
              <a:rPr lang="sr-Latn-RS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) </a:t>
            </a: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for </a:t>
            </a:r>
            <a:r>
              <a:rPr lang="sr-Latn-RS" dirty="0" err="1" smtClean="0">
                <a:effectLst/>
                <a:latin typeface="Calibri"/>
                <a:ea typeface="Calibri"/>
                <a:cs typeface="Times New Roman"/>
              </a:rPr>
              <a:t>his</a:t>
            </a: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dirty="0" err="1" smtClean="0">
                <a:effectLst/>
                <a:latin typeface="Calibri"/>
                <a:ea typeface="Calibri"/>
                <a:cs typeface="Times New Roman"/>
              </a:rPr>
              <a:t>friends</a:t>
            </a: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.</a:t>
            </a:r>
            <a:endParaRPr lang="bs-Latn-BA" sz="1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bs-Latn-BA" sz="1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8. </a:t>
            </a:r>
            <a:r>
              <a:rPr lang="sr-Latn-RS" dirty="0" err="1" smtClean="0">
                <a:effectLst/>
                <a:latin typeface="Calibri"/>
                <a:ea typeface="Calibri"/>
                <a:cs typeface="Times New Roman"/>
              </a:rPr>
              <a:t>Andy</a:t>
            </a: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  _ _ _ _ _ _ _ _ _  </a:t>
            </a:r>
            <a:r>
              <a:rPr lang="sr-Latn-RS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( </a:t>
            </a:r>
            <a:r>
              <a:rPr lang="sr-Latn-RS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coratdeed</a:t>
            </a:r>
            <a:r>
              <a:rPr lang="sr-Latn-RS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) </a:t>
            </a:r>
            <a:r>
              <a:rPr lang="sr-Latn-RS" dirty="0" err="1" smtClean="0">
                <a:effectLst/>
                <a:latin typeface="Calibri"/>
                <a:ea typeface="Calibri"/>
                <a:cs typeface="Times New Roman"/>
              </a:rPr>
              <a:t>mom’s</a:t>
            </a: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dirty="0" err="1" smtClean="0">
                <a:effectLst/>
                <a:latin typeface="Calibri"/>
                <a:ea typeface="Calibri"/>
                <a:cs typeface="Times New Roman"/>
              </a:rPr>
              <a:t>cakes</a:t>
            </a: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.</a:t>
            </a:r>
            <a:endParaRPr lang="bs-Latn-BA" sz="1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bs-Latn-BA" sz="1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9. He made </a:t>
            </a:r>
            <a:r>
              <a:rPr lang="sr-Latn-RS" dirty="0" err="1" smtClean="0">
                <a:effectLst/>
                <a:latin typeface="Calibri"/>
                <a:ea typeface="Calibri"/>
                <a:cs typeface="Times New Roman"/>
              </a:rPr>
              <a:t>colorful</a:t>
            </a: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  </a:t>
            </a:r>
            <a:r>
              <a:rPr lang="sr-Latn-RS" dirty="0" err="1" smtClean="0">
                <a:effectLst/>
                <a:latin typeface="Calibri"/>
                <a:ea typeface="Calibri"/>
                <a:cs typeface="Times New Roman"/>
              </a:rPr>
              <a:t>sugar</a:t>
            </a: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  _ _ _ _ _ _  </a:t>
            </a:r>
            <a:r>
              <a:rPr lang="sr-Latn-RS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( </a:t>
            </a:r>
            <a:r>
              <a:rPr lang="sr-Latn-RS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sbadeg</a:t>
            </a:r>
            <a:r>
              <a:rPr lang="sr-Latn-RS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).</a:t>
            </a:r>
            <a:endParaRPr lang="bs-Latn-BA" sz="1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bs-Latn-BA" sz="1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10. The </a:t>
            </a:r>
            <a:r>
              <a:rPr lang="sr-Latn-RS" dirty="0" err="1" smtClean="0">
                <a:effectLst/>
                <a:latin typeface="Calibri"/>
                <a:ea typeface="Calibri"/>
                <a:cs typeface="Times New Roman"/>
              </a:rPr>
              <a:t>cupcakes</a:t>
            </a: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dirty="0" err="1" smtClean="0">
                <a:effectLst/>
                <a:latin typeface="Calibri"/>
                <a:ea typeface="Calibri"/>
                <a:cs typeface="Times New Roman"/>
              </a:rPr>
              <a:t>are</a:t>
            </a:r>
            <a:r>
              <a:rPr lang="sr-Latn-RS" dirty="0" smtClean="0">
                <a:effectLst/>
                <a:latin typeface="Calibri"/>
                <a:ea typeface="Calibri"/>
                <a:cs typeface="Times New Roman"/>
              </a:rPr>
              <a:t>  _ _ _ _ _ _ _ _ _  </a:t>
            </a:r>
            <a:r>
              <a:rPr lang="sr-Latn-RS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( </a:t>
            </a:r>
            <a:r>
              <a:rPr lang="sr-Latn-RS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lidceious</a:t>
            </a:r>
            <a:r>
              <a:rPr lang="sr-Latn-RS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).</a:t>
            </a:r>
            <a:endParaRPr lang="bs-Latn-BA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543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/>
          <p:cNvSpPr txBox="1"/>
          <p:nvPr/>
        </p:nvSpPr>
        <p:spPr>
          <a:xfrm>
            <a:off x="611560" y="116632"/>
            <a:ext cx="748883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RS" sz="2000" i="1" u="sng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Find</a:t>
            </a:r>
            <a:r>
              <a:rPr lang="sr-Latn-RS" sz="2000" i="1" u="sng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the </a:t>
            </a:r>
            <a:r>
              <a:rPr lang="sr-Latn-RS" sz="2000" i="1" u="sng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words</a:t>
            </a:r>
            <a:r>
              <a:rPr lang="sr-Latn-RS" sz="2000" i="1" u="sng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000" i="1" u="sng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from</a:t>
            </a:r>
            <a:r>
              <a:rPr lang="sr-Latn-RS" sz="2000" i="1" u="sng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the </a:t>
            </a:r>
            <a:r>
              <a:rPr lang="sr-Latn-RS" sz="2000" i="1" u="sng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text</a:t>
            </a:r>
            <a:r>
              <a:rPr lang="sr-Latn-RS" sz="2000" i="1" u="sng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000" i="1" u="sng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among</a:t>
            </a:r>
            <a:r>
              <a:rPr lang="sr-Latn-RS" sz="2000" i="1" u="sng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000" i="1" u="sng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these</a:t>
            </a:r>
            <a:r>
              <a:rPr lang="sr-Latn-RS" sz="2000" i="1" u="sng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000" i="1" u="sng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jumbled</a:t>
            </a:r>
            <a:r>
              <a:rPr lang="sr-Latn-RS" sz="2000" i="1" u="sng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000" i="1" u="sng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letters</a:t>
            </a:r>
            <a:r>
              <a:rPr lang="sr-Latn-RS" sz="2000" i="1" u="sng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000" i="1" u="sng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and</a:t>
            </a:r>
            <a:r>
              <a:rPr lang="sr-Latn-RS" sz="2000" i="1" u="sng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000" i="1" u="sng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fill</a:t>
            </a:r>
            <a:r>
              <a:rPr lang="sr-Latn-RS" sz="2000" i="1" u="sng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in the </a:t>
            </a:r>
            <a:r>
              <a:rPr lang="sr-Latn-RS" sz="2000" i="1" u="sng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blanks</a:t>
            </a:r>
            <a:r>
              <a:rPr lang="sr-Latn-RS" sz="2000" i="1" u="sng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.</a:t>
            </a:r>
            <a:endParaRPr lang="bs-Latn-BA" sz="20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000" i="1" u="none" strike="noStrike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  <a:endParaRPr lang="bs-Latn-BA" sz="20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1. </a:t>
            </a:r>
            <a:r>
              <a:rPr lang="sr-Latn-RS" sz="2000" dirty="0" err="1" smtClean="0">
                <a:effectLst/>
                <a:latin typeface="Calibri"/>
                <a:ea typeface="Calibri"/>
                <a:cs typeface="Times New Roman"/>
              </a:rPr>
              <a:t>Today</a:t>
            </a: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, the </a:t>
            </a:r>
            <a:r>
              <a:rPr lang="sr-Latn-RS" sz="2000" dirty="0" err="1" smtClean="0">
                <a:effectLst/>
                <a:latin typeface="Calibri"/>
                <a:ea typeface="Calibri"/>
                <a:cs typeface="Times New Roman"/>
              </a:rPr>
              <a:t>children</a:t>
            </a: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000" dirty="0" err="1" smtClean="0">
                <a:effectLst/>
                <a:latin typeface="Calibri"/>
                <a:ea typeface="Calibri"/>
                <a:cs typeface="Times New Roman"/>
              </a:rPr>
              <a:t>are</a:t>
            </a: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  ­­­­</a:t>
            </a:r>
            <a:r>
              <a:rPr lang="sr-Latn-RS" sz="2000" b="1" i="1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practicing</a:t>
            </a: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  </a:t>
            </a:r>
            <a:r>
              <a:rPr lang="sr-Latn-RS" sz="20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( </a:t>
            </a:r>
            <a:r>
              <a:rPr lang="sr-Latn-RS" sz="2000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actipringc</a:t>
            </a:r>
            <a:r>
              <a:rPr lang="sr-Latn-RS" sz="20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) </a:t>
            </a:r>
            <a:r>
              <a:rPr lang="sr-Latn-RS" sz="2000" dirty="0" err="1" smtClean="0">
                <a:effectLst/>
                <a:latin typeface="Calibri"/>
                <a:ea typeface="Calibri"/>
                <a:cs typeface="Times New Roman"/>
              </a:rPr>
              <a:t>their</a:t>
            </a: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000" dirty="0" err="1" smtClean="0">
                <a:effectLst/>
                <a:latin typeface="Calibri"/>
                <a:ea typeface="Calibri"/>
                <a:cs typeface="Times New Roman"/>
              </a:rPr>
              <a:t>speaking</a:t>
            </a: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000" dirty="0" err="1" smtClean="0">
                <a:effectLst/>
                <a:latin typeface="Calibri"/>
                <a:ea typeface="Calibri"/>
                <a:cs typeface="Times New Roman"/>
              </a:rPr>
              <a:t>skills</a:t>
            </a: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.</a:t>
            </a:r>
            <a:endParaRPr lang="bs-Latn-BA" sz="20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bs-Latn-BA" sz="20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2. </a:t>
            </a:r>
            <a:r>
              <a:rPr lang="sr-Latn-RS" sz="2000" dirty="0" err="1" smtClean="0">
                <a:effectLst/>
                <a:latin typeface="Calibri"/>
                <a:ea typeface="Calibri"/>
                <a:cs typeface="Times New Roman"/>
              </a:rPr>
              <a:t>They</a:t>
            </a: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000" dirty="0" err="1" smtClean="0">
                <a:effectLst/>
                <a:latin typeface="Calibri"/>
                <a:ea typeface="Calibri"/>
                <a:cs typeface="Times New Roman"/>
              </a:rPr>
              <a:t>are</a:t>
            </a: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  </a:t>
            </a:r>
            <a:r>
              <a:rPr lang="sr-Latn-RS" sz="2000" b="1" i="1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eager</a:t>
            </a: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  </a:t>
            </a:r>
            <a:r>
              <a:rPr lang="sr-Latn-RS" sz="20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( </a:t>
            </a:r>
            <a:r>
              <a:rPr lang="sr-Latn-RS" sz="2000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regea</a:t>
            </a:r>
            <a:r>
              <a:rPr lang="sr-Latn-RS" sz="20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) </a:t>
            </a: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to start, </a:t>
            </a:r>
            <a:r>
              <a:rPr lang="sr-Latn-RS" sz="2000" dirty="0" err="1" smtClean="0">
                <a:effectLst/>
                <a:latin typeface="Calibri"/>
                <a:ea typeface="Calibri"/>
                <a:cs typeface="Times New Roman"/>
              </a:rPr>
              <a:t>because</a:t>
            </a: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 the </a:t>
            </a:r>
            <a:r>
              <a:rPr lang="sr-Latn-RS" sz="2000" dirty="0" err="1" smtClean="0">
                <a:effectLst/>
                <a:latin typeface="Calibri"/>
                <a:ea typeface="Calibri"/>
                <a:cs typeface="Times New Roman"/>
              </a:rPr>
              <a:t>topic</a:t>
            </a: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 is </a:t>
            </a:r>
            <a:r>
              <a:rPr lang="sr-Latn-RS" sz="2000" dirty="0" err="1" smtClean="0">
                <a:effectLst/>
                <a:latin typeface="Calibri"/>
                <a:ea typeface="Calibri"/>
                <a:cs typeface="Times New Roman"/>
              </a:rPr>
              <a:t>interesting</a:t>
            </a: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.</a:t>
            </a:r>
            <a:endParaRPr lang="bs-Latn-BA" sz="20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bs-Latn-BA" sz="20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3. The </a:t>
            </a:r>
            <a:r>
              <a:rPr lang="sr-Latn-RS" sz="2000" dirty="0" err="1" smtClean="0">
                <a:effectLst/>
                <a:latin typeface="Calibri"/>
                <a:ea typeface="Calibri"/>
                <a:cs typeface="Times New Roman"/>
              </a:rPr>
              <a:t>topic</a:t>
            </a: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 is </a:t>
            </a:r>
            <a:r>
              <a:rPr lang="sr-Latn-RS" sz="2000" dirty="0" err="1" smtClean="0">
                <a:effectLst/>
                <a:latin typeface="Calibri"/>
                <a:ea typeface="Calibri"/>
                <a:cs typeface="Times New Roman"/>
              </a:rPr>
              <a:t>unusual</a:t>
            </a: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  </a:t>
            </a:r>
            <a:r>
              <a:rPr lang="sr-Latn-RS" sz="2000" b="1" i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000" b="1" i="1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hobbies</a:t>
            </a:r>
            <a:r>
              <a:rPr lang="sr-Latn-RS" sz="2000" b="1" i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 </a:t>
            </a:r>
            <a:r>
              <a:rPr lang="sr-Latn-RS" sz="20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( </a:t>
            </a:r>
            <a:r>
              <a:rPr lang="sr-Latn-RS" sz="2000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bobeish</a:t>
            </a:r>
            <a:r>
              <a:rPr lang="sr-Latn-RS" sz="20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).</a:t>
            </a:r>
            <a:endParaRPr lang="bs-Latn-BA" sz="20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bs-Latn-BA" sz="20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4. </a:t>
            </a:r>
            <a:r>
              <a:rPr lang="sr-Latn-RS" sz="2000" dirty="0" err="1" smtClean="0">
                <a:effectLst/>
                <a:latin typeface="Calibri"/>
                <a:ea typeface="Calibri"/>
                <a:cs typeface="Times New Roman"/>
              </a:rPr>
              <a:t>Andy</a:t>
            </a: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 is   </a:t>
            </a:r>
            <a:r>
              <a:rPr lang="sr-Latn-RS" sz="2000" b="1" i="1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hiding</a:t>
            </a: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0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( </a:t>
            </a:r>
            <a:r>
              <a:rPr lang="sr-Latn-RS" sz="2000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gindih</a:t>
            </a:r>
            <a:r>
              <a:rPr lang="sr-Latn-RS" sz="20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) </a:t>
            </a:r>
            <a:r>
              <a:rPr lang="sr-Latn-RS" sz="2000" dirty="0" err="1" smtClean="0">
                <a:effectLst/>
                <a:latin typeface="Calibri"/>
                <a:ea typeface="Calibri"/>
                <a:cs typeface="Times New Roman"/>
              </a:rPr>
              <a:t>something</a:t>
            </a: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 in a </a:t>
            </a:r>
            <a:r>
              <a:rPr lang="sr-Latn-RS" sz="2000" dirty="0" err="1" smtClean="0">
                <a:effectLst/>
                <a:latin typeface="Calibri"/>
                <a:ea typeface="Calibri"/>
                <a:cs typeface="Times New Roman"/>
              </a:rPr>
              <a:t>big</a:t>
            </a: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000" dirty="0" err="1" smtClean="0">
                <a:effectLst/>
                <a:latin typeface="Calibri"/>
                <a:ea typeface="Calibri"/>
                <a:cs typeface="Times New Roman"/>
              </a:rPr>
              <a:t>box</a:t>
            </a: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.</a:t>
            </a:r>
            <a:endParaRPr lang="bs-Latn-BA" sz="20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bs-Latn-BA" sz="20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5. He  </a:t>
            </a:r>
            <a:r>
              <a:rPr lang="sr-Latn-RS" sz="2000" b="1" i="1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brought</a:t>
            </a: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0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( </a:t>
            </a:r>
            <a:r>
              <a:rPr lang="sr-Latn-RS" sz="2000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htrobug</a:t>
            </a:r>
            <a:r>
              <a:rPr lang="sr-Latn-RS" sz="20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) </a:t>
            </a:r>
            <a:r>
              <a:rPr lang="sr-Latn-RS" sz="2000" dirty="0" err="1" smtClean="0">
                <a:effectLst/>
                <a:latin typeface="Calibri"/>
                <a:ea typeface="Calibri"/>
                <a:cs typeface="Times New Roman"/>
              </a:rPr>
              <a:t>that</a:t>
            </a: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000" dirty="0" err="1" smtClean="0">
                <a:effectLst/>
                <a:latin typeface="Calibri"/>
                <a:ea typeface="Calibri"/>
                <a:cs typeface="Times New Roman"/>
              </a:rPr>
              <a:t>box</a:t>
            </a: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 to the </a:t>
            </a:r>
            <a:r>
              <a:rPr lang="sr-Latn-RS" sz="2000" dirty="0" err="1" smtClean="0">
                <a:effectLst/>
                <a:latin typeface="Calibri"/>
                <a:ea typeface="Calibri"/>
                <a:cs typeface="Times New Roman"/>
              </a:rPr>
              <a:t>school</a:t>
            </a: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000" dirty="0" err="1" smtClean="0">
                <a:effectLst/>
                <a:latin typeface="Calibri"/>
                <a:ea typeface="Calibri"/>
                <a:cs typeface="Times New Roman"/>
              </a:rPr>
              <a:t>earlier</a:t>
            </a: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000" dirty="0" err="1" smtClean="0">
                <a:effectLst/>
                <a:latin typeface="Calibri"/>
                <a:ea typeface="Calibri"/>
                <a:cs typeface="Times New Roman"/>
              </a:rPr>
              <a:t>that</a:t>
            </a: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000" dirty="0" err="1" smtClean="0">
                <a:effectLst/>
                <a:latin typeface="Calibri"/>
                <a:ea typeface="Calibri"/>
                <a:cs typeface="Times New Roman"/>
              </a:rPr>
              <a:t>morning</a:t>
            </a: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.</a:t>
            </a:r>
            <a:endParaRPr lang="bs-Latn-BA" sz="20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bs-Latn-BA" sz="20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6. The </a:t>
            </a:r>
            <a:r>
              <a:rPr lang="sr-Latn-RS" sz="2000" dirty="0" err="1" smtClean="0">
                <a:effectLst/>
                <a:latin typeface="Calibri"/>
                <a:ea typeface="Calibri"/>
                <a:cs typeface="Times New Roman"/>
              </a:rPr>
              <a:t>children</a:t>
            </a: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000" dirty="0" err="1" smtClean="0">
                <a:effectLst/>
                <a:latin typeface="Calibri"/>
                <a:ea typeface="Calibri"/>
                <a:cs typeface="Times New Roman"/>
              </a:rPr>
              <a:t>are</a:t>
            </a: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000" dirty="0" err="1" smtClean="0">
                <a:effectLst/>
                <a:latin typeface="Calibri"/>
                <a:ea typeface="Calibri"/>
                <a:cs typeface="Times New Roman"/>
              </a:rPr>
              <a:t>trying</a:t>
            </a: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 to </a:t>
            </a:r>
            <a:r>
              <a:rPr lang="sr-Latn-RS" sz="2000" b="1" i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000" b="1" i="1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guess</a:t>
            </a:r>
            <a:r>
              <a:rPr lang="sr-Latn-RS" sz="2000" b="1" i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 </a:t>
            </a:r>
            <a:r>
              <a:rPr lang="sr-Latn-RS" sz="20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( </a:t>
            </a:r>
            <a:r>
              <a:rPr lang="sr-Latn-RS" sz="2000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sgeus</a:t>
            </a:r>
            <a:r>
              <a:rPr lang="sr-Latn-RS" sz="20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) </a:t>
            </a:r>
            <a:r>
              <a:rPr lang="sr-Latn-RS" sz="2000" dirty="0" err="1" smtClean="0">
                <a:effectLst/>
                <a:latin typeface="Calibri"/>
                <a:ea typeface="Calibri"/>
                <a:cs typeface="Times New Roman"/>
              </a:rPr>
              <a:t>what</a:t>
            </a: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 he </a:t>
            </a:r>
            <a:r>
              <a:rPr lang="sr-Latn-RS" sz="2000" dirty="0" err="1" smtClean="0">
                <a:effectLst/>
                <a:latin typeface="Calibri"/>
                <a:ea typeface="Calibri"/>
                <a:cs typeface="Times New Roman"/>
              </a:rPr>
              <a:t>has</a:t>
            </a: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 in the </a:t>
            </a:r>
            <a:r>
              <a:rPr lang="sr-Latn-RS" sz="2000" dirty="0" err="1" smtClean="0">
                <a:effectLst/>
                <a:latin typeface="Calibri"/>
                <a:ea typeface="Calibri"/>
                <a:cs typeface="Times New Roman"/>
              </a:rPr>
              <a:t>box</a:t>
            </a: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.</a:t>
            </a:r>
            <a:endParaRPr lang="bs-Latn-BA" sz="20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bs-Latn-BA" sz="20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7. His mom made  </a:t>
            </a:r>
            <a:r>
              <a:rPr lang="sr-Latn-RS" sz="2000" b="1" i="1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cupcakes</a:t>
            </a: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  </a:t>
            </a:r>
            <a:r>
              <a:rPr lang="sr-Latn-RS" sz="20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( </a:t>
            </a:r>
            <a:r>
              <a:rPr lang="sr-Latn-RS" sz="2000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scakecup</a:t>
            </a:r>
            <a:r>
              <a:rPr lang="sr-Latn-RS" sz="20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) </a:t>
            </a: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for </a:t>
            </a:r>
            <a:r>
              <a:rPr lang="sr-Latn-RS" sz="2000" dirty="0" err="1" smtClean="0">
                <a:effectLst/>
                <a:latin typeface="Calibri"/>
                <a:ea typeface="Calibri"/>
                <a:cs typeface="Times New Roman"/>
              </a:rPr>
              <a:t>his</a:t>
            </a: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000" dirty="0" err="1" smtClean="0">
                <a:effectLst/>
                <a:latin typeface="Calibri"/>
                <a:ea typeface="Calibri"/>
                <a:cs typeface="Times New Roman"/>
              </a:rPr>
              <a:t>friends</a:t>
            </a: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.</a:t>
            </a:r>
            <a:endParaRPr lang="bs-Latn-BA" sz="20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bs-Latn-BA" sz="20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8. </a:t>
            </a:r>
            <a:r>
              <a:rPr lang="sr-Latn-RS" sz="2000" dirty="0" err="1" smtClean="0">
                <a:effectLst/>
                <a:latin typeface="Calibri"/>
                <a:ea typeface="Calibri"/>
                <a:cs typeface="Times New Roman"/>
              </a:rPr>
              <a:t>Andy</a:t>
            </a: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  </a:t>
            </a:r>
            <a:r>
              <a:rPr lang="sr-Latn-RS" sz="2000" b="1" i="1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decorated</a:t>
            </a: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0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( </a:t>
            </a:r>
            <a:r>
              <a:rPr lang="sr-Latn-RS" sz="2000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coratdeed</a:t>
            </a:r>
            <a:r>
              <a:rPr lang="sr-Latn-RS" sz="20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) </a:t>
            </a:r>
            <a:r>
              <a:rPr lang="sr-Latn-RS" sz="2000" dirty="0" err="1" smtClean="0">
                <a:effectLst/>
                <a:latin typeface="Calibri"/>
                <a:ea typeface="Calibri"/>
                <a:cs typeface="Times New Roman"/>
              </a:rPr>
              <a:t>mom’s</a:t>
            </a: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000" dirty="0" err="1" smtClean="0">
                <a:effectLst/>
                <a:latin typeface="Calibri"/>
                <a:ea typeface="Calibri"/>
                <a:cs typeface="Times New Roman"/>
              </a:rPr>
              <a:t>cakes</a:t>
            </a: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.</a:t>
            </a:r>
            <a:endParaRPr lang="bs-Latn-BA" sz="20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bs-Latn-BA" sz="20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9. He made </a:t>
            </a:r>
            <a:r>
              <a:rPr lang="sr-Latn-RS" sz="2000" dirty="0" err="1" smtClean="0">
                <a:effectLst/>
                <a:latin typeface="Calibri"/>
                <a:ea typeface="Calibri"/>
                <a:cs typeface="Times New Roman"/>
              </a:rPr>
              <a:t>colorful</a:t>
            </a: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  </a:t>
            </a:r>
            <a:r>
              <a:rPr lang="sr-Latn-RS" sz="2000" dirty="0" err="1" smtClean="0">
                <a:effectLst/>
                <a:latin typeface="Calibri"/>
                <a:ea typeface="Calibri"/>
                <a:cs typeface="Times New Roman"/>
              </a:rPr>
              <a:t>sugar</a:t>
            </a: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  </a:t>
            </a:r>
            <a:r>
              <a:rPr lang="sr-Latn-RS" sz="2000" b="1" i="1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badges</a:t>
            </a: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0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( </a:t>
            </a:r>
            <a:r>
              <a:rPr lang="sr-Latn-RS" sz="2000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sbadeg</a:t>
            </a:r>
            <a:r>
              <a:rPr lang="sr-Latn-RS" sz="20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).</a:t>
            </a:r>
            <a:endParaRPr lang="bs-Latn-BA" sz="20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bs-Latn-BA" sz="20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10. The </a:t>
            </a:r>
            <a:r>
              <a:rPr lang="sr-Latn-RS" sz="2000" dirty="0" err="1" smtClean="0">
                <a:effectLst/>
                <a:latin typeface="Calibri"/>
                <a:ea typeface="Calibri"/>
                <a:cs typeface="Times New Roman"/>
              </a:rPr>
              <a:t>cupcakes</a:t>
            </a: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000" dirty="0" err="1" smtClean="0">
                <a:effectLst/>
                <a:latin typeface="Calibri"/>
                <a:ea typeface="Calibri"/>
                <a:cs typeface="Times New Roman"/>
              </a:rPr>
              <a:t>are</a:t>
            </a: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  </a:t>
            </a:r>
            <a:r>
              <a:rPr lang="sr-Latn-RS" sz="2000" b="1" i="1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delicious</a:t>
            </a:r>
            <a:r>
              <a:rPr lang="sr-Latn-RS" sz="20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r-Latn-RS" sz="20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( </a:t>
            </a:r>
            <a:r>
              <a:rPr lang="sr-Latn-RS" sz="2000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lidceious</a:t>
            </a:r>
            <a:r>
              <a:rPr lang="sr-Latn-RS" sz="20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).</a:t>
            </a:r>
            <a:endParaRPr lang="bs-Latn-BA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139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/>
          <p:cNvSpPr txBox="1"/>
          <p:nvPr/>
        </p:nvSpPr>
        <p:spPr>
          <a:xfrm>
            <a:off x="323528" y="332656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800" b="1" dirty="0" smtClean="0">
                <a:effectLst/>
                <a:latin typeface="Times New Roman"/>
                <a:ea typeface="Times New Roman"/>
                <a:cs typeface="Times New Roman"/>
              </a:rPr>
              <a:t>Cardinal numbers</a:t>
            </a:r>
            <a:endParaRPr lang="bs-Latn-BA" sz="2800" dirty="0" smtClean="0">
              <a:effectLst/>
              <a:latin typeface="Calibri"/>
              <a:ea typeface="Calibri"/>
              <a:cs typeface="Times New Roman"/>
            </a:endParaRPr>
          </a:p>
          <a:p>
            <a:r>
              <a:rPr lang="bs-Latn-BA" sz="2800" dirty="0" smtClean="0">
                <a:effectLst/>
                <a:latin typeface="Times New Roman"/>
                <a:ea typeface="Times New Roman"/>
                <a:cs typeface="Times New Roman"/>
              </a:rPr>
              <a:t>The numbers which give us the exact quantity of an object are called cardinal numbers. In other words, cardinal numbers answer “How many?”</a:t>
            </a:r>
            <a:endParaRPr lang="bs-Latn-BA" sz="2800" dirty="0" smtClean="0">
              <a:effectLst/>
              <a:latin typeface="Calibri"/>
              <a:ea typeface="Calibri"/>
              <a:cs typeface="Times New Roman"/>
            </a:endParaRPr>
          </a:p>
          <a:p>
            <a:r>
              <a:rPr lang="bs-Latn-BA" sz="2800" dirty="0" smtClean="0">
                <a:effectLst/>
                <a:latin typeface="Times New Roman"/>
                <a:ea typeface="Times New Roman"/>
                <a:cs typeface="Times New Roman"/>
              </a:rPr>
              <a:t>For example: The given picture shows 4 cars in a parking lot.  So, 4 or ‘four’ here is a cardinal number.</a:t>
            </a:r>
            <a:endParaRPr lang="bs-Latn-BA" sz="2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Slika 3" descr="Cardinal Number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8999"/>
            <a:ext cx="7416824" cy="28803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838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9837" y="16907"/>
            <a:ext cx="8820472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Ordinal</a:t>
            </a:r>
            <a:r>
              <a:rPr kumimoji="0" lang="sr-Latn-RS" altLang="sr-Latn-R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Latn-RS" altLang="sr-Latn-R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numbers</a:t>
            </a:r>
            <a:endParaRPr kumimoji="0" lang="sr-Latn-RS" altLang="sr-Latn-R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 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numbers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which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give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us the 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exact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position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of 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object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are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called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ordinal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numbers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Ordinal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numbers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tell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the 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position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of 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object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rather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than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their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quantity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 </a:t>
            </a:r>
            <a:endParaRPr kumimoji="0" lang="sr-Latn-RS" altLang="sr-Latn-R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For 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example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sr-Latn-RS" altLang="sr-Latn-R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 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given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picture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shows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different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floors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in a 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building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We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can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use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ordinal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numbers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to 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define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their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position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sr-Latn-RS" altLang="sr-Latn-R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 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numbers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1st(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First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), 2nd(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Second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), 3rd(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Third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), 4th(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Fourth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), 5th(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Fifth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), 6th(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Sixth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), 7th(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Seventh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), 8th(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Eighth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), 9th(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Ninth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and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10th(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Tenth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tell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the 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position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of 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different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floors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in the 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building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sr-Latn-RS" altLang="sr-Latn-RS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all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of 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them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are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ordinal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numbers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sr-Latn-RS" altLang="sr-Latn-R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Before</a:t>
            </a:r>
            <a:r>
              <a:rPr kumimoji="0" lang="sr-Latn-RS" altLang="sr-Latn-R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Latn-RS" altLang="sr-Latn-R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ordinal</a:t>
            </a:r>
            <a:r>
              <a:rPr kumimoji="0" lang="sr-Latn-RS" altLang="sr-Latn-R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Latn-RS" altLang="sr-Latn-R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numbers</a:t>
            </a:r>
            <a:r>
              <a:rPr kumimoji="0" lang="sr-Latn-RS" altLang="sr-Latn-R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Latn-RS" altLang="sr-Latn-R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we</a:t>
            </a:r>
            <a:r>
              <a:rPr kumimoji="0" lang="sr-Latn-RS" altLang="sr-Latn-R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Latn-RS" altLang="sr-Latn-R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always</a:t>
            </a:r>
            <a:r>
              <a:rPr kumimoji="0" lang="sr-Latn-RS" altLang="sr-Latn-R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put the </a:t>
            </a:r>
            <a:r>
              <a:rPr kumimoji="0" lang="sr-Latn-RS" altLang="sr-Latn-R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definite</a:t>
            </a:r>
            <a:r>
              <a:rPr kumimoji="0" lang="sr-Latn-RS" altLang="sr-Latn-R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Latn-RS" altLang="sr-Latn-R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article</a:t>
            </a:r>
            <a:r>
              <a:rPr kumimoji="0" lang="sr-Latn-RS" altLang="sr-Latn-R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Latn-RS" altLang="sr-Latn-RS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kumimoji="0" lang="sr-Latn-RS" altLang="sr-Latn-RS" sz="2000" b="1" i="0" u="sng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sr-Latn-RS" altLang="sr-Latn-RS" sz="20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Slika 2" descr="Ordinal Numb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7" y="3284984"/>
            <a:ext cx="7772523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4389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06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467544" y="18864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b="1" dirty="0" smtClean="0">
                <a:effectLst/>
                <a:latin typeface="Times New Roman"/>
                <a:ea typeface="Times New Roman"/>
                <a:cs typeface="Times New Roman"/>
              </a:rPr>
              <a:t>Comparison Chart: Ordinal Numbers v/s Cardinal Numbers</a:t>
            </a:r>
            <a:endParaRPr lang="bs-Latn-BA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592644"/>
            <a:ext cx="5976664" cy="5066108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468560" y="6850831"/>
            <a:ext cx="888102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RS" altLang="sr-Latn-RS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RS" altLang="sr-Latn-RS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RS" altLang="sr-Latn-RS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11, 12 </a:t>
            </a:r>
            <a:r>
              <a:rPr kumimoji="0" lang="sr-Latn-RS" altLang="sr-Latn-R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sr-Latn-RS" altLang="sr-Latn-R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13 </a:t>
            </a:r>
            <a:r>
              <a:rPr kumimoji="0" lang="sr-Latn-RS" altLang="sr-Latn-R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are</a:t>
            </a:r>
            <a:r>
              <a:rPr kumimoji="0" lang="sr-Latn-RS" altLang="sr-Latn-R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sr-Latn-RS" altLang="sr-Latn-R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only</a:t>
            </a:r>
            <a:r>
              <a:rPr kumimoji="0" lang="sr-Latn-RS" altLang="sr-Latn-R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Latn-RS" altLang="sr-Latn-R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numbers</a:t>
            </a:r>
            <a:r>
              <a:rPr kumimoji="0" lang="sr-Latn-RS" altLang="sr-Latn-R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 </a:t>
            </a:r>
            <a:r>
              <a:rPr kumimoji="0" lang="sr-Latn-RS" altLang="sr-Latn-R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use</a:t>
            </a:r>
            <a:r>
              <a:rPr kumimoji="0" lang="sr-Latn-RS" altLang="sr-Latn-R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sr-Latn-RS" altLang="sr-Latn-R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suffix</a:t>
            </a:r>
            <a:r>
              <a:rPr kumimoji="0" lang="sr-Latn-RS" altLang="sr-Latn-R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‘–</a:t>
            </a:r>
            <a:r>
              <a:rPr kumimoji="0" lang="sr-Latn-RS" altLang="sr-Latn-R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</a:t>
            </a:r>
            <a:r>
              <a:rPr kumimoji="0" lang="sr-Latn-RS" altLang="sr-Latn-R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’ but </a:t>
            </a:r>
            <a:r>
              <a:rPr kumimoji="0" lang="sr-Latn-RS" altLang="sr-Latn-R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all</a:t>
            </a:r>
            <a:r>
              <a:rPr kumimoji="0" lang="sr-Latn-RS" altLang="sr-Latn-R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Latn-RS" altLang="sr-Latn-R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other</a:t>
            </a:r>
            <a:r>
              <a:rPr kumimoji="0" lang="sr-Latn-RS" altLang="sr-Latn-R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Latn-RS" altLang="sr-Latn-R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numbers</a:t>
            </a:r>
            <a:r>
              <a:rPr kumimoji="0" lang="sr-Latn-RS" altLang="sr-Latn-R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Latn-RS" altLang="sr-Latn-R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ending</a:t>
            </a:r>
            <a:r>
              <a:rPr kumimoji="0" lang="sr-Latn-RS" altLang="sr-Latn-R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Latn-RS" altLang="sr-Latn-R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with</a:t>
            </a:r>
            <a:r>
              <a:rPr kumimoji="0" lang="sr-Latn-RS" altLang="sr-Latn-R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 </a:t>
            </a:r>
            <a:r>
              <a:rPr kumimoji="0" lang="sr-Latn-RS" altLang="sr-Latn-R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use</a:t>
            </a:r>
            <a:r>
              <a:rPr kumimoji="0" lang="sr-Latn-RS" altLang="sr-Latn-R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‘–st’, 2 </a:t>
            </a:r>
            <a:r>
              <a:rPr kumimoji="0" lang="sr-Latn-RS" altLang="sr-Latn-R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use</a:t>
            </a:r>
            <a:r>
              <a:rPr kumimoji="0" lang="sr-Latn-RS" altLang="sr-Latn-R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‘–</a:t>
            </a:r>
            <a:r>
              <a:rPr kumimoji="0" lang="sr-Latn-RS" altLang="sr-Latn-R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nd</a:t>
            </a:r>
            <a:r>
              <a:rPr kumimoji="0" lang="sr-Latn-RS" altLang="sr-Latn-R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’ </a:t>
            </a:r>
            <a:r>
              <a:rPr kumimoji="0" lang="sr-Latn-RS" altLang="sr-Latn-R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sr-Latn-RS" altLang="sr-Latn-R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 </a:t>
            </a:r>
            <a:r>
              <a:rPr kumimoji="0" lang="sr-Latn-RS" altLang="sr-Latn-R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use</a:t>
            </a:r>
            <a:r>
              <a:rPr kumimoji="0" lang="sr-Latn-RS" altLang="sr-Latn-R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‘–</a:t>
            </a:r>
            <a:r>
              <a:rPr kumimoji="0" lang="sr-Latn-RS" altLang="sr-Latn-R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rd</a:t>
            </a:r>
            <a:r>
              <a:rPr kumimoji="0" lang="sr-Latn-RS" altLang="sr-Latn-R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’.</a:t>
            </a:r>
            <a:r>
              <a:rPr kumimoji="0" lang="sr-Latn-RS" altLang="sr-Latn-R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sr-Latn-RS" alt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ravougaonik 5"/>
          <p:cNvSpPr/>
          <p:nvPr/>
        </p:nvSpPr>
        <p:spPr>
          <a:xfrm>
            <a:off x="373680" y="5658752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Fun Fact- </a:t>
            </a:r>
          </a:p>
          <a:p>
            <a:r>
              <a:rPr lang="en-US" dirty="0" smtClean="0"/>
              <a:t>•	11, 12 and 13 are the only numbers to use a suffix ‘–</a:t>
            </a:r>
            <a:r>
              <a:rPr lang="en-US" dirty="0" err="1" smtClean="0"/>
              <a:t>th</a:t>
            </a:r>
            <a:r>
              <a:rPr lang="en-US" dirty="0" smtClean="0"/>
              <a:t>’ but all other numbers ending with 1 use ‘–</a:t>
            </a:r>
            <a:r>
              <a:rPr lang="en-US" dirty="0" err="1" smtClean="0"/>
              <a:t>st</a:t>
            </a:r>
            <a:r>
              <a:rPr lang="en-US" dirty="0" smtClean="0"/>
              <a:t>’, 2 use ‘–</a:t>
            </a:r>
            <a:r>
              <a:rPr lang="en-US" dirty="0" err="1" smtClean="0"/>
              <a:t>nd</a:t>
            </a:r>
            <a:r>
              <a:rPr lang="en-US" dirty="0" smtClean="0"/>
              <a:t>’ and 3 use ‘–</a:t>
            </a:r>
            <a:r>
              <a:rPr lang="en-US" dirty="0" err="1" smtClean="0"/>
              <a:t>rd</a:t>
            </a:r>
            <a:r>
              <a:rPr lang="en-US" dirty="0" smtClean="0"/>
              <a:t>’.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19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TM02455596[[fn=Proleće]]</Template>
  <TotalTime>89</TotalTime>
  <Words>179</Words>
  <Application>Microsoft Office PowerPoint</Application>
  <PresentationFormat>On-screen Show (4:3)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Courier New</vt:lpstr>
      <vt:lpstr>Times New Roman</vt:lpstr>
      <vt:lpstr>Trebuchet MS</vt:lpstr>
      <vt:lpstr>Verdana</vt:lpstr>
      <vt:lpstr>Wingdings 2</vt:lpstr>
      <vt:lpstr>Spring</vt:lpstr>
      <vt:lpstr>SHOW AND TELL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SHOW AND TELL</dc:title>
  <dc:creator>PC-Admin</dc:creator>
  <cp:lastModifiedBy>11. Kristina Mataruga</cp:lastModifiedBy>
  <cp:revision>7</cp:revision>
  <dcterms:created xsi:type="dcterms:W3CDTF">2021-01-13T16:04:13Z</dcterms:created>
  <dcterms:modified xsi:type="dcterms:W3CDTF">2021-01-15T10:33:41Z</dcterms:modified>
</cp:coreProperties>
</file>