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60" r:id="rId5"/>
    <p:sldId id="274" r:id="rId6"/>
    <p:sldId id="271" r:id="rId7"/>
    <p:sldId id="272" r:id="rId8"/>
    <p:sldId id="277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17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30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69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787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59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06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24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15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83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6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5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87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75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71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5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47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9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0C7440-19F0-4C3D-A7AE-B3B64FA99C10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8AB306-CB0D-405A-9EB3-81AD93DDF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6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tif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9.png"/><Relationship Id="rId3" Type="http://schemas.openxmlformats.org/officeDocument/2006/relationships/image" Target="../media/image22.png"/><Relationship Id="rId21" Type="http://schemas.openxmlformats.org/officeDocument/2006/relationships/image" Target="../media/image32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BA" dirty="0" smtClean="0"/>
              <a:t>ОРГАНИЗАЦИЈА</a:t>
            </a:r>
            <a:r>
              <a:rPr lang="sr-Latn-RS" dirty="0" smtClean="0"/>
              <a:t> </a:t>
            </a:r>
            <a:r>
              <a:rPr lang="sr-Cyrl-BA" dirty="0" smtClean="0"/>
              <a:t>ПОДАТАКА</a:t>
            </a:r>
            <a:r>
              <a:rPr lang="sr-Latn-RS" dirty="0" smtClean="0"/>
              <a:t> </a:t>
            </a:r>
            <a:r>
              <a:rPr lang="sr-Cyrl-BA" dirty="0" smtClean="0"/>
              <a:t>НА</a:t>
            </a:r>
            <a:r>
              <a:rPr lang="sr-Latn-RS" dirty="0" smtClean="0"/>
              <a:t> </a:t>
            </a:r>
            <a:r>
              <a:rPr lang="sr-Cyrl-BA" dirty="0" smtClean="0"/>
              <a:t>РАЧУНАРУ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smtClean="0"/>
              <a:t>Борка</a:t>
            </a:r>
            <a:r>
              <a:rPr lang="sr-Latn-RS" smtClean="0"/>
              <a:t> </a:t>
            </a:r>
            <a:r>
              <a:rPr lang="sr-Cyrl-BA" smtClean="0"/>
              <a:t>Павловић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34" y="2227521"/>
            <a:ext cx="10394707" cy="1158140"/>
          </a:xfrm>
        </p:spPr>
        <p:txBody>
          <a:bodyPr/>
          <a:lstStyle/>
          <a:p>
            <a:r>
              <a:rPr lang="sr-Cyrl-BA" smtClean="0"/>
              <a:t>Хвала</a:t>
            </a:r>
            <a:r>
              <a:rPr lang="sr-Latn-RS" smtClean="0"/>
              <a:t> </a:t>
            </a:r>
            <a:r>
              <a:rPr lang="sr-Cyrl-BA" smtClean="0"/>
              <a:t>за</a:t>
            </a:r>
            <a:r>
              <a:rPr lang="sr-Latn-RS" smtClean="0"/>
              <a:t> </a:t>
            </a:r>
            <a:r>
              <a:rPr lang="sr-Cyrl-BA" smtClean="0"/>
              <a:t>пажњу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6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8841" y="757201"/>
            <a:ext cx="6679581" cy="5301206"/>
          </a:xfrm>
          <a:prstGeom prst="rect">
            <a:avLst/>
          </a:prstGeom>
        </p:spPr>
      </p:pic>
      <p:pic>
        <p:nvPicPr>
          <p:cNvPr id="8" name="Picture 2" descr="IBM Notes Archiving with n2pdf Archive - n2pdf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72" y="1301728"/>
            <a:ext cx="5481569" cy="35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477443" y="2100943"/>
            <a:ext cx="2177143" cy="1099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ОРМАР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РАДНОГ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СТОЛА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5796101" y="2100943"/>
            <a:ext cx="2150470" cy="1099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РАЧУНАР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8101" y="629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Организација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података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ормару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вашег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радног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стола</a:t>
            </a:r>
            <a:r>
              <a:rPr lang="sr-Latn-RS" smtClean="0">
                <a:latin typeface="Bahnschrift" panose="020B0502040204020203" pitchFamily="34" charset="0"/>
              </a:rPr>
              <a:t>, </a:t>
            </a:r>
            <a:r>
              <a:rPr lang="sr-Cyrl-BA" smtClean="0">
                <a:latin typeface="Bahnschrift" panose="020B0502040204020203" pitchFamily="34" charset="0"/>
              </a:rPr>
              <a:t>одговара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огранизацији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података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вашем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рачунару</a:t>
            </a:r>
            <a:endParaRPr lang="sr-Latn-RS" dirty="0"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157" y="3407804"/>
            <a:ext cx="3359368" cy="222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8430" y="5110480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mtClean="0">
                <a:latin typeface="Bahnschrift" panose="020B0502040204020203" pitchFamily="34" charset="0"/>
              </a:rPr>
              <a:t>Сл. 1. ормар радног стола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242" y="433765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mtClean="0">
                <a:latin typeface="Bahnschrift" panose="020B0502040204020203" pitchFamily="34" charset="0"/>
              </a:rPr>
              <a:t>Сл. 2. рачунар</a:t>
            </a:r>
            <a:endParaRPr lang="en-US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1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244" r="20902"/>
          <a:stretch/>
        </p:blipFill>
        <p:spPr>
          <a:xfrm>
            <a:off x="0" y="-1"/>
            <a:ext cx="5209953" cy="6239425"/>
          </a:xfrm>
          <a:prstGeom prst="rect">
            <a:avLst/>
          </a:prstGeom>
        </p:spPr>
      </p:pic>
      <p:pic>
        <p:nvPicPr>
          <p:cNvPr id="5" name="Picture 2" descr="letras unidades window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47" b="39709"/>
          <a:stretch/>
        </p:blipFill>
        <p:spPr bwMode="auto">
          <a:xfrm>
            <a:off x="8679090" y="3658816"/>
            <a:ext cx="1847144" cy="145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enik, direktorij, mapa - što je to? Objašnjenje za početnike s primjerim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23" r="33521"/>
          <a:stretch/>
        </p:blipFill>
        <p:spPr bwMode="auto">
          <a:xfrm>
            <a:off x="8679090" y="1881962"/>
            <a:ext cx="2750910" cy="1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/>
          <a:srcRect l="63825" t="44633" r="22901" b="39682"/>
          <a:stretch/>
        </p:blipFill>
        <p:spPr>
          <a:xfrm>
            <a:off x="8679090" y="478965"/>
            <a:ext cx="1169581" cy="1237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/>
          <a:srcRect l="65924" t="59195" r="24422" b="23294"/>
          <a:stretch/>
        </p:blipFill>
        <p:spPr>
          <a:xfrm>
            <a:off x="10054545" y="523322"/>
            <a:ext cx="850605" cy="123753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4082901" y="3831397"/>
            <a:ext cx="2179675" cy="11577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ЛАДИЦА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flipH="1">
            <a:off x="6589619" y="3799192"/>
            <a:ext cx="2103786" cy="11577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ДИСК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496972" y="2169324"/>
            <a:ext cx="2824717" cy="11577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smtClean="0">
                <a:latin typeface="Bahnschrift" panose="020B0502040204020203" pitchFamily="34" charset="0"/>
              </a:rPr>
              <a:t>ФАСЦИКЛА</a:t>
            </a:r>
            <a:endParaRPr lang="en-US" sz="2400">
              <a:latin typeface="Bahnschrift" panose="020B0502040204020203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>
            <a:off x="6466112" y="2196526"/>
            <a:ext cx="2505742" cy="11577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smtClean="0">
                <a:latin typeface="Bahnschrift" panose="020B0502040204020203" pitchFamily="34" charset="0"/>
              </a:rPr>
              <a:t>ДИРЕКТОРИЈУМ </a:t>
            </a:r>
            <a:r>
              <a:rPr lang="sr-Latn-RS" sz="2000" smtClean="0">
                <a:latin typeface="Bahnschrift" panose="020B0502040204020203" pitchFamily="34" charset="0"/>
              </a:rPr>
              <a:t>/FOLDER/</a:t>
            </a:r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175508" y="367749"/>
            <a:ext cx="3087068" cy="13931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smtClean="0">
                <a:latin typeface="Bahnschrift" panose="020B0502040204020203" pitchFamily="34" charset="0"/>
              </a:rPr>
              <a:t>ДОКУМЕНТ</a:t>
            </a:r>
            <a:endParaRPr lang="en-US" sz="2400">
              <a:latin typeface="Bahnschrift" panose="020B0502040204020203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 flipH="1">
            <a:off x="6466114" y="367749"/>
            <a:ext cx="2194634" cy="1393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smtClean="0">
                <a:latin typeface="Bahnschrift" panose="020B0502040204020203" pitchFamily="34" charset="0"/>
              </a:rPr>
              <a:t>ДАТОТЕКА</a:t>
            </a:r>
            <a:br>
              <a:rPr lang="sr-Cyrl-BA" sz="2000" smtClean="0">
                <a:latin typeface="Bahnschrift" panose="020B0502040204020203" pitchFamily="34" charset="0"/>
              </a:rPr>
            </a:br>
            <a:r>
              <a:rPr lang="sr-Latn-RS" sz="2000" smtClean="0">
                <a:latin typeface="Bahnschrift" panose="020B0502040204020203" pitchFamily="34" charset="0"/>
              </a:rPr>
              <a:t>/</a:t>
            </a:r>
            <a:r>
              <a:rPr lang="en-US" sz="2000" smtClean="0">
                <a:latin typeface="Bahnschrift" panose="020B0502040204020203" pitchFamily="34" charset="0"/>
              </a:rPr>
              <a:t>FILE</a:t>
            </a:r>
            <a:r>
              <a:rPr lang="sr-Latn-RS" sz="2000" dirty="0" smtClean="0">
                <a:latin typeface="Bahnschrift" panose="020B0502040204020203" pitchFamily="34" charset="0"/>
              </a:rPr>
              <a:t>/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4656" y="4666867"/>
            <a:ext cx="3461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r-Cyrl-BA" smtClean="0">
                <a:latin typeface="Bahnschrift" panose="020B0502040204020203" pitchFamily="34" charset="0"/>
              </a:rPr>
              <a:t>Ладица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вашег радног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стола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је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као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диск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рачунару</a:t>
            </a:r>
            <a:endParaRPr lang="sr-Latn-RS" dirty="0">
              <a:latin typeface="Bahnschrif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4027" y="2992534"/>
            <a:ext cx="3722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r-Cyrl-BA" dirty="0" smtClean="0">
                <a:latin typeface="Bahnschrift" panose="020B0502040204020203" pitchFamily="34" charset="0"/>
              </a:rPr>
              <a:t>Фасцикла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у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ладици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је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фасцикла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у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диску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и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назива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се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директоријум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или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фолдер</a:t>
            </a:r>
            <a:endParaRPr lang="sr-Latn-RS" dirty="0">
              <a:latin typeface="Bahnschrif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3337" y="1330356"/>
            <a:ext cx="468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>
                <a:latin typeface="Bahnschrift" panose="020B0502040204020203" pitchFamily="34" charset="0"/>
              </a:rPr>
              <a:t>Документ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у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фасцикли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одговара</a:t>
            </a:r>
            <a:r>
              <a:rPr lang="bs-Cyrl-BA">
                <a:latin typeface="Bahnschrift" panose="020B0502040204020203" pitchFamily="34" charset="0"/>
              </a:rPr>
              <a:t> </a:t>
            </a:r>
            <a:r>
              <a:rPr lang="bs-Cyrl-BA" smtClean="0">
                <a:latin typeface="Bahnschrift" panose="020B0502040204020203" pitchFamily="34" charset="0"/>
              </a:rPr>
              <a:t/>
            </a:r>
            <a:br>
              <a:rPr lang="bs-Cyrl-BA" smtClean="0">
                <a:latin typeface="Bahnschrift" panose="020B0502040204020203" pitchFamily="34" charset="0"/>
              </a:rPr>
            </a:br>
            <a:r>
              <a:rPr lang="bs-Cyrl-BA" smtClean="0">
                <a:latin typeface="Bahnschrift" panose="020B0502040204020203" pitchFamily="34" charset="0"/>
              </a:rPr>
              <a:t>д</a:t>
            </a:r>
            <a:r>
              <a:rPr lang="sr-Cyrl-BA" smtClean="0">
                <a:latin typeface="Bahnschrift" panose="020B0502040204020203" pitchFamily="34" charset="0"/>
              </a:rPr>
              <a:t>окументу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у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фолдеру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и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назива</a:t>
            </a:r>
            <a:r>
              <a:rPr lang="sr-Latn-RS" dirty="0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се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bs-Cyrl-BA" smtClean="0">
                <a:latin typeface="Bahnschrift" panose="020B0502040204020203" pitchFamily="34" charset="0"/>
              </a:rPr>
              <a:t/>
            </a:r>
            <a:br>
              <a:rPr lang="bs-Cyrl-BA" smtClean="0">
                <a:latin typeface="Bahnschrift" panose="020B0502040204020203" pitchFamily="34" charset="0"/>
              </a:rPr>
            </a:br>
            <a:r>
              <a:rPr lang="sr-Cyrl-BA" smtClean="0">
                <a:latin typeface="Bahnschrift" panose="020B0502040204020203" pitchFamily="34" charset="0"/>
              </a:rPr>
              <a:t>датотека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dirty="0" smtClean="0">
                <a:latin typeface="Bahnschrift" panose="020B0502040204020203" pitchFamily="34" charset="0"/>
              </a:rPr>
              <a:t>или</a:t>
            </a:r>
            <a:r>
              <a:rPr lang="sr-Latn-RS" dirty="0" smtClean="0">
                <a:latin typeface="Bahnschrift" panose="020B0502040204020203" pitchFamily="34" charset="0"/>
              </a:rPr>
              <a:t>  </a:t>
            </a:r>
            <a:r>
              <a:rPr lang="en-US" dirty="0" smtClean="0">
                <a:latin typeface="Bahnschrift" panose="020B0502040204020203" pitchFamily="34" charset="0"/>
              </a:rPr>
              <a:t>file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49491" y="556433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Cyrl-BA" smtClean="0">
                <a:latin typeface="Bahnschrift" panose="020B0502040204020203" pitchFamily="34" charset="0"/>
              </a:rPr>
              <a:t>Сл.3. ладица са фасциклама</a:t>
            </a:r>
            <a:br>
              <a:rPr lang="bs-Cyrl-BA" smtClean="0">
                <a:latin typeface="Bahnschrift" panose="020B0502040204020203" pitchFamily="34" charset="0"/>
              </a:rPr>
            </a:br>
            <a:r>
              <a:rPr lang="bs-Cyrl-BA" smtClean="0">
                <a:latin typeface="Bahnschrift" panose="020B0502040204020203" pitchFamily="34" charset="0"/>
              </a:rPr>
              <a:t> и документима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6941" y="5560069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Cyrl-BA" smtClean="0">
                <a:latin typeface="Bahnschrift" panose="020B0502040204020203" pitchFamily="34" charset="0"/>
              </a:rPr>
              <a:t>Сл.4. диск са директоријумима </a:t>
            </a:r>
            <a:br>
              <a:rPr lang="bs-Cyrl-BA" smtClean="0">
                <a:latin typeface="Bahnschrift" panose="020B0502040204020203" pitchFamily="34" charset="0"/>
              </a:rPr>
            </a:br>
            <a:r>
              <a:rPr lang="bs-Cyrl-BA" smtClean="0">
                <a:latin typeface="Bahnschrift" panose="020B0502040204020203" pitchFamily="34" charset="0"/>
              </a:rPr>
              <a:t>и датотекама</a:t>
            </a:r>
            <a:endParaRPr lang="en-US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2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t="17817" r="57585" b="53966"/>
          <a:stretch/>
        </p:blipFill>
        <p:spPr>
          <a:xfrm>
            <a:off x="6229213" y="3447533"/>
            <a:ext cx="5134861" cy="215012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7" y="0"/>
            <a:ext cx="5157787" cy="823912"/>
          </a:xfrm>
        </p:spPr>
        <p:txBody>
          <a:bodyPr/>
          <a:lstStyle/>
          <a:p>
            <a:r>
              <a:rPr lang="sr-Cyrl-BA" sz="3600" dirty="0" smtClean="0"/>
              <a:t>Датотека</a:t>
            </a:r>
            <a:r>
              <a:rPr lang="sr-Latn-RS" sz="3600" dirty="0" smtClean="0"/>
              <a:t> </a:t>
            </a:r>
            <a:r>
              <a:rPr lang="sr-Latn-RS" sz="3600" smtClean="0"/>
              <a:t>/</a:t>
            </a:r>
            <a:r>
              <a:rPr lang="en-US" sz="3600" smtClean="0"/>
              <a:t>FIL</a:t>
            </a:r>
            <a:r>
              <a:rPr lang="bs-Cyrl-BA" sz="3600" smtClean="0"/>
              <a:t>Е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02713" y="747863"/>
            <a:ext cx="4673748" cy="1429898"/>
          </a:xfrm>
          <a:noFill/>
        </p:spPr>
        <p:txBody>
          <a:bodyPr>
            <a:noAutofit/>
          </a:bodyPr>
          <a:lstStyle/>
          <a:p>
            <a:r>
              <a:rPr lang="sr-Cyrl-BA" sz="1800" dirty="0" smtClean="0">
                <a:latin typeface="Bahnschrift" panose="020B0502040204020203" pitchFamily="34" charset="0"/>
              </a:rPr>
              <a:t>Датотека</a:t>
            </a:r>
            <a:r>
              <a:rPr lang="sr-Latn-RS" sz="1800" dirty="0" smtClean="0">
                <a:latin typeface="Bahnschrift" panose="020B0502040204020203" pitchFamily="34" charset="0"/>
              </a:rPr>
              <a:t> (</a:t>
            </a:r>
            <a:r>
              <a:rPr lang="en-US" sz="1800" dirty="0" smtClean="0">
                <a:latin typeface="Bahnschrift" panose="020B0502040204020203" pitchFamily="34" charset="0"/>
              </a:rPr>
              <a:t>FILE</a:t>
            </a:r>
            <a:r>
              <a:rPr lang="sr-Latn-RS" sz="1800" smtClean="0">
                <a:latin typeface="Bahnschrift" panose="020B0502040204020203" pitchFamily="34" charset="0"/>
              </a:rPr>
              <a:t>) </a:t>
            </a:r>
            <a:r>
              <a:rPr lang="sr-Cyrl-BA" sz="1800" cap="none" smtClean="0">
                <a:latin typeface="Bahnschrift" panose="020B0502040204020203" pitchFamily="34" charset="0"/>
              </a:rPr>
              <a:t>је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cap="none" smtClean="0">
                <a:latin typeface="Bahnschrift" panose="020B0502040204020203" pitchFamily="34" charset="0"/>
              </a:rPr>
              <a:t>скуп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cap="none" smtClean="0">
                <a:latin typeface="Bahnschrift" panose="020B0502040204020203" pitchFamily="34" charset="0"/>
              </a:rPr>
              <a:t>организованих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cap="none" smtClean="0">
                <a:latin typeface="Bahnschrift" panose="020B0502040204020203" pitchFamily="34" charset="0"/>
              </a:rPr>
              <a:t>података</a:t>
            </a:r>
            <a:r>
              <a:rPr lang="sr-Latn-RS" sz="1800" cap="none" smtClean="0">
                <a:latin typeface="Bahnschrift" panose="020B0502040204020203" pitchFamily="34" charset="0"/>
              </a:rPr>
              <a:t>, </a:t>
            </a:r>
            <a:r>
              <a:rPr lang="sr-Cyrl-BA" sz="1800" cap="none" smtClean="0">
                <a:latin typeface="Bahnschrift" panose="020B0502040204020203" pitchFamily="34" charset="0"/>
              </a:rPr>
              <a:t>која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cap="none" smtClean="0">
                <a:latin typeface="Bahnschrift" panose="020B0502040204020203" pitchFamily="34" charset="0"/>
              </a:rPr>
              <a:t>има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cap="none" smtClean="0">
                <a:latin typeface="Bahnschrift" panose="020B0502040204020203" pitchFamily="34" charset="0"/>
              </a:rPr>
              <a:t>своје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име</a:t>
            </a:r>
            <a:r>
              <a:rPr lang="sr-Latn-RS" sz="1800" cap="none" smtClean="0">
                <a:latin typeface="Bahnschrift" panose="020B0502040204020203" pitchFamily="34" charset="0"/>
              </a:rPr>
              <a:t>, </a:t>
            </a:r>
            <a:r>
              <a:rPr lang="sr-Cyrl-BA" sz="1800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наставак</a:t>
            </a:r>
            <a:r>
              <a:rPr lang="sr-Latn-RS" sz="1800" cap="none" smtClean="0">
                <a:latin typeface="Bahnschrift" panose="020B0502040204020203" pitchFamily="34" charset="0"/>
              </a:rPr>
              <a:t> (</a:t>
            </a:r>
            <a:r>
              <a:rPr lang="sr-Cyrl-BA" sz="1800" cap="none" smtClean="0">
                <a:latin typeface="Bahnschrift" panose="020B0502040204020203" pitchFamily="34" charset="0"/>
              </a:rPr>
              <a:t>екстензију</a:t>
            </a:r>
            <a:r>
              <a:rPr lang="sr-Latn-RS" sz="1800" cap="none" smtClean="0">
                <a:latin typeface="Bahnschrift" panose="020B0502040204020203" pitchFamily="34" charset="0"/>
              </a:rPr>
              <a:t>) </a:t>
            </a:r>
            <a:r>
              <a:rPr lang="sr-Cyrl-BA" sz="1800" cap="none" smtClean="0">
                <a:latin typeface="Bahnschrift" panose="020B0502040204020203" pitchFamily="34" charset="0"/>
              </a:rPr>
              <a:t>и</a:t>
            </a:r>
            <a:r>
              <a:rPr lang="sr-Latn-RS" sz="1800" cap="none" smtClean="0">
                <a:latin typeface="Bahnschrift" panose="020B0502040204020203" pitchFamily="34" charset="0"/>
              </a:rPr>
              <a:t> </a:t>
            </a:r>
            <a:r>
              <a:rPr lang="sr-Cyrl-BA" sz="1800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мјесто</a:t>
            </a:r>
            <a:r>
              <a:rPr lang="sr-Latn-RS" sz="1800" cap="none" smtClean="0">
                <a:latin typeface="Bahnschrift" panose="020B0502040204020203" pitchFamily="34" charset="0"/>
              </a:rPr>
              <a:t> (</a:t>
            </a:r>
            <a:r>
              <a:rPr lang="sr-Cyrl-BA" sz="1800" cap="none" smtClean="0">
                <a:latin typeface="Bahnschrift" panose="020B0502040204020203" pitchFamily="34" charset="0"/>
              </a:rPr>
              <a:t>локацију</a:t>
            </a:r>
            <a:r>
              <a:rPr lang="sr-Latn-RS" sz="1800" cap="none" smtClean="0">
                <a:latin typeface="Bahnschrift" panose="020B0502040204020203" pitchFamily="34" charset="0"/>
              </a:rPr>
              <a:t>)</a:t>
            </a:r>
            <a:r>
              <a:rPr lang="bs-Cyrl-BA" sz="1800" cap="none" smtClean="0">
                <a:latin typeface="Bahnschrift" panose="020B0502040204020203" pitchFamily="34" charset="0"/>
              </a:rPr>
              <a:t> на коју је сачувана.</a:t>
            </a:r>
            <a:endParaRPr lang="sr-Latn-RS" sz="1800" dirty="0" smtClean="0">
              <a:latin typeface="Bahnschrift" panose="020B0502040204020203" pitchFamily="34" charset="0"/>
            </a:endParaRPr>
          </a:p>
          <a:p>
            <a:endParaRPr lang="sr-Latn-RS" sz="18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sz="1800" dirty="0">
              <a:latin typeface="Bahnschrift" panose="020B05020402040202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647094">
            <a:off x="5855046" y="4368226"/>
            <a:ext cx="3287486" cy="478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Bahnschrift" panose="020B0502040204020203" pitchFamily="34" charset="0"/>
              </a:rPr>
              <a:t>локација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22281" r="22730"/>
          <a:stretch/>
        </p:blipFill>
        <p:spPr>
          <a:xfrm>
            <a:off x="856495" y="2097156"/>
            <a:ext cx="4391676" cy="3500497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9821136" flipH="1">
            <a:off x="2289947" y="2961516"/>
            <a:ext cx="3189515" cy="41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Организовани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подаци</a:t>
            </a:r>
            <a:endParaRPr lang="en-US" dirty="0">
              <a:latin typeface="Bahnschrif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50577" y="329099"/>
            <a:ext cx="2057400" cy="2267426"/>
            <a:chOff x="6049214" y="294175"/>
            <a:chExt cx="2057400" cy="22674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/>
            <a:srcRect l="23817" t="23902" r="55089" b="44536"/>
            <a:stretch/>
          </p:blipFill>
          <p:spPr>
            <a:xfrm>
              <a:off x="6049214" y="294175"/>
              <a:ext cx="2057400" cy="193765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49214" y="2238436"/>
              <a:ext cx="2057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s-Cyrl-BA" sz="1500" smtClean="0">
                  <a:latin typeface="Bahnschrift" panose="020B0502040204020203" pitchFamily="34" charset="0"/>
                </a:rPr>
                <a:t>вјежба1</a:t>
              </a:r>
              <a:r>
                <a:rPr lang="sr-Latn-RS" sz="1500" smtClean="0">
                  <a:latin typeface="Bahnschrift" panose="020B0502040204020203" pitchFamily="34" charset="0"/>
                </a:rPr>
                <a:t>.</a:t>
              </a:r>
              <a:r>
                <a:rPr lang="en-US" sz="1500" dirty="0" err="1" smtClean="0">
                  <a:latin typeface="Bahnschrift" panose="020B0502040204020203" pitchFamily="34" charset="0"/>
                </a:rPr>
                <a:t>docx</a:t>
              </a:r>
              <a:endParaRPr lang="en-US" sz="15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19672210">
            <a:off x="4370253" y="3002457"/>
            <a:ext cx="2576111" cy="427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Име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датотеке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328646" flipH="1">
            <a:off x="7675678" y="2723268"/>
            <a:ext cx="1819420" cy="43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smtClean="0">
                <a:latin typeface="Bahnschrift" panose="020B0502040204020203" pitchFamily="34" charset="0"/>
              </a:rPr>
              <a:t>Наставак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3663" y="368031"/>
            <a:ext cx="2808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1600" smtClean="0">
                <a:latin typeface="Bahnschrift" panose="020B0502040204020203" pitchFamily="34" charset="0"/>
              </a:rPr>
              <a:t>Екстензија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latin typeface="Bahnschrift" panose="020B0502040204020203" pitchFamily="34" charset="0"/>
              </a:rPr>
              <a:t>говори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br>
              <a:rPr lang="sr-Latn-RS" sz="1600" smtClean="0">
                <a:latin typeface="Bahnschrift" panose="020B0502040204020203" pitchFamily="34" charset="0"/>
              </a:rPr>
            </a:br>
            <a:r>
              <a:rPr lang="sr-Cyrl-BA" sz="1600" smtClean="0">
                <a:latin typeface="Bahnschrift" panose="020B0502040204020203" pitchFamily="34" charset="0"/>
              </a:rPr>
              <a:t>оперативном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latin typeface="Bahnschrift" panose="020B0502040204020203" pitchFamily="34" charset="0"/>
              </a:rPr>
              <a:t>систему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latin typeface="Bahnschrift" panose="020B0502040204020203" pitchFamily="34" charset="0"/>
              </a:rPr>
              <a:t>са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</a:p>
          <a:p>
            <a:r>
              <a:rPr lang="sr-Latn-RS" sz="1600">
                <a:latin typeface="Bahnschrift" panose="020B0502040204020203" pitchFamily="34" charset="0"/>
              </a:rPr>
              <a:t> </a:t>
            </a:r>
            <a:r>
              <a:rPr lang="sr-Latn-RS" sz="1600" smtClean="0">
                <a:latin typeface="Bahnschrift" panose="020B0502040204020203" pitchFamily="34" charset="0"/>
              </a:rPr>
              <a:t>       </a:t>
            </a:r>
            <a:r>
              <a:rPr lang="sr-Cyrl-BA" sz="1600" smtClean="0">
                <a:latin typeface="Bahnschrift" panose="020B0502040204020203" pitchFamily="34" charset="0"/>
              </a:rPr>
              <a:t>којим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latin typeface="Bahnschrift" panose="020B0502040204020203" pitchFamily="34" charset="0"/>
              </a:rPr>
              <a:t>програмом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latin typeface="Bahnschrift" panose="020B0502040204020203" pitchFamily="34" charset="0"/>
              </a:rPr>
              <a:t>отвара</a:t>
            </a:r>
            <a:r>
              <a:rPr lang="sr-Latn-RS" sz="1600" smtClean="0">
                <a:latin typeface="Bahnschrift" panose="020B0502040204020203" pitchFamily="34" charset="0"/>
              </a:rPr>
              <a:t> </a:t>
            </a:r>
            <a:br>
              <a:rPr lang="sr-Latn-RS" sz="1600" smtClean="0">
                <a:latin typeface="Bahnschrift" panose="020B0502040204020203" pitchFamily="34" charset="0"/>
              </a:rPr>
            </a:br>
            <a:r>
              <a:rPr lang="sr-Latn-RS" sz="1600" smtClean="0">
                <a:latin typeface="Bahnschrift" panose="020B0502040204020203" pitchFamily="34" charset="0"/>
              </a:rPr>
              <a:t>        </a:t>
            </a:r>
            <a:r>
              <a:rPr lang="sr-Cyrl-BA" sz="1600" smtClean="0">
                <a:latin typeface="Bahnschrift" panose="020B0502040204020203" pitchFamily="34" charset="0"/>
              </a:rPr>
              <a:t>датотеку</a:t>
            </a:r>
            <a:endParaRPr lang="en-US" sz="1600">
              <a:latin typeface="Bahnschrif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0383" y="1347592"/>
            <a:ext cx="2371246" cy="212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</a:pP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екстензију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иначе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додаје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програм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у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коме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се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датотека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креира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,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мада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екстензију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можемо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бирати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сами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у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складу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са</a:t>
            </a:r>
            <a:r>
              <a:rPr lang="sr-Latn-RS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sr-Cyrl-BA" sz="1600" smtClean="0">
                <a:solidFill>
                  <a:prstClr val="black"/>
                </a:solidFill>
                <a:latin typeface="Bahnschrift" panose="020B0502040204020203" pitchFamily="34" charset="0"/>
              </a:rPr>
              <a:t>програмом</a:t>
            </a:r>
            <a:endParaRPr lang="sr-Latn-RS" sz="1600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16" grpId="0" animBg="1"/>
      <p:bldP spid="2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37488" y="335578"/>
            <a:ext cx="3783251" cy="914734"/>
            <a:chOff x="2808935" y="4060196"/>
            <a:chExt cx="4011669" cy="1185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3854" y="4060196"/>
              <a:ext cx="1033449" cy="11851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7303" y="4060196"/>
              <a:ext cx="1153301" cy="1185149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86506343"/>
                </p:ext>
              </p:extLst>
            </p:nvPr>
          </p:nvGraphicFramePr>
          <p:xfrm>
            <a:off x="2808935" y="4060197"/>
            <a:ext cx="912460" cy="1185149"/>
          </p:xfrm>
          <a:graphic>
            <a:graphicData uri="http://schemas.openxmlformats.org/presentationml/2006/ole">
              <p:oleObj spid="_x0000_s4015" name="Image" r:id="rId5" imgW="1104762" imgH="1434921" progId="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87900629"/>
                </p:ext>
              </p:extLst>
            </p:nvPr>
          </p:nvGraphicFramePr>
          <p:xfrm>
            <a:off x="3721395" y="4060196"/>
            <a:ext cx="903768" cy="1185149"/>
          </p:xfrm>
          <a:graphic>
            <a:graphicData uri="http://schemas.openxmlformats.org/presentationml/2006/ole">
              <p:oleObj spid="_x0000_s4016" name="Image" r:id="rId6" imgW="1104762" imgH="1434921" progId="">
                <p:embed/>
              </p:oleObj>
            </a:graphicData>
          </a:graphic>
        </p:graphicFrame>
      </p:grpSp>
      <p:sp>
        <p:nvSpPr>
          <p:cNvPr id="26" name="Flowchart: Process 25"/>
          <p:cNvSpPr/>
          <p:nvPr/>
        </p:nvSpPr>
        <p:spPr>
          <a:xfrm>
            <a:off x="4020739" y="1105786"/>
            <a:ext cx="7313568" cy="637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94244" y="2099482"/>
            <a:ext cx="628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smtClean="0">
                <a:latin typeface="Bahnschrift" panose="020B0502040204020203" pitchFamily="34" charset="0"/>
              </a:rPr>
              <a:t>графичке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датотеке</a:t>
            </a:r>
            <a:r>
              <a:rPr lang="sr-Latn-RS" sz="2000" smtClean="0">
                <a:latin typeface="Bahnschrift" panose="020B0502040204020203" pitchFamily="34" charset="0"/>
              </a:rPr>
              <a:t>: </a:t>
            </a:r>
            <a:r>
              <a:rPr lang="sr-Cyrl-BA" sz="2000" smtClean="0">
                <a:latin typeface="Bahnschrift" panose="020B0502040204020203" pitchFamily="34" charset="0"/>
              </a:rPr>
              <a:t>фотографије</a:t>
            </a:r>
            <a:r>
              <a:rPr lang="sr-Latn-RS" sz="2000" smtClean="0">
                <a:latin typeface="Bahnschrift" panose="020B0502040204020203" pitchFamily="34" charset="0"/>
              </a:rPr>
              <a:t>, </a:t>
            </a:r>
            <a:r>
              <a:rPr lang="sr-Cyrl-BA" sz="2000" smtClean="0">
                <a:latin typeface="Bahnschrift" panose="020B0502040204020203" pitchFamily="34" charset="0"/>
              </a:rPr>
              <a:t>цртежи</a:t>
            </a:r>
            <a:r>
              <a:rPr lang="sr-Latn-RS" sz="2000" smtClean="0">
                <a:latin typeface="Bahnschrift" panose="020B0502040204020203" pitchFamily="34" charset="0"/>
              </a:rPr>
              <a:t>, </a:t>
            </a:r>
            <a:r>
              <a:rPr lang="sr-Cyrl-BA" sz="2000" smtClean="0">
                <a:latin typeface="Bahnschrift" panose="020B0502040204020203" pitchFamily="34" charset="0"/>
              </a:rPr>
              <a:t>вектори</a:t>
            </a:r>
            <a:endParaRPr lang="en-US" sz="2000">
              <a:latin typeface="Bahnschrift" panose="020B05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7488" y="1511594"/>
            <a:ext cx="3783251" cy="1104018"/>
            <a:chOff x="1524148" y="3975138"/>
            <a:chExt cx="4419600" cy="1435100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25224499"/>
                </p:ext>
              </p:extLst>
            </p:nvPr>
          </p:nvGraphicFramePr>
          <p:xfrm>
            <a:off x="1524148" y="3975138"/>
            <a:ext cx="1104900" cy="1435100"/>
          </p:xfrm>
          <a:graphic>
            <a:graphicData uri="http://schemas.openxmlformats.org/presentationml/2006/ole">
              <p:oleObj spid="_x0000_s4017" name="Image" r:id="rId7" imgW="1104762" imgH="1434921" progId="">
                <p:embed/>
              </p:oleObj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63743132"/>
                </p:ext>
              </p:extLst>
            </p:nvPr>
          </p:nvGraphicFramePr>
          <p:xfrm>
            <a:off x="2624058" y="3975138"/>
            <a:ext cx="1104900" cy="1435100"/>
          </p:xfrm>
          <a:graphic>
            <a:graphicData uri="http://schemas.openxmlformats.org/presentationml/2006/ole">
              <p:oleObj spid="_x0000_s4018" name="Image" r:id="rId8" imgW="1104762" imgH="1434921" progId="">
                <p:embed/>
              </p:oleObj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74451817"/>
                </p:ext>
              </p:extLst>
            </p:nvPr>
          </p:nvGraphicFramePr>
          <p:xfrm>
            <a:off x="3733949" y="3975138"/>
            <a:ext cx="1104900" cy="1435100"/>
          </p:xfrm>
          <a:graphic>
            <a:graphicData uri="http://schemas.openxmlformats.org/presentationml/2006/ole">
              <p:oleObj spid="_x0000_s4019" name="Image" r:id="rId9" imgW="1104762" imgH="1434921" progId="">
                <p:embed/>
              </p:oleObj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44739215"/>
                </p:ext>
              </p:extLst>
            </p:nvPr>
          </p:nvGraphicFramePr>
          <p:xfrm>
            <a:off x="4838848" y="3975138"/>
            <a:ext cx="1104900" cy="1435100"/>
          </p:xfrm>
          <a:graphic>
            <a:graphicData uri="http://schemas.openxmlformats.org/presentationml/2006/ole">
              <p:oleObj spid="_x0000_s4020" name="Image" r:id="rId10" imgW="1104762" imgH="1434921" progId="">
                <p:embed/>
              </p:oleObj>
            </a:graphicData>
          </a:graphic>
        </p:graphicFrame>
      </p:grpSp>
      <p:sp>
        <p:nvSpPr>
          <p:cNvPr id="33" name="Flowchart: Process 32"/>
          <p:cNvSpPr/>
          <p:nvPr/>
        </p:nvSpPr>
        <p:spPr>
          <a:xfrm>
            <a:off x="4020739" y="2494323"/>
            <a:ext cx="7313568" cy="637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94243" y="743131"/>
            <a:ext cx="488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smtClean="0">
                <a:latin typeface="Bahnschrift" panose="020B0502040204020203" pitchFamily="34" charset="0"/>
              </a:rPr>
              <a:t>датотеке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са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видео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записом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37488" y="2869567"/>
            <a:ext cx="3783251" cy="1000682"/>
            <a:chOff x="5245839" y="3236570"/>
            <a:chExt cx="4397892" cy="14398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0738" y="3236570"/>
              <a:ext cx="1028257" cy="1439806"/>
            </a:xfrm>
            <a:prstGeom prst="rect">
              <a:avLst/>
            </a:prstGeom>
          </p:spPr>
        </p:pic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02278190"/>
                </p:ext>
              </p:extLst>
            </p:nvPr>
          </p:nvGraphicFramePr>
          <p:xfrm>
            <a:off x="5245839" y="3241276"/>
            <a:ext cx="1104900" cy="1435100"/>
          </p:xfrm>
          <a:graphic>
            <a:graphicData uri="http://schemas.openxmlformats.org/presentationml/2006/ole">
              <p:oleObj spid="_x0000_s4021" name="Image" r:id="rId12" imgW="1104762" imgH="1434921" progId="">
                <p:embed/>
              </p:oleObj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53554564"/>
                </p:ext>
              </p:extLst>
            </p:nvPr>
          </p:nvGraphicFramePr>
          <p:xfrm>
            <a:off x="7378995" y="3239220"/>
            <a:ext cx="1104900" cy="1435100"/>
          </p:xfrm>
          <a:graphic>
            <a:graphicData uri="http://schemas.openxmlformats.org/presentationml/2006/ole">
              <p:oleObj spid="_x0000_s4022" name="Image" r:id="rId13" imgW="1104762" imgH="1434921" progId="">
                <p:embed/>
              </p:oleObj>
            </a:graphicData>
          </a:graphic>
        </p:graphicFrame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5497" y="3242512"/>
              <a:ext cx="1148234" cy="1433864"/>
            </a:xfrm>
            <a:prstGeom prst="rect">
              <a:avLst/>
            </a:prstGeom>
          </p:spPr>
        </p:pic>
      </p:grpSp>
      <p:sp>
        <p:nvSpPr>
          <p:cNvPr id="42" name="Flowchart: Process 41"/>
          <p:cNvSpPr/>
          <p:nvPr/>
        </p:nvSpPr>
        <p:spPr>
          <a:xfrm>
            <a:off x="4030720" y="3762493"/>
            <a:ext cx="7313568" cy="637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94243" y="3435693"/>
            <a:ext cx="628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smtClean="0">
                <a:latin typeface="Bahnschrift" panose="020B0502040204020203" pitchFamily="34" charset="0"/>
              </a:rPr>
              <a:t>датотеке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са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звучним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записом</a:t>
            </a:r>
            <a:endParaRPr lang="en-US" sz="2000">
              <a:latin typeface="Bahnschrift" panose="020B0502040204020203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37487" y="5345042"/>
            <a:ext cx="3783251" cy="928024"/>
            <a:chOff x="237489" y="4058646"/>
            <a:chExt cx="3659030" cy="92802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7489" y="4058646"/>
              <a:ext cx="896126" cy="92802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3616" y="4069230"/>
              <a:ext cx="917440" cy="91744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51056" y="4069279"/>
              <a:ext cx="882049" cy="91739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68496" y="4058646"/>
              <a:ext cx="928023" cy="928023"/>
            </a:xfrm>
            <a:prstGeom prst="rect">
              <a:avLst/>
            </a:prstGeom>
          </p:spPr>
        </p:pic>
      </p:grpSp>
      <p:sp>
        <p:nvSpPr>
          <p:cNvPr id="49" name="Flowchart: Process 48"/>
          <p:cNvSpPr/>
          <p:nvPr/>
        </p:nvSpPr>
        <p:spPr>
          <a:xfrm>
            <a:off x="3937424" y="6220046"/>
            <a:ext cx="7313568" cy="637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94243" y="5819829"/>
            <a:ext cx="628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smtClean="0">
                <a:latin typeface="Bahnschrift" panose="020B0502040204020203" pitchFamily="34" charset="0"/>
              </a:rPr>
              <a:t>системске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датотеке</a:t>
            </a:r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3937424" y="4977294"/>
            <a:ext cx="7406864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94243" y="4650879"/>
            <a:ext cx="628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smtClean="0">
                <a:latin typeface="Bahnschrift" panose="020B0502040204020203" pitchFamily="34" charset="0"/>
              </a:rPr>
              <a:t>текстуалне</a:t>
            </a:r>
            <a:r>
              <a:rPr lang="sr-Latn-RS" sz="2000" smtClean="0">
                <a:latin typeface="Bahnschrift" panose="020B0502040204020203" pitchFamily="34" charset="0"/>
              </a:rPr>
              <a:t> </a:t>
            </a:r>
            <a:r>
              <a:rPr lang="sr-Cyrl-BA" sz="2000" smtClean="0">
                <a:latin typeface="Bahnschrift" panose="020B0502040204020203" pitchFamily="34" charset="0"/>
              </a:rPr>
              <a:t>датотеке</a:t>
            </a:r>
            <a:endParaRPr lang="en-US" sz="2000">
              <a:latin typeface="Bahnschrift" panose="020B050204020402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40246" y="4033423"/>
            <a:ext cx="3780493" cy="1088784"/>
            <a:chOff x="240246" y="4097221"/>
            <a:chExt cx="3780493" cy="108878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246" y="4114443"/>
              <a:ext cx="901640" cy="1071562"/>
            </a:xfrm>
            <a:prstGeom prst="rect">
              <a:avLst/>
            </a:prstGeom>
          </p:spPr>
        </p:pic>
        <p:pic>
          <p:nvPicPr>
            <p:cNvPr id="3164" name="Picture 92" descr="Txt File Icon, Transparent Txt File.PNG Images &amp; Vector - FreeIcons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75" y="4111107"/>
              <a:ext cx="987195" cy="1056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17272" y="4149539"/>
              <a:ext cx="956738" cy="1036466"/>
            </a:xfrm>
            <a:prstGeom prst="rect">
              <a:avLst/>
            </a:prstGeom>
          </p:spPr>
        </p:pic>
        <p:pic>
          <p:nvPicPr>
            <p:cNvPr id="3182" name="Picture 110" descr="Doc Icon | Basic Filetypes 2 Iconset | TraYse10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956" y="4097221"/>
              <a:ext cx="1088783" cy="108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54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43" grpId="0"/>
      <p:bldP spid="50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579067" y="0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6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mtClean="0"/>
              <a:t>Директоријум</a:t>
            </a:r>
            <a:r>
              <a:rPr lang="sr-Latn-RS" smtClean="0"/>
              <a:t> / </a:t>
            </a:r>
            <a:r>
              <a:rPr lang="sr-Cyrl-BA" smtClean="0"/>
              <a:t>фолдер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79067" y="1019439"/>
            <a:ext cx="5183188" cy="2115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mtClean="0">
                <a:latin typeface="Bahnschrift" panose="020B0502040204020203" pitchFamily="34" charset="0"/>
              </a:rPr>
              <a:t>Директоријум</a:t>
            </a:r>
            <a:r>
              <a:rPr lang="sr-Latn-RS" smtClean="0">
                <a:latin typeface="Bahnschrift" panose="020B0502040204020203" pitchFamily="34" charset="0"/>
              </a:rPr>
              <a:t> (Folder, </a:t>
            </a:r>
            <a:r>
              <a:rPr lang="sr-Cyrl-BA" dirty="0" smtClean="0">
                <a:latin typeface="Bahnschrift" panose="020B0502040204020203" pitchFamily="34" charset="0"/>
              </a:rPr>
              <a:t>фасцикла</a:t>
            </a:r>
            <a:r>
              <a:rPr lang="sr-Latn-RS" smtClean="0">
                <a:latin typeface="Bahnschrift" panose="020B0502040204020203" pitchFamily="34" charset="0"/>
              </a:rPr>
              <a:t>) </a:t>
            </a:r>
            <a:r>
              <a:rPr lang="sr-Cyrl-BA" cap="none" smtClean="0">
                <a:latin typeface="Bahnschrift" panose="020B0502040204020203" pitchFamily="34" charset="0"/>
              </a:rPr>
              <a:t>је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мјесто</a:t>
            </a:r>
            <a:r>
              <a:rPr lang="sr-Latn-RS" cap="none" smtClean="0">
                <a:latin typeface="Bahnschrift" panose="020B0502040204020203" pitchFamily="34" charset="0"/>
              </a:rPr>
              <a:t> (</a:t>
            </a:r>
            <a:r>
              <a:rPr lang="sr-Cyrl-BA" cap="none" smtClean="0">
                <a:latin typeface="Bahnschrift" panose="020B0502040204020203" pitchFamily="34" charset="0"/>
              </a:rPr>
              <a:t>локација</a:t>
            </a:r>
            <a:r>
              <a:rPr lang="sr-Latn-RS" cap="none" smtClean="0">
                <a:latin typeface="Bahnschrift" panose="020B0502040204020203" pitchFamily="34" charset="0"/>
              </a:rPr>
              <a:t>) </a:t>
            </a:r>
            <a:r>
              <a:rPr lang="sr-Cyrl-BA" cap="none" smtClean="0">
                <a:latin typeface="Bahnschrift" panose="020B0502040204020203" pitchFamily="34" charset="0"/>
              </a:rPr>
              <a:t>гдје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је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смјештена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нека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датотека</a:t>
            </a:r>
            <a:endParaRPr lang="sr-Latn-RS" dirty="0" smtClean="0">
              <a:latin typeface="Bahnschrift" panose="020B0502040204020203" pitchFamily="34" charset="0"/>
            </a:endParaRPr>
          </a:p>
          <a:p>
            <a:r>
              <a:rPr lang="sr-Cyrl-BA" cap="none" smtClean="0">
                <a:latin typeface="Bahnschrift" panose="020B0502040204020203" pitchFamily="34" charset="0"/>
              </a:rPr>
              <a:t>Фолдер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може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имати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подфолдере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та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структура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се</a:t>
            </a:r>
            <a:r>
              <a:rPr lang="sr-Latn-RS" cap="none" smtClean="0">
                <a:latin typeface="Bahnschrift" panose="020B0502040204020203" pitchFamily="34" charset="0"/>
              </a:rPr>
              <a:t>  </a:t>
            </a:r>
            <a:r>
              <a:rPr lang="sr-Cyrl-BA" cap="none" smtClean="0">
                <a:latin typeface="Bahnschrift" panose="020B0502040204020203" pitchFamily="34" charset="0"/>
              </a:rPr>
              <a:t>назива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стабло</a:t>
            </a:r>
            <a:r>
              <a:rPr lang="sr-Latn-RS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sr-Cyrl-BA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фолдера</a:t>
            </a:r>
            <a:endParaRPr lang="en-US" b="1" cap="none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Picture 2" descr="Imenik, direktorij, mapa - što je to? Objašnjenje za početnike s primjerim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52" b="7744"/>
          <a:stretch/>
        </p:blipFill>
        <p:spPr bwMode="auto">
          <a:xfrm>
            <a:off x="579067" y="3330613"/>
            <a:ext cx="5416663" cy="1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650" t="33125" r="74648" b="22805"/>
          <a:stretch/>
        </p:blipFill>
        <p:spPr>
          <a:xfrm>
            <a:off x="6275725" y="696861"/>
            <a:ext cx="4549533" cy="4876449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8037021" y="2960498"/>
            <a:ext cx="3635828" cy="3701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>
                <a:latin typeface="Bahnschrift" panose="020B0502040204020203" pitchFamily="34" charset="0"/>
              </a:rPr>
              <a:t>Стабло</a:t>
            </a:r>
            <a:r>
              <a:rPr lang="sr-Latn-RS" smtClean="0">
                <a:latin typeface="Bahnschrift" panose="020B0502040204020203" pitchFamily="34" charset="0"/>
              </a:rPr>
              <a:t> </a:t>
            </a:r>
            <a:r>
              <a:rPr lang="sr-Cyrl-BA" smtClean="0">
                <a:latin typeface="Bahnschrift" panose="020B0502040204020203" pitchFamily="34" charset="0"/>
              </a:rPr>
              <a:t>фолдера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5725" y="1191612"/>
            <a:ext cx="2625904" cy="35566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4011" y="496294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mtClean="0">
                <a:latin typeface="Bahnschrift" panose="020B0502040204020203" pitchFamily="34" charset="0"/>
              </a:rPr>
              <a:t>музика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2165" y="496294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mtClean="0">
                <a:latin typeface="Bahnschrift" panose="020B0502040204020203" pitchFamily="34" charset="0"/>
              </a:rPr>
              <a:t>слике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0840" y="4962945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mtClean="0">
                <a:latin typeface="Bahnschrift" panose="020B0502040204020203" pitchFamily="34" charset="0"/>
              </a:rPr>
              <a:t>филмови</a:t>
            </a:r>
            <a:endParaRPr lang="en-US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60335"/>
            <a:ext cx="5834741" cy="679994"/>
          </a:xfrm>
        </p:spPr>
        <p:txBody>
          <a:bodyPr/>
          <a:lstStyle/>
          <a:p>
            <a:r>
              <a:rPr lang="sr-Cyrl-BA" smtClean="0"/>
              <a:t>Логичка</a:t>
            </a:r>
            <a:r>
              <a:rPr lang="sr-Latn-RS" smtClean="0"/>
              <a:t> </a:t>
            </a:r>
            <a:r>
              <a:rPr lang="sr-Cyrl-BA" smtClean="0"/>
              <a:t>организација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1" y="1234952"/>
            <a:ext cx="5769427" cy="2512852"/>
          </a:xfrm>
        </p:spPr>
        <p:txBody>
          <a:bodyPr/>
          <a:lstStyle/>
          <a:p>
            <a:r>
              <a:rPr lang="sr-Cyrl-BA" cap="none" smtClean="0">
                <a:latin typeface="Bahnschrift" panose="020B0502040204020203" pitchFamily="34" charset="0"/>
              </a:rPr>
              <a:t>Подаци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организују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у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датотеке</a:t>
            </a:r>
            <a:r>
              <a:rPr lang="sr-Latn-RS" cap="none" smtClean="0">
                <a:latin typeface="Bahnschrift" panose="020B0502040204020203" pitchFamily="34" charset="0"/>
              </a:rPr>
              <a:t> (files), </a:t>
            </a:r>
            <a:r>
              <a:rPr lang="sr-Cyrl-BA" cap="none" smtClean="0">
                <a:latin typeface="Bahnschrift" panose="020B0502040204020203" pitchFamily="34" charset="0"/>
              </a:rPr>
              <a:t>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датотеке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у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директоријуме</a:t>
            </a:r>
            <a:r>
              <a:rPr lang="sr-Latn-RS" cap="none" smtClean="0">
                <a:latin typeface="Bahnschrift" panose="020B0502040204020203" pitchFamily="34" charset="0"/>
              </a:rPr>
              <a:t> (folders) </a:t>
            </a:r>
            <a:r>
              <a:rPr lang="sr-Cyrl-BA" cap="none" smtClean="0">
                <a:latin typeface="Bahnschrift" panose="020B0502040204020203" pitchFamily="34" charset="0"/>
              </a:rPr>
              <a:t>односно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у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подфолдере</a:t>
            </a:r>
            <a:endParaRPr lang="en-US" cap="none" dirty="0">
              <a:latin typeface="Bahnschrift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2" y="2479573"/>
            <a:ext cx="5562598" cy="679994"/>
          </a:xfrm>
        </p:spPr>
        <p:txBody>
          <a:bodyPr/>
          <a:lstStyle/>
          <a:p>
            <a:r>
              <a:rPr lang="sr-Cyrl-BA" smtClean="0"/>
              <a:t>Физичка</a:t>
            </a:r>
            <a:r>
              <a:rPr lang="sr-Latn-RS" smtClean="0"/>
              <a:t> </a:t>
            </a:r>
            <a:r>
              <a:rPr lang="sr-Cyrl-BA" smtClean="0"/>
              <a:t>организација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62750" y="3182407"/>
            <a:ext cx="5594507" cy="2512852"/>
          </a:xfrm>
        </p:spPr>
        <p:txBody>
          <a:bodyPr>
            <a:normAutofit fontScale="92500" lnSpcReduction="20000"/>
          </a:bodyPr>
          <a:lstStyle/>
          <a:p>
            <a:r>
              <a:rPr lang="sr-Cyrl-BA" cap="none" smtClean="0">
                <a:latin typeface="Bahnschrift" panose="020B0502040204020203" pitchFamily="34" charset="0"/>
              </a:rPr>
              <a:t>Организација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датотека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фолдера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на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вањским</a:t>
            </a:r>
            <a:r>
              <a:rPr lang="sr-Latn-RS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sr-Cyrl-BA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меморијама</a:t>
            </a:r>
            <a:endParaRPr lang="sr-Latn-RS" b="1" cap="none" smtClean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sr-Cyrl-BA" cap="none" smtClean="0">
                <a:latin typeface="Bahnschrift" panose="020B0502040204020203" pitchFamily="34" charset="0"/>
              </a:rPr>
              <a:t>Свака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меморија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има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своје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име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ознаку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слова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алфабета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иза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које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слиједи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двотачка</a:t>
            </a:r>
            <a:r>
              <a:rPr lang="sr-Latn-RS" cap="none" smtClean="0">
                <a:latin typeface="Bahnschrift" panose="020B0502040204020203" pitchFamily="34" charset="0"/>
              </a:rPr>
              <a:t>, </a:t>
            </a:r>
            <a:r>
              <a:rPr lang="sr-Cyrl-BA" cap="none" smtClean="0">
                <a:latin typeface="Bahnschrift" panose="020B0502040204020203" pitchFamily="34" charset="0"/>
              </a:rPr>
              <a:t>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по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томе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их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о</a:t>
            </a:r>
            <a:r>
              <a:rPr lang="bs-Cyrl-BA" cap="none" smtClean="0">
                <a:latin typeface="Bahnschrift" panose="020B0502040204020203" pitchFamily="34" charset="0"/>
              </a:rPr>
              <a:t>перативни систем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препознаје</a:t>
            </a:r>
            <a:r>
              <a:rPr lang="sr-Latn-RS" cap="none" smtClean="0">
                <a:latin typeface="Bahnschrift" panose="020B0502040204020203" pitchFamily="34" charset="0"/>
              </a:rPr>
              <a:t> (</a:t>
            </a:r>
            <a:r>
              <a:rPr lang="sr-Latn-RS" b="1" cap="none">
                <a:solidFill>
                  <a:srgbClr val="FF0000"/>
                </a:solidFill>
                <a:latin typeface="Bahnschrift" panose="020B0502040204020203" pitchFamily="34" charset="0"/>
              </a:rPr>
              <a:t>C</a:t>
            </a:r>
            <a:r>
              <a:rPr lang="sr-Latn-RS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:</a:t>
            </a:r>
            <a:r>
              <a:rPr lang="sr-Latn-RS" cap="none" smtClean="0">
                <a:latin typeface="Bahnschrift" panose="020B0502040204020203" pitchFamily="34" charset="0"/>
              </a:rPr>
              <a:t> ,  </a:t>
            </a:r>
            <a:r>
              <a:rPr lang="sr-Latn-RS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D:</a:t>
            </a:r>
            <a:r>
              <a:rPr lang="sr-Latn-RS" cap="none" smtClean="0">
                <a:latin typeface="Bahnschrift" panose="020B0502040204020203" pitchFamily="34" charset="0"/>
              </a:rPr>
              <a:t> ,  </a:t>
            </a:r>
            <a:r>
              <a:rPr lang="sr-Latn-RS" b="1" cap="none" smtClean="0">
                <a:solidFill>
                  <a:srgbClr val="FF0000"/>
                </a:solidFill>
                <a:latin typeface="Bahnschrift" panose="020B0502040204020203" pitchFamily="34" charset="0"/>
              </a:rPr>
              <a:t>E:</a:t>
            </a:r>
            <a:r>
              <a:rPr lang="sr-Latn-RS" cap="none" smtClean="0">
                <a:latin typeface="Bahnschrift" panose="020B0502040204020203" pitchFamily="34" charset="0"/>
              </a:rPr>
              <a:t>)</a:t>
            </a:r>
          </a:p>
          <a:p>
            <a:r>
              <a:rPr lang="sr-Cyrl-BA" cap="none" smtClean="0">
                <a:latin typeface="Bahnschrift" panose="020B0502040204020203" pitchFamily="34" charset="0"/>
              </a:rPr>
              <a:t>Сваки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сљедећи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меморијски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уређај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добија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сљедеће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слово</a:t>
            </a:r>
            <a:r>
              <a:rPr lang="sr-Latn-RS" cap="none" smtClean="0">
                <a:latin typeface="Bahnschrift" panose="020B0502040204020203" pitchFamily="34" charset="0"/>
              </a:rPr>
              <a:t> </a:t>
            </a:r>
            <a:r>
              <a:rPr lang="sr-Cyrl-BA" cap="none" smtClean="0">
                <a:latin typeface="Bahnschrift" panose="020B0502040204020203" pitchFamily="34" charset="0"/>
              </a:rPr>
              <a:t>алфабета</a:t>
            </a:r>
            <a:endParaRPr lang="en-US" cap="none" dirty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37886" b="7670"/>
          <a:stretch/>
        </p:blipFill>
        <p:spPr>
          <a:xfrm>
            <a:off x="6520638" y="2824626"/>
            <a:ext cx="4664813" cy="2757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54293" r="24456" b="13568"/>
          <a:stretch/>
        </p:blipFill>
        <p:spPr>
          <a:xfrm>
            <a:off x="6520638" y="1017071"/>
            <a:ext cx="4664813" cy="14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1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906" y="2196056"/>
            <a:ext cx="1121540" cy="1410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197" y="1304508"/>
            <a:ext cx="2765233" cy="207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610" y="1582859"/>
            <a:ext cx="2765233" cy="207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7635" r="56483" b="5772"/>
          <a:stretch/>
        </p:blipFill>
        <p:spPr>
          <a:xfrm>
            <a:off x="1" y="784084"/>
            <a:ext cx="1344058" cy="4101661"/>
          </a:xfrm>
          <a:prstGeom prst="rect">
            <a:avLst/>
          </a:prstGeom>
        </p:spPr>
      </p:pic>
      <p:sp>
        <p:nvSpPr>
          <p:cNvPr id="11" name="U-Turn Arrow 10"/>
          <p:cNvSpPr/>
          <p:nvPr/>
        </p:nvSpPr>
        <p:spPr>
          <a:xfrm>
            <a:off x="588682" y="1421642"/>
            <a:ext cx="1674564" cy="1904032"/>
          </a:xfrm>
          <a:prstGeom prst="uturnArrow">
            <a:avLst>
              <a:gd name="adj1" fmla="val 5263"/>
              <a:gd name="adj2" fmla="val 10855"/>
              <a:gd name="adj3" fmla="val 15789"/>
              <a:gd name="adj4" fmla="val 43750"/>
              <a:gd name="adj5" fmla="val 43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U-Turn Arrow 11"/>
          <p:cNvSpPr/>
          <p:nvPr/>
        </p:nvSpPr>
        <p:spPr>
          <a:xfrm>
            <a:off x="2841121" y="784084"/>
            <a:ext cx="1741376" cy="1411972"/>
          </a:xfrm>
          <a:prstGeom prst="uturnArrow">
            <a:avLst>
              <a:gd name="adj1" fmla="val 4116"/>
              <a:gd name="adj2" fmla="val 25000"/>
              <a:gd name="adj3" fmla="val 11881"/>
              <a:gd name="adj4" fmla="val 43750"/>
              <a:gd name="adj5" fmla="val 54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-Turn Arrow 12"/>
          <p:cNvSpPr/>
          <p:nvPr/>
        </p:nvSpPr>
        <p:spPr>
          <a:xfrm>
            <a:off x="5115236" y="705079"/>
            <a:ext cx="1674564" cy="1739594"/>
          </a:xfrm>
          <a:prstGeom prst="uturnArrow">
            <a:avLst>
              <a:gd name="adj1" fmla="val 4203"/>
              <a:gd name="adj2" fmla="val 25000"/>
              <a:gd name="adj3" fmla="val 15789"/>
              <a:gd name="adj4" fmla="val 39309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05156" y="1956531"/>
            <a:ext cx="1847248" cy="1463167"/>
          </a:xfrm>
          <a:prstGeom prst="rect">
            <a:avLst/>
          </a:prstGeom>
        </p:spPr>
      </p:pic>
      <p:sp>
        <p:nvSpPr>
          <p:cNvPr id="16" name="U-Turn Arrow 15"/>
          <p:cNvSpPr/>
          <p:nvPr/>
        </p:nvSpPr>
        <p:spPr>
          <a:xfrm>
            <a:off x="7407113" y="1035586"/>
            <a:ext cx="1813020" cy="1094546"/>
          </a:xfrm>
          <a:prstGeom prst="uturnArrow">
            <a:avLst>
              <a:gd name="adj1" fmla="val 7237"/>
              <a:gd name="adj2" fmla="val 25000"/>
              <a:gd name="adj3" fmla="val 15789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1965" y="354041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>
                <a:latin typeface="Bahnschrift" panose="020B0502040204020203" pitchFamily="34" charset="0"/>
              </a:rPr>
              <a:t>l</a:t>
            </a:r>
            <a:r>
              <a:rPr lang="sr-Latn-BA" smtClean="0">
                <a:latin typeface="Bahnschrift" panose="020B0502040204020203" pitchFamily="34" charset="0"/>
              </a:rPr>
              <a:t>ane.mp3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1809" y="299775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mtClean="0">
                <a:latin typeface="Bahnschrift" panose="020B0502040204020203" pitchFamily="34" charset="0"/>
              </a:rPr>
              <a:t>domaća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797" y="32350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mtClean="0">
                <a:latin typeface="Bahnschrift" panose="020B0502040204020203" pitchFamily="34" charset="0"/>
              </a:rPr>
              <a:t>muzika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31688" y="342926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>
                <a:latin typeface="Bahnschrift" panose="020B0502040204020203" pitchFamily="34" charset="0"/>
              </a:rPr>
              <a:t>s</a:t>
            </a:r>
            <a:r>
              <a:rPr lang="sr-Latn-BA" smtClean="0">
                <a:latin typeface="Bahnschrift" panose="020B0502040204020203" pitchFamily="34" charset="0"/>
              </a:rPr>
              <a:t>ystem C:</a:t>
            </a:r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1100" y="4168792"/>
            <a:ext cx="976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smtClean="0">
                <a:latin typeface="Bahnschrift" panose="020B0502040204020203" pitchFamily="34" charset="0"/>
              </a:rPr>
              <a:t>Датотеке се смјештају у директоријуме а директоријуми на меморијску јединицу!</a:t>
            </a:r>
            <a:endParaRPr lang="en-US" sz="200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0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1605517"/>
            <a:ext cx="5088712" cy="3131115"/>
          </a:xfrm>
        </p:spPr>
        <p:txBody>
          <a:bodyPr>
            <a:normAutofit fontScale="92500" lnSpcReduction="10000"/>
          </a:bodyPr>
          <a:lstStyle/>
          <a:p>
            <a:r>
              <a:rPr lang="sr-Cyrl-BA" smtClean="0"/>
              <a:t>Датотека</a:t>
            </a:r>
            <a:endParaRPr lang="sr-Latn-RS" dirty="0" smtClean="0"/>
          </a:p>
          <a:p>
            <a:r>
              <a:rPr lang="sr-Cyrl-BA" smtClean="0"/>
              <a:t>Фолдер</a:t>
            </a:r>
            <a:endParaRPr lang="sr-Latn-RS" dirty="0" smtClean="0"/>
          </a:p>
          <a:p>
            <a:r>
              <a:rPr lang="sr-Cyrl-BA" smtClean="0"/>
              <a:t>ЕкстензијА</a:t>
            </a:r>
            <a:endParaRPr lang="sr-Latn-RS" dirty="0" smtClean="0"/>
          </a:p>
          <a:p>
            <a:r>
              <a:rPr lang="sr-Cyrl-BA" smtClean="0"/>
              <a:t>НЕКЕ</a:t>
            </a:r>
            <a:r>
              <a:rPr lang="sr-Latn-RS" smtClean="0"/>
              <a:t> </a:t>
            </a:r>
            <a:r>
              <a:rPr lang="sr-Cyrl-BA" smtClean="0"/>
              <a:t>ЧЕШЋЕ</a:t>
            </a:r>
            <a:r>
              <a:rPr lang="sr-Latn-RS" smtClean="0"/>
              <a:t> </a:t>
            </a:r>
            <a:r>
              <a:rPr lang="sr-Cyrl-BA" smtClean="0"/>
              <a:t>КОРИШТЕНЕ</a:t>
            </a:r>
            <a:r>
              <a:rPr lang="sr-Latn-RS" smtClean="0"/>
              <a:t> </a:t>
            </a:r>
            <a:r>
              <a:rPr lang="sr-Cyrl-BA" smtClean="0"/>
              <a:t>ЕКСТЕНЗИЈЕ</a:t>
            </a:r>
            <a:endParaRPr lang="sr-Latn-RS" dirty="0" smtClean="0"/>
          </a:p>
          <a:p>
            <a:r>
              <a:rPr lang="sr-Cyrl-BA" smtClean="0"/>
              <a:t>Логичка</a:t>
            </a:r>
            <a:r>
              <a:rPr lang="sr-Latn-RS" smtClean="0"/>
              <a:t> </a:t>
            </a:r>
            <a:r>
              <a:rPr lang="sr-Cyrl-BA" smtClean="0"/>
              <a:t>огранизација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sr-Latn-RS" dirty="0" smtClean="0"/>
          </a:p>
          <a:p>
            <a:r>
              <a:rPr lang="sr-Cyrl-BA" smtClean="0"/>
              <a:t>Физичка</a:t>
            </a:r>
            <a:r>
              <a:rPr lang="sr-Latn-RS" smtClean="0"/>
              <a:t> </a:t>
            </a:r>
            <a:r>
              <a:rPr lang="sr-Cyrl-BA" smtClean="0"/>
              <a:t>организација</a:t>
            </a:r>
            <a:r>
              <a:rPr lang="sr-Latn-RS" smtClean="0"/>
              <a:t> </a:t>
            </a:r>
            <a:r>
              <a:rPr lang="sr-Cyrl-BA" smtClean="0"/>
              <a:t>података</a:t>
            </a:r>
            <a:endParaRPr lang="sr-Latn-RS" dirty="0" smtClean="0"/>
          </a:p>
          <a:p>
            <a:r>
              <a:rPr lang="sr-Cyrl-BA" smtClean="0"/>
              <a:t>Имена</a:t>
            </a:r>
            <a:r>
              <a:rPr lang="sr-Latn-RS" smtClean="0"/>
              <a:t> </a:t>
            </a:r>
            <a:r>
              <a:rPr lang="sr-Cyrl-BA" smtClean="0"/>
              <a:t>дискова</a:t>
            </a:r>
            <a:endParaRPr lang="sr-Latn-RS" dirty="0" smtClean="0"/>
          </a:p>
          <a:p>
            <a:endParaRPr lang="sr-Latn-R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2" y="393404"/>
            <a:ext cx="6857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smtClean="0"/>
              <a:t>Задатак</a:t>
            </a:r>
            <a:r>
              <a:rPr lang="sr-Latn-RS" sz="3200" smtClean="0"/>
              <a:t>: </a:t>
            </a:r>
            <a:r>
              <a:rPr lang="sr-Cyrl-BA" sz="3200" smtClean="0"/>
              <a:t>ЗАПИСАТИ</a:t>
            </a:r>
            <a:r>
              <a:rPr lang="sr-Latn-RS" sz="3200" smtClean="0"/>
              <a:t> </a:t>
            </a:r>
            <a:r>
              <a:rPr lang="sr-Cyrl-BA" sz="3200" smtClean="0"/>
              <a:t>ЗНАЧЕЊА</a:t>
            </a:r>
            <a:r>
              <a:rPr lang="sr-Latn-RS" sz="3200" smtClean="0"/>
              <a:t> </a:t>
            </a:r>
            <a:r>
              <a:rPr lang="sr-Cyrl-BA" sz="3200" smtClean="0"/>
              <a:t>ПОЈМОВА</a:t>
            </a:r>
            <a:r>
              <a:rPr lang="sr-Latn-RS" sz="3200" smtClean="0"/>
              <a:t>: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215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1619</TotalTime>
  <Words>310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Main Event</vt:lpstr>
      <vt:lpstr>Image</vt:lpstr>
      <vt:lpstr>ОРГАНИЗАЦИЈА ПОДАТАКА НА РАЧУНАРУ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Хвала за пажњу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BORKA</dc:creator>
  <cp:lastModifiedBy>Aleksandra Stankovic</cp:lastModifiedBy>
  <cp:revision>232</cp:revision>
  <dcterms:created xsi:type="dcterms:W3CDTF">2020-12-01T17:12:11Z</dcterms:created>
  <dcterms:modified xsi:type="dcterms:W3CDTF">2020-12-23T12:20:58Z</dcterms:modified>
</cp:coreProperties>
</file>