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811369"/>
            <a:ext cx="6815669" cy="2575295"/>
          </a:xfrm>
        </p:spPr>
        <p:txBody>
          <a:bodyPr/>
          <a:lstStyle/>
          <a:p>
            <a:r>
              <a:rPr lang="bs-Cyrl-BA" sz="5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</a:t>
            </a:r>
            <a:r>
              <a:rPr lang="bs-Cyrl-BA" sz="55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Милан Ракић</a:t>
            </a:r>
            <a:endParaRPr lang="sr-Latn-CS" sz="5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01555" y="4353058"/>
            <a:ext cx="3506512" cy="631065"/>
          </a:xfrm>
        </p:spPr>
        <p:txBody>
          <a:bodyPr>
            <a:noAutofit/>
          </a:bodyPr>
          <a:lstStyle/>
          <a:p>
            <a:r>
              <a:rPr lang="bs-Cyrl-BA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bs-Cyrl-BA" sz="2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езичко-стилска анализа</a:t>
            </a:r>
            <a:endParaRPr lang="sr-Latn-CS" sz="25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56" y="2871988"/>
            <a:ext cx="2039423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08879" cy="1303867"/>
          </a:xfrm>
        </p:spPr>
        <p:txBody>
          <a:bodyPr>
            <a:normAutofit/>
          </a:bodyPr>
          <a:lstStyle/>
          <a:p>
            <a:r>
              <a:rPr lang="bs-Cyrl-BA" sz="5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Препоручујем вам...</a:t>
            </a:r>
            <a:endParaRPr lang="sr-Latn-C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2" y="2498501"/>
            <a:ext cx="4087968" cy="2675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Cyrl-BA" sz="3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вам се допала Ракићева </a:t>
            </a:r>
            <a:r>
              <a:rPr lang="bs-Cyrl-BA" sz="30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Симонида...</a:t>
            </a:r>
            <a:endParaRPr lang="bs-Cyrl-BA" sz="3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ni oblačić 4"/>
          <p:cNvSpPr/>
          <p:nvPr/>
        </p:nvSpPr>
        <p:spPr>
          <a:xfrm>
            <a:off x="2936384" y="3690231"/>
            <a:ext cx="4299717" cy="220228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Прочитајте Ракићеву </a:t>
            </a:r>
            <a:r>
              <a:rPr lang="bs-Cyrl-BA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пјесму </a:t>
            </a:r>
            <a:r>
              <a:rPr lang="bs-Cyrl-BA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Јефимија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1163" t="8376" r="16224" b="4886"/>
          <a:stretch/>
        </p:blipFill>
        <p:spPr>
          <a:xfrm>
            <a:off x="7986671" y="676144"/>
            <a:ext cx="3400021" cy="5016320"/>
          </a:xfrm>
          <a:prstGeom prst="rect">
            <a:avLst/>
          </a:prstGeom>
        </p:spPr>
      </p:pic>
      <p:sp>
        <p:nvSpPr>
          <p:cNvPr id="8" name="Okvir za tekst 7"/>
          <p:cNvSpPr txBox="1"/>
          <p:nvPr/>
        </p:nvSpPr>
        <p:spPr>
          <a:xfrm>
            <a:off x="8542232" y="5692464"/>
            <a:ext cx="254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Јефимија</a:t>
            </a: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рукопису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759854"/>
            <a:ext cx="9601196" cy="1133341"/>
          </a:xfrm>
        </p:spPr>
        <p:txBody>
          <a:bodyPr>
            <a:normAutofit/>
          </a:bodyPr>
          <a:lstStyle/>
          <a:p>
            <a:r>
              <a:rPr lang="bs-Cyrl-BA" sz="5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Осврт на претходни час</a:t>
            </a:r>
            <a:endParaRPr lang="sr-Latn-CS" sz="55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798490" y="2556932"/>
            <a:ext cx="10612191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Cyrl-BA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</a:t>
            </a: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родољубива пјесма. Пјесник у њој пјева о културном насљеђу – о ономе што смо понијели од предака. Конкретно ријеч је о Грачаници и фресци краљице Симониде у њој, о историјској свијести колико то има значаја за наш народ.</a:t>
            </a:r>
          </a:p>
          <a:p>
            <a:pPr marL="0" indent="0">
              <a:buNone/>
            </a:pPr>
            <a:endParaRPr lang="bs-Cyrl-BA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Ракић фреску Симониде приказује уништену од руке непријатеља, поручујући да нам то треба бити упозорење да нам нико и ништа не смије уништити наше памћење ко смо и шта смо били.</a:t>
            </a:r>
            <a:endParaRPr lang="sr-Latn-C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51009"/>
          </a:xfrm>
        </p:spPr>
        <p:txBody>
          <a:bodyPr>
            <a:noAutofit/>
          </a:bodyPr>
          <a:lstStyle/>
          <a:p>
            <a:r>
              <a:rPr lang="bs-Cyrl-BA" sz="4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Каква је Симонида као лик са фреске?</a:t>
            </a:r>
            <a:endParaRPr lang="sr-Latn-CS" sz="4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4301544" y="3815998"/>
            <a:ext cx="3503053" cy="10650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</a:t>
            </a:r>
            <a:endParaRPr lang="sr-Latn-C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1807400" y="2851855"/>
            <a:ext cx="2239731" cy="1095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тмјено лице и уста</a:t>
            </a:r>
            <a:endParaRPr lang="sr-Latn-C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Prava linija spajanja 11"/>
          <p:cNvCxnSpPr/>
          <p:nvPr/>
        </p:nvCxnSpPr>
        <p:spPr>
          <a:xfrm>
            <a:off x="4015744" y="3524928"/>
            <a:ext cx="875763" cy="45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a linija spajanja 15"/>
          <p:cNvCxnSpPr/>
          <p:nvPr/>
        </p:nvCxnSpPr>
        <p:spPr>
          <a:xfrm flipV="1">
            <a:off x="3999645" y="4633925"/>
            <a:ext cx="547351" cy="3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065" y="3752024"/>
            <a:ext cx="560881" cy="359695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90070">
            <a:off x="7612726" y="4547687"/>
            <a:ext cx="792969" cy="508534"/>
          </a:xfrm>
          <a:prstGeom prst="rect">
            <a:avLst/>
          </a:prstGeom>
        </p:spPr>
      </p:pic>
      <p:cxnSp>
        <p:nvCxnSpPr>
          <p:cNvPr id="20" name="Prava linija spajanja 19"/>
          <p:cNvCxnSpPr>
            <a:stCxn id="3" idx="4"/>
          </p:cNvCxnSpPr>
          <p:nvPr/>
        </p:nvCxnSpPr>
        <p:spPr>
          <a:xfrm>
            <a:off x="6053071" y="4881093"/>
            <a:ext cx="154546" cy="32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a linija spajanja 21"/>
          <p:cNvCxnSpPr>
            <a:endCxn id="3" idx="0"/>
          </p:cNvCxnSpPr>
          <p:nvPr/>
        </p:nvCxnSpPr>
        <p:spPr>
          <a:xfrm>
            <a:off x="6022381" y="3265426"/>
            <a:ext cx="30690" cy="55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4932608" y="2461994"/>
            <a:ext cx="2381505" cy="9794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s-Cyrl-B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латна круна на глави</a:t>
            </a:r>
            <a:endParaRPr lang="sr-Latn-C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8059010" y="2964293"/>
            <a:ext cx="2314651" cy="1060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раљевски вео</a:t>
            </a:r>
            <a:endParaRPr lang="sr-Latn-C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8421252" y="4553219"/>
            <a:ext cx="2409346" cy="11556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тужна, свечана и бела</a:t>
            </a:r>
            <a:endParaRPr lang="sr-Latn-CS" sz="2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1499022" y="4406829"/>
            <a:ext cx="2577142" cy="12611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 коса која тешко пада</a:t>
            </a:r>
            <a:endParaRPr lang="sr-Latn-C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4932608" y="5210043"/>
            <a:ext cx="2460797" cy="9975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s-Cyrl-BA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ирно носи своју грубу судбину</a:t>
            </a:r>
            <a:endParaRPr lang="sr-Latn-C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5763" y="982132"/>
            <a:ext cx="10534917" cy="1142882"/>
          </a:xfrm>
        </p:spPr>
        <p:txBody>
          <a:bodyPr>
            <a:noAutofit/>
          </a:bodyPr>
          <a:lstStyle/>
          <a:p>
            <a:r>
              <a:rPr lang="bs-Cyrl-BA" sz="5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Језичко-стилска анализа пјесме</a:t>
            </a:r>
            <a:endParaRPr lang="sr-Latn-CS" sz="5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75764" y="2632403"/>
            <a:ext cx="5137940" cy="576262"/>
          </a:xfrm>
        </p:spPr>
        <p:txBody>
          <a:bodyPr/>
          <a:lstStyle/>
          <a:p>
            <a:r>
              <a:rPr lang="bs-Cyrl-BA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Строфа и стих</a:t>
            </a:r>
            <a:endParaRPr lang="sr-Latn-C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75764" y="3243262"/>
            <a:ext cx="2820473" cy="26326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има пет строфа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Строфа: катрен (четири стиха)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Стих: једанаестерац </a:t>
            </a:r>
            <a:endParaRPr lang="sr-Latn-C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494727" y="2658533"/>
            <a:ext cx="6404247" cy="576262"/>
          </a:xfrm>
        </p:spPr>
        <p:txBody>
          <a:bodyPr/>
          <a:lstStyle/>
          <a:p>
            <a:r>
              <a:rPr lang="bs-Cyrl-BA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Рима </a:t>
            </a:r>
            <a:endParaRPr lang="sr-Latn-C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494727" y="3243262"/>
            <a:ext cx="3245476" cy="26326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Укрштена (у првој, другој, трећој и петој строфи)</a:t>
            </a:r>
          </a:p>
          <a:p>
            <a:pPr marL="0" indent="0">
              <a:buNone/>
            </a:pPr>
            <a:endParaRPr lang="bs-Cyrl-BA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Обгрљена (у четвртој строфи)</a:t>
            </a:r>
          </a:p>
          <a:p>
            <a:pPr marL="0" indent="0">
              <a:buNone/>
            </a:pPr>
            <a:r>
              <a:rPr lang="bs-Cyrl-BA" sz="2200" dirty="0"/>
              <a:t> </a:t>
            </a:r>
            <a:r>
              <a:rPr lang="bs-Cyrl-BA" sz="2200" dirty="0" smtClean="0"/>
              <a:t>  </a:t>
            </a:r>
          </a:p>
          <a:p>
            <a:pPr marL="0" indent="0">
              <a:buNone/>
            </a:pPr>
            <a:r>
              <a:rPr lang="bs-Cyrl-BA" sz="2200" dirty="0" smtClean="0"/>
              <a:t> </a:t>
            </a:r>
            <a:endParaRPr lang="sr-Latn-CS" sz="2200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7856112" y="2948490"/>
            <a:ext cx="3554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Ископаше ти очи, лепа </a:t>
            </a:r>
            <a:r>
              <a:rPr lang="bs-Cyrl-BA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слико</a:t>
            </a:r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Вечери једне, на каменој </a:t>
            </a:r>
            <a:r>
              <a:rPr lang="bs-Cyrl-BA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плочи</a:t>
            </a:r>
            <a:r>
              <a:rPr lang="bs-Cyrl-B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Знајући да га тад не види</a:t>
            </a:r>
            <a:r>
              <a:rPr lang="bs-Cyrl-BA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</a:t>
            </a:r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Арбанас ти је ножем избо </a:t>
            </a:r>
            <a:r>
              <a:rPr lang="bs-Cyrl-BA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</a:t>
            </a:r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bs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/>
          <p:cNvSpPr txBox="1"/>
          <p:nvPr/>
        </p:nvSpPr>
        <p:spPr>
          <a:xfrm>
            <a:off x="7856112" y="4702816"/>
            <a:ext cx="3683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као звезде угашене </a:t>
            </a:r>
            <a:r>
              <a:rPr lang="bs-Cyrl-BA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Човеку ипак шаљу светлост </a:t>
            </a:r>
            <a:r>
              <a:rPr lang="bs-Cyrl-BA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своју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човек види сјај, облик, и </a:t>
            </a:r>
            <a:r>
              <a:rPr lang="bs-Cyrl-BA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боју</a:t>
            </a:r>
            <a:r>
              <a:rPr lang="bs-Cyrl-BA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s-Cyrl-B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Далеких звезда што већ не </a:t>
            </a:r>
            <a:r>
              <a:rPr lang="bs-Cyrl-BA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</a:t>
            </a:r>
            <a:r>
              <a:rPr lang="bs-Cyrl-B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55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</a:t>
            </a:r>
            <a:endParaRPr lang="sr-Latn-CS" sz="55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3683357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ЕПИТЕТИ</a:t>
            </a:r>
            <a:endParaRPr lang="bs-Cyrl-BA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епа (слико), каменој (плочи), отмено (лице), златну (круну), краљевски (вео), (коса) густа, каменом (стубу), (судбу) твоју грубу, мрачнога (зида), почађалој старинској (плочи)...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94738" y="3593205"/>
            <a:ext cx="5091276" cy="2135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АПОСТРОФА</a:t>
            </a:r>
          </a:p>
          <a:p>
            <a:pPr marL="0" indent="0" algn="ctr">
              <a:buNone/>
            </a:pPr>
            <a:r>
              <a:rPr lang="bs-Cyrl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(пјесниково обраћање стварима, апстрактним појмовима или личностима)</a:t>
            </a:r>
          </a:p>
          <a:p>
            <a:pPr marL="0" indent="0" algn="ctr">
              <a:buNone/>
            </a:pPr>
            <a:endParaRPr lang="bs-Cyrl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Ископаше ти очи, лепа слико!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298448" y="1906073"/>
            <a:ext cx="3827344" cy="2601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ПОРЕЂЕЊЕ</a:t>
            </a:r>
          </a:p>
          <a:p>
            <a:pPr marL="0" indent="0" algn="ctr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(стилска фигура у којој се пореде два појма по сличности)</a:t>
            </a:r>
          </a:p>
          <a:p>
            <a:pPr marL="0" indent="0" algn="ctr">
              <a:buNone/>
            </a:pPr>
            <a:endParaRPr lang="bs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као звезде угашене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207616" y="2560320"/>
            <a:ext cx="4958367" cy="331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АНАФОРА</a:t>
            </a:r>
          </a:p>
          <a:p>
            <a:pPr marL="0" indent="0" algn="ctr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(фигура ријечи у којој се иста ријеч или група ријечи понавља на почетку више узастопних стихова)</a:t>
            </a:r>
          </a:p>
          <a:p>
            <a:pPr marL="0" indent="0" algn="ctr">
              <a:buNone/>
            </a:pPr>
            <a:endParaRPr lang="bs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2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отмено ти лице, нити уста,</a:t>
            </a:r>
          </a:p>
          <a:p>
            <a:pPr marL="0" indent="0" algn="ctr">
              <a:buNone/>
            </a:pPr>
            <a:r>
              <a:rPr lang="bs-Cyrl-BA" sz="22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златну круну, ни краљевски вео</a:t>
            </a:r>
            <a:endParaRPr lang="bs-Cyrl-BA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073499" y="1481070"/>
            <a:ext cx="4572000" cy="4394798"/>
          </a:xfrm>
        </p:spPr>
        <p:txBody>
          <a:bodyPr/>
          <a:lstStyle/>
          <a:p>
            <a:pPr marL="0" indent="0">
              <a:buNone/>
            </a:pPr>
            <a:r>
              <a:rPr lang="bs-Cyrl-BA" sz="22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</a:t>
            </a:r>
          </a:p>
          <a:p>
            <a:pPr marL="0" indent="0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(поређење по супротности)</a:t>
            </a:r>
            <a:endParaRPr lang="bs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сада у цркви, на </a:t>
            </a:r>
            <a:r>
              <a:rPr lang="bs-Cyrl-BA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каменом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стубу,</a:t>
            </a:r>
          </a:p>
          <a:p>
            <a:pPr marL="0" indent="0">
              <a:buNone/>
            </a:pP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bs-Cyrl-BA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искићену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мозаик-оделу..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6787166" y="4327301"/>
            <a:ext cx="4752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као звезде </a:t>
            </a:r>
            <a:r>
              <a:rPr lang="bs-Cyrl-BA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угашене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које</a:t>
            </a:r>
          </a:p>
          <a:p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Човеку ипак </a:t>
            </a:r>
            <a:r>
              <a:rPr lang="bs-Cyrl-BA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шаљу светлост </a:t>
            </a: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своју...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682580"/>
            <a:ext cx="9601196" cy="1603419"/>
          </a:xfrm>
        </p:spPr>
        <p:txBody>
          <a:bodyPr>
            <a:normAutofit/>
          </a:bodyPr>
          <a:lstStyle/>
          <a:p>
            <a:r>
              <a:rPr lang="bs-Cyrl-BA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ВИШЕ!</a:t>
            </a:r>
            <a:r>
              <a:rPr lang="bs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Упознајмо се са још неколико стилских фигура!</a:t>
            </a:r>
            <a:endParaRPr lang="sr-Latn-CS" sz="3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7128" y="2560320"/>
            <a:ext cx="4893972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АСОНАНЦА</a:t>
            </a:r>
          </a:p>
          <a:p>
            <a:pPr marL="0" indent="0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(понавање истог самогласника у једном стиху или строфи)</a:t>
            </a:r>
          </a:p>
          <a:p>
            <a:pPr marL="0" indent="0">
              <a:buNone/>
            </a:pPr>
            <a:endParaRPr lang="bs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(Док мирно сносиш) </a:t>
            </a:r>
            <a:r>
              <a:rPr lang="bs-Cyrl-B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2200" b="1" i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Cyrl-B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bs-Cyrl-BA" sz="2200" b="1" i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Cyrl-B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твој</a:t>
            </a:r>
            <a:r>
              <a:rPr lang="bs-Cyrl-BA" sz="2200" b="1" i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Cyrl-B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</a:t>
            </a:r>
            <a:r>
              <a:rPr lang="bs-Cyrl-BA" sz="2200" b="1" i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Cyrl-BA" sz="2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s-Cyrl-BA" sz="2200" b="1" i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sr-Latn-CS" sz="2200" b="1" i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593984" y="2560320"/>
            <a:ext cx="4305664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Cyrl-BA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АЛИТЕРАЦИЈА</a:t>
            </a:r>
          </a:p>
          <a:p>
            <a:pPr marL="0" indent="0" algn="just">
              <a:buNone/>
            </a:pPr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(понављање истих или по звучности сличних сугласника у стиховима или цијелој пјесми)</a:t>
            </a:r>
          </a:p>
          <a:p>
            <a:pPr marL="0" indent="0">
              <a:buNone/>
            </a:pPr>
            <a:endParaRPr lang="bs-Cyrl-B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ијају </a:t>
            </a:r>
            <a:r>
              <a:rPr lang="bs-Cyrl-BA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ада, тужна </a:t>
            </a:r>
            <a:r>
              <a:rPr lang="bs-Cyrl-BA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s-Cyrl-B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имонида...</a:t>
            </a:r>
          </a:p>
          <a:p>
            <a:pPr marL="0" indent="0">
              <a:buNone/>
            </a:pPr>
            <a:endParaRPr lang="bs-Cyrl-BA" dirty="0"/>
          </a:p>
        </p:txBody>
      </p:sp>
    </p:spTree>
    <p:extLst>
      <p:ext uri="{BB962C8B-B14F-4D97-AF65-F5344CB8AC3E}">
        <p14:creationId xmlns:p14="http://schemas.microsoft.com/office/powerpoint/2010/main" val="4629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7581"/>
          </a:xfrm>
        </p:spPr>
        <p:txBody>
          <a:bodyPr>
            <a:normAutofit fontScale="90000"/>
          </a:bodyPr>
          <a:lstStyle/>
          <a:p>
            <a:r>
              <a:rPr lang="bs-Cyrl-BA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закључимо</a:t>
            </a:r>
            <a:r>
              <a:rPr lang="bs-Cyrl-BA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bs-Cyrl-BA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Какав је однос пјесника према историјској прошлости, прецима и умјетничком стварању?</a:t>
            </a:r>
            <a:endParaRPr lang="sr-Latn-CS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2743200"/>
            <a:ext cx="9601196" cy="313266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пјесми </a:t>
            </a:r>
            <a:r>
              <a:rPr lang="bs-Cyrl-BA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Симонида</a:t>
            </a: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Ракић нам представља прошлост. Кроз лик и судбину краљице Симониде дао нам је један период историје и показао да упркос свим невољама које је претрпио наш народ, права дјела остају у нашем сјећању и нико их не може уништити.</a:t>
            </a:r>
          </a:p>
          <a:p>
            <a:pPr marL="0" indent="0" algn="just">
              <a:buNone/>
            </a:pPr>
            <a:endParaRPr lang="bs-Cyrl-BA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Ракић нам у циклусу пјесама </a:t>
            </a:r>
            <a:r>
              <a:rPr lang="bs-Cyrl-BA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Косову </a:t>
            </a: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изражава свој однос према отаџбини. У својим родољубивим пјесмама Ракић нам ређа портрете наших јунака, манастире, разне историјске слике и дешавања, предочава нам цјелокупан дух једне историје.</a:t>
            </a:r>
          </a:p>
          <a:p>
            <a:pPr marL="0" indent="0" algn="just">
              <a:buNone/>
            </a:pP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Ракић воли свој народ и домовину као интелектуалац без мржње према другима.</a:t>
            </a:r>
          </a:p>
          <a:p>
            <a:pPr marL="0" indent="0" algn="just">
              <a:buNone/>
            </a:pPr>
            <a:endParaRPr lang="sr-Latn-C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529</Words>
  <Application>Microsoft Office PowerPoint</Application>
  <PresentationFormat>Široki ekran</PresentationFormat>
  <Paragraphs>75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Garamond</vt:lpstr>
      <vt:lpstr>Times New Roman</vt:lpstr>
      <vt:lpstr>Wingdings</vt:lpstr>
      <vt:lpstr>Organski</vt:lpstr>
      <vt:lpstr>Симонида, Милан Ракић</vt:lpstr>
      <vt:lpstr>Осврт на претходни час</vt:lpstr>
      <vt:lpstr>Каква је Симонида као лик са фреске?</vt:lpstr>
      <vt:lpstr>Језичко-стилска анализа пјесме</vt:lpstr>
      <vt:lpstr>Стилске фигуре</vt:lpstr>
      <vt:lpstr>PowerPoint prezentacija</vt:lpstr>
      <vt:lpstr>PowerPoint prezentacija</vt:lpstr>
      <vt:lpstr>ЗА ОНЕ КОЈИ ЖЕЛЕ ВИШЕ! Упознајмо се са још неколико стилских фигура!</vt:lpstr>
      <vt:lpstr>Да закључимо... Какав је однос пјесника према историјској прошлости, прецима и умјетничком стварању?</vt:lpstr>
      <vt:lpstr>Препоручујем вам...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Симонида, Милан Ракић</dc:title>
  <dc:creator>ucenik</dc:creator>
  <cp:lastModifiedBy>ucenik</cp:lastModifiedBy>
  <cp:revision>19</cp:revision>
  <dcterms:created xsi:type="dcterms:W3CDTF">2021-01-12T23:54:10Z</dcterms:created>
  <dcterms:modified xsi:type="dcterms:W3CDTF">2021-01-14T16:03:23Z</dcterms:modified>
</cp:coreProperties>
</file>