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FDA359-7EF0-4707-8092-48276259CA5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2D064E-8E5E-4BA4-9CEA-663EDBBF67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sr-Cyrl-RS" sz="2400" dirty="0" smtClean="0">
                <a:latin typeface="Calibri" pitchFamily="34" charset="0"/>
              </a:rPr>
              <a:t>обрада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/>
              <a:t>    ВАЉАК: НАСТАНАК, ЕЛЕМЕНТИ, ВРСТЕ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373216"/>
            <a:ext cx="343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Наставник: Мирјана Бабић</a:t>
            </a:r>
          </a:p>
          <a:p>
            <a:r>
              <a:rPr lang="sr-Cyrl-RS" dirty="0" smtClean="0"/>
              <a:t>ЈУ ОШ „Вук Караџић“, Нови Град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2376264" cy="2408232"/>
          </a:xfrm>
        </p:spPr>
      </p:pic>
      <p:sp>
        <p:nvSpPr>
          <p:cNvPr id="7" name="TextBox 6"/>
          <p:cNvSpPr txBox="1"/>
          <p:nvPr/>
        </p:nvSpPr>
        <p:spPr>
          <a:xfrm>
            <a:off x="2915816" y="1772816"/>
            <a:ext cx="628370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Ваљак настаје ротацијом правоугаоника око  задате осе.</a:t>
            </a:r>
          </a:p>
          <a:p>
            <a:endParaRPr lang="sr-Cyrl-RS" dirty="0"/>
          </a:p>
          <a:p>
            <a:r>
              <a:rPr lang="sr-Cyrl-RS" dirty="0" smtClean="0"/>
              <a:t>Цилиндричну површ описује права која ротира око друге њој</a:t>
            </a:r>
          </a:p>
          <a:p>
            <a:r>
              <a:rPr lang="sr-Cyrl-RS" dirty="0" smtClean="0"/>
              <a:t> паралелне праве – осе, при чему свака тачка ове праве</a:t>
            </a:r>
          </a:p>
          <a:p>
            <a:r>
              <a:rPr lang="sr-Cyrl-RS" dirty="0"/>
              <a:t>о</a:t>
            </a:r>
            <a:r>
              <a:rPr lang="sr-Cyrl-RS" dirty="0" smtClean="0"/>
              <a:t>писује кружну линију са центром на оси, у равни нормалној</a:t>
            </a:r>
          </a:p>
          <a:p>
            <a:r>
              <a:rPr lang="sr-Cyrl-RS" dirty="0"/>
              <a:t>н</a:t>
            </a:r>
            <a:r>
              <a:rPr lang="sr-Cyrl-RS" dirty="0" smtClean="0"/>
              <a:t>а осу</a:t>
            </a:r>
          </a:p>
          <a:p>
            <a:endParaRPr lang="sr-Cyrl-RS" dirty="0"/>
          </a:p>
          <a:p>
            <a:r>
              <a:rPr lang="sr-Cyrl-RS" dirty="0" smtClean="0"/>
              <a:t>Оса је дужа страница правоугаоника.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5013176"/>
            <a:ext cx="734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Ваљак је тијело које ограничавају дио цилиндричне површи и два круга</a:t>
            </a:r>
          </a:p>
          <a:p>
            <a:r>
              <a:rPr lang="sr-Cyrl-RS" dirty="0" smtClean="0"/>
              <a:t> нормална на осу ове површи.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9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2559430" cy="3047568"/>
          </a:xfrm>
        </p:spPr>
      </p:pic>
      <p:sp>
        <p:nvSpPr>
          <p:cNvPr id="7" name="TextBox 6"/>
          <p:cNvSpPr txBox="1"/>
          <p:nvPr/>
        </p:nvSpPr>
        <p:spPr>
          <a:xfrm>
            <a:off x="2843808" y="2060848"/>
            <a:ext cx="6410409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- Дио цилиндричне површи је </a:t>
            </a:r>
            <a:r>
              <a:rPr lang="sr-Cyrl-RS" sz="2000" b="1" dirty="0" smtClean="0"/>
              <a:t>омотач ваљка </a:t>
            </a:r>
          </a:p>
          <a:p>
            <a:r>
              <a:rPr lang="sr-Cyrl-RS" sz="2000" dirty="0" smtClean="0"/>
              <a:t>- Два круга су основе или </a:t>
            </a:r>
            <a:r>
              <a:rPr lang="sr-Cyrl-RS" sz="2000" b="1" dirty="0" smtClean="0"/>
              <a:t>базе ваљка</a:t>
            </a:r>
          </a:p>
          <a:p>
            <a:r>
              <a:rPr lang="sr-Cyrl-RS" sz="2000" dirty="0" smtClean="0"/>
              <a:t>- Оса ваљка је дуж чији су крајеви центри ова два  круга</a:t>
            </a:r>
          </a:p>
          <a:p>
            <a:endParaRPr lang="sr-Cyrl-RS" sz="2000" dirty="0" smtClean="0"/>
          </a:p>
          <a:p>
            <a:r>
              <a:rPr lang="sr-Cyrl-RS" sz="2000" dirty="0" smtClean="0"/>
              <a:t>Оса ваљла је уједно и висина тијела</a:t>
            </a:r>
          </a:p>
          <a:p>
            <a:endParaRPr lang="sr-Cyrl-RS" sz="2000" dirty="0"/>
          </a:p>
          <a:p>
            <a:r>
              <a:rPr lang="sr-Latn-RS" sz="2000" b="1" dirty="0" smtClean="0"/>
              <a:t>r</a:t>
            </a:r>
            <a:r>
              <a:rPr lang="sr-Latn-RS" sz="2000" dirty="0" smtClean="0"/>
              <a:t> – </a:t>
            </a:r>
            <a:r>
              <a:rPr lang="sr-Cyrl-RS" sz="2000" dirty="0" smtClean="0"/>
              <a:t>полупречник базе</a:t>
            </a:r>
          </a:p>
          <a:p>
            <a:r>
              <a:rPr lang="sr-Latn-RS" sz="2000" b="1" dirty="0" smtClean="0"/>
              <a:t>H</a:t>
            </a:r>
            <a:r>
              <a:rPr lang="sr-Cyrl-RS" sz="2000" dirty="0" smtClean="0"/>
              <a:t> - дужина висине ваљка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1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latin typeface="Calibri" pitchFamily="34" charset="0"/>
              </a:rPr>
              <a:t>Пресјеци ваљка</a:t>
            </a:r>
            <a:endParaRPr lang="en-US" sz="2800" dirty="0">
              <a:latin typeface="Calibri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24744"/>
            <a:ext cx="7489609" cy="2736304"/>
          </a:xfrm>
        </p:spPr>
      </p:pic>
      <p:sp>
        <p:nvSpPr>
          <p:cNvPr id="5" name="TextBox 4"/>
          <p:cNvSpPr txBox="1"/>
          <p:nvPr/>
        </p:nvSpPr>
        <p:spPr>
          <a:xfrm>
            <a:off x="0" y="4421444"/>
            <a:ext cx="86067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На слици уочавамо двије врсте пресјека : нормални пресјек и паралелни пресјек</a:t>
            </a:r>
          </a:p>
          <a:p>
            <a:r>
              <a:rPr lang="sr-Cyrl-RS" dirty="0" smtClean="0"/>
              <a:t>На првој слици је приказан осни пресјек – правоугаоник чије су странице пречници</a:t>
            </a:r>
          </a:p>
          <a:p>
            <a:r>
              <a:rPr lang="sr-Cyrl-RS" dirty="0" smtClean="0"/>
              <a:t> основа и двије изводнице (висине) ваљка.</a:t>
            </a:r>
          </a:p>
          <a:p>
            <a:r>
              <a:rPr lang="sr-Cyrl-RS" dirty="0" smtClean="0"/>
              <a:t>На другој слици је приказан паралелни пресјек – круг подударан основи ваљка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20287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2808312" cy="3600400"/>
          </a:xfrm>
        </p:spPr>
      </p:pic>
      <p:sp>
        <p:nvSpPr>
          <p:cNvPr id="5" name="TextBox 4"/>
          <p:cNvSpPr txBox="1"/>
          <p:nvPr/>
        </p:nvSpPr>
        <p:spPr>
          <a:xfrm>
            <a:off x="3563888" y="2420888"/>
            <a:ext cx="54614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Ваљак , чији је осни пресјек  квадрат је равнострани</a:t>
            </a:r>
          </a:p>
          <a:p>
            <a:r>
              <a:rPr lang="sr-Cyrl-RS" dirty="0" smtClean="0"/>
              <a:t>(једнакостранични) ваљак.</a:t>
            </a:r>
          </a:p>
          <a:p>
            <a:endParaRPr lang="sr-Cyrl-RS" dirty="0"/>
          </a:p>
          <a:p>
            <a:pPr algn="ctr"/>
            <a:r>
              <a:rPr lang="sr-Latn-RS" dirty="0" smtClean="0"/>
              <a:t>H = 2r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5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16632"/>
                <a:ext cx="8686800" cy="596349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RS" sz="2800" u="sng" dirty="0" smtClean="0"/>
                  <a:t>Примјер 1.</a:t>
                </a:r>
              </a:p>
              <a:p>
                <a:pPr marL="0" indent="0">
                  <a:buNone/>
                </a:pPr>
                <a:r>
                  <a:rPr lang="sr-Cyrl-RS" sz="2400" dirty="0" smtClean="0">
                    <a:latin typeface="Calibri" pitchFamily="34" charset="0"/>
                  </a:rPr>
                  <a:t>Осни пресјек равностраног ваљка има обим 20 </a:t>
                </a:r>
                <a:r>
                  <a:rPr lang="sr-Latn-RS" sz="2400" dirty="0" smtClean="0">
                    <a:latin typeface="Calibri" pitchFamily="34" charset="0"/>
                  </a:rPr>
                  <a:t>cm. </a:t>
                </a:r>
                <a:r>
                  <a:rPr lang="sr-Cyrl-RS" sz="2400" dirty="0" smtClean="0">
                    <a:latin typeface="Calibri" pitchFamily="34" charset="0"/>
                  </a:rPr>
                  <a:t>Колики је обим базе ваљка?</a:t>
                </a:r>
              </a:p>
              <a:p>
                <a:pPr marL="0" indent="0">
                  <a:buNone/>
                </a:pPr>
                <a:endParaRPr lang="sr-Cyrl-RS" sz="2400" dirty="0">
                  <a:latin typeface="Calibri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Cyrl-R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RS" sz="2400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sr-Latn-RS" sz="2400" b="0" i="1" smtClean="0">
                            <a:latin typeface="Cambria Math"/>
                          </a:rPr>
                          <m:t>𝑜𝑝</m:t>
                        </m:r>
                      </m:sub>
                    </m:sSub>
                  </m:oMath>
                </a14:m>
                <a:r>
                  <a:rPr lang="sr-Cyrl-RS" sz="2400" dirty="0" smtClean="0">
                    <a:latin typeface="Calibri" pitchFamily="34" charset="0"/>
                  </a:rPr>
                  <a:t> = 20 </a:t>
                </a:r>
                <a:r>
                  <a:rPr lang="sr-Latn-RS" sz="2400" dirty="0" smtClean="0">
                    <a:latin typeface="Calibri" pitchFamily="34" charset="0"/>
                  </a:rPr>
                  <a:t>cm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Cyrl-R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RS" sz="2400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sr-Latn-RS" sz="2400" i="1">
                            <a:latin typeface="Cambria Math"/>
                          </a:rPr>
                          <m:t>𝑜𝑝</m:t>
                        </m:r>
                      </m:sub>
                    </m:sSub>
                  </m:oMath>
                </a14:m>
                <a:r>
                  <a:rPr lang="sr-Latn-RS" sz="2400" dirty="0" smtClean="0">
                    <a:latin typeface="Calibri" pitchFamily="34" charset="0"/>
                  </a:rPr>
                  <a:t> = 4H = 4</a:t>
                </a:r>
                <a14:m>
                  <m:oMath xmlns:m="http://schemas.openxmlformats.org/officeDocument/2006/math">
                    <m:r>
                      <a:rPr lang="sr-Latn-RS" sz="24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sr-Latn-R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sr-Latn-RS" sz="2400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sr-Latn-RS" sz="2400" dirty="0" smtClean="0">
                  <a:latin typeface="Calibri" pitchFamily="34" charset="0"/>
                </a:endParaRPr>
              </a:p>
              <a:p>
                <a:pPr marL="0" indent="0">
                  <a:buNone/>
                </a:pPr>
                <a:r>
                  <a:rPr lang="sr-Latn-RS" sz="2400" dirty="0">
                    <a:latin typeface="Calibri" pitchFamily="34" charset="0"/>
                  </a:rPr>
                  <a:t> </a:t>
                </a:r>
                <a:r>
                  <a:rPr lang="sr-Latn-RS" sz="2400" dirty="0" smtClean="0">
                    <a:latin typeface="Calibri" pitchFamily="34" charset="0"/>
                  </a:rPr>
                  <a:t>8r = 20</a:t>
                </a:r>
              </a:p>
              <a:p>
                <a:pPr marL="0" indent="0">
                  <a:buNone/>
                </a:pPr>
                <a:r>
                  <a:rPr lang="sr-Latn-RS" sz="2400" dirty="0">
                    <a:latin typeface="Calibri" pitchFamily="34" charset="0"/>
                  </a:rPr>
                  <a:t>r</a:t>
                </a:r>
                <a:r>
                  <a:rPr lang="sr-Latn-RS" sz="2400" dirty="0" smtClean="0">
                    <a:latin typeface="Calibri" pitchFamily="34" charset="0"/>
                  </a:rPr>
                  <a:t> = 20:8</a:t>
                </a:r>
              </a:p>
              <a:p>
                <a:pPr marL="0" indent="0">
                  <a:buNone/>
                </a:pPr>
                <a:r>
                  <a:rPr lang="sr-Latn-RS" sz="2400" dirty="0">
                    <a:latin typeface="Calibri" pitchFamily="34" charset="0"/>
                  </a:rPr>
                  <a:t>r</a:t>
                </a:r>
                <a:r>
                  <a:rPr lang="sr-Latn-RS" sz="2400" dirty="0" smtClean="0">
                    <a:latin typeface="Calibri" pitchFamily="34" charset="0"/>
                  </a:rPr>
                  <a:t> = 2,5 cm</a:t>
                </a:r>
              </a:p>
              <a:p>
                <a:pPr marL="0" indent="0">
                  <a:buNone/>
                </a:pPr>
                <a:endParaRPr lang="sr-Latn-RS" sz="2400" dirty="0">
                  <a:latin typeface="Calibri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RS" sz="2400" b="0" i="1" smtClean="0">
                        <a:latin typeface="Cambria Math"/>
                      </a:rPr>
                      <m:t>𝑂</m:t>
                    </m:r>
                  </m:oMath>
                </a14:m>
                <a:r>
                  <a:rPr lang="sr-Latn-RS" sz="2400" dirty="0" smtClean="0">
                    <a:latin typeface="Calibri" pitchFamily="34" charset="0"/>
                  </a:rPr>
                  <a:t> = 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RS" sz="2400" b="0" i="0" smtClean="0">
                        <a:latin typeface="Cambria Math"/>
                        <a:ea typeface="Cambria Math"/>
                      </a:rPr>
                      <m:t>r</m:t>
                    </m:r>
                    <m:r>
                      <a:rPr lang="sr-Latn-RS" sz="24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sr-Latn-RS" sz="2400" dirty="0" smtClean="0">
                  <a:latin typeface="Calibri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RS" sz="2400" i="1">
                        <a:latin typeface="Cambria Math"/>
                      </a:rPr>
                      <m:t>𝑂</m:t>
                    </m:r>
                  </m:oMath>
                </a14:m>
                <a:r>
                  <a:rPr lang="sr-Latn-RS" sz="2400" dirty="0" smtClean="0">
                    <a:latin typeface="Calibri" pitchFamily="34" charset="0"/>
                  </a:rPr>
                  <a:t> = 2</a:t>
                </a:r>
                <a14:m>
                  <m:oMath xmlns:m="http://schemas.openxmlformats.org/officeDocument/2006/math">
                    <m:r>
                      <a:rPr lang="sr-Latn-RS" sz="24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sr-Latn-RS" sz="2400" b="0" i="1" smtClean="0">
                        <a:latin typeface="Cambria Math"/>
                        <a:ea typeface="Cambria Math"/>
                      </a:rPr>
                      <m:t>2,5</m:t>
                    </m:r>
                    <m:r>
                      <a:rPr lang="sr-Latn-RS" sz="2400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sr-Latn-RS" sz="2400" b="0" dirty="0" smtClean="0">
                  <a:latin typeface="Calibri" pitchFamily="34" charset="0"/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RS" sz="2400" i="1">
                        <a:latin typeface="Cambria Math"/>
                      </a:rPr>
                      <m:t>𝑂</m:t>
                    </m:r>
                  </m:oMath>
                </a14:m>
                <a:r>
                  <a:rPr lang="sr-Latn-RS" sz="2400" dirty="0" smtClean="0">
                    <a:latin typeface="Calibri" pitchFamily="34" charset="0"/>
                  </a:rPr>
                  <a:t> = 5</a:t>
                </a:r>
                <a14:m>
                  <m:oMath xmlns:m="http://schemas.openxmlformats.org/officeDocument/2006/math">
                    <m:r>
                      <a:rPr lang="sr-Latn-RS" sz="24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sr-Latn-RS" sz="2400" dirty="0" smtClean="0">
                    <a:latin typeface="Calibri" pitchFamily="34" charset="0"/>
                    <a:ea typeface="Cambria Math"/>
                  </a:rPr>
                  <a:t> cm</a:t>
                </a:r>
                <a:endParaRPr lang="sr-Latn-RS" sz="2400" dirty="0">
                  <a:latin typeface="Calibri" pitchFamily="34" charset="0"/>
                  <a:ea typeface="Cambria Math"/>
                </a:endParaRPr>
              </a:p>
              <a:p>
                <a:pPr marL="0" indent="0">
                  <a:buNone/>
                </a:pPr>
                <a:endParaRPr lang="en-US" sz="24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16632"/>
                <a:ext cx="8686800" cy="5963493"/>
              </a:xfrm>
              <a:blipFill rotWithShape="1">
                <a:blip r:embed="rId2"/>
                <a:stretch>
                  <a:fillRect l="-1404" t="-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28800"/>
            <a:ext cx="2520280" cy="258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3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243413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Домаћа задаћа:</a:t>
            </a:r>
          </a:p>
          <a:p>
            <a:pPr marL="0" indent="0">
              <a:buNone/>
            </a:pPr>
            <a:r>
              <a:rPr lang="sr-Cyrl-RS" dirty="0" smtClean="0"/>
              <a:t>Збирка задатака, страна </a:t>
            </a:r>
            <a:r>
              <a:rPr lang="sr-Cyrl-RS" smtClean="0"/>
              <a:t>100,</a:t>
            </a:r>
          </a:p>
          <a:p>
            <a:pPr marL="0" indent="0">
              <a:buNone/>
            </a:pPr>
            <a:r>
              <a:rPr lang="sr-Cyrl-RS" smtClean="0"/>
              <a:t> </a:t>
            </a:r>
            <a:r>
              <a:rPr lang="sr-Cyrl-RS" dirty="0" smtClean="0"/>
              <a:t>задаци: 571., 572.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276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обрада</vt:lpstr>
      <vt:lpstr>PowerPoint Presentation</vt:lpstr>
      <vt:lpstr>PowerPoint Presentation</vt:lpstr>
      <vt:lpstr>Пресјеци ваљка</vt:lpstr>
      <vt:lpstr>PowerPoint Presentation</vt:lpstr>
      <vt:lpstr>PowerPoint Presentation</vt:lpstr>
      <vt:lpstr>PowerPoint Presentation</vt:lpstr>
    </vt:vector>
  </TitlesOfParts>
  <Company>SETING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обрада</dc:title>
  <dc:creator>PC</dc:creator>
  <cp:lastModifiedBy>PC</cp:lastModifiedBy>
  <cp:revision>10</cp:revision>
  <dcterms:created xsi:type="dcterms:W3CDTF">2021-02-10T18:11:07Z</dcterms:created>
  <dcterms:modified xsi:type="dcterms:W3CDTF">2021-02-11T11:02:03Z</dcterms:modified>
</cp:coreProperties>
</file>