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24E26-829E-46B0-A1CD-DB628139A3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93539-F4D8-4B1D-B99C-12B84E36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3539-F4D8-4B1D-B99C-12B84E3608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8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3539-F4D8-4B1D-B99C-12B84E3608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3539-F4D8-4B1D-B99C-12B84E3608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221-7100-473F-B8CE-1D105BFFD5F9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2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3C9-3501-4B40-A214-72122BB628C1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DF96-3395-4F0D-87AB-3258F8AB80AD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2B50-D7AF-416E-9F28-849C16548CB8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0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BF1-F3BF-4918-97A8-BBFFA7ED373D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9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05B-7D36-40D1-9812-C8546D73E36F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77-8B03-4331-8C4B-D17508BD3B4B}" type="datetime1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E7D8-31DE-4401-9951-73F897D49642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6B28-31F1-4247-B817-5219607ADE60}" type="datetime1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1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2032-0022-4A4B-8D95-0437CB00E0F8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0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B2E5-8017-456D-B74B-64AD4DC7134B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8AC3-ECDD-45C3-BE9E-5AA12E7261F2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7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286411"/>
            <a:ext cx="9144000" cy="2387600"/>
          </a:xfrm>
        </p:spPr>
        <p:txBody>
          <a:bodyPr/>
          <a:lstStyle/>
          <a:p>
            <a:r>
              <a:rPr lang="sr-Cyrl-RS" dirty="0" smtClean="0"/>
              <a:t>ПИСАЊЕ РИЈЕЧЦЕ НЕ УЗ ИМЕНИЦЕ И ПРИДЈЕВЕ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202238"/>
            <a:ext cx="9144000" cy="963431"/>
          </a:xfrm>
        </p:spPr>
        <p:txBody>
          <a:bodyPr/>
          <a:lstStyle/>
          <a:p>
            <a:r>
              <a:rPr lang="sr-Cyrl-RS" dirty="0" smtClean="0"/>
              <a:t>Послије овог часа требало би да сте оспособљени да правилно пишете ријечцу НЕ уз именице и придјеве.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882" y="6356350"/>
            <a:ext cx="11754646" cy="365125"/>
          </a:xfrm>
        </p:spPr>
        <p:txBody>
          <a:bodyPr/>
          <a:lstStyle/>
          <a:p>
            <a:r>
              <a:rPr lang="sr-Cyrl-RS" sz="2400" dirty="0" smtClean="0"/>
              <a:t>СРПСКИ ЈЕЗИК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4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883" y="991673"/>
            <a:ext cx="10599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ПОТРЕБНО ЈЕ ДА СЕ ПРИСЈЕТИМО ШТА СУ ИМЕНИЦЕ, ВРСТЕ ИМЕНИЦА И ШТА СУ ПРИДЈЕВИ!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4850" y="2157521"/>
            <a:ext cx="11706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Именице су ријечи које означавају</a:t>
            </a:r>
            <a:r>
              <a:rPr lang="en-US" sz="2400" dirty="0" smtClean="0"/>
              <a:t> </a:t>
            </a:r>
            <a:r>
              <a:rPr lang="sr-Cyrl-RS" sz="2400" dirty="0" smtClean="0"/>
              <a:t>имена бића, предмета и појава.</a:t>
            </a:r>
          </a:p>
          <a:p>
            <a:r>
              <a:rPr lang="sr-Cyrl-RS" sz="2400" dirty="0" smtClean="0"/>
              <a:t>                                                               властите (Маја, Џеки, Леон, Јахорина, Врбас, Билећа...)</a:t>
            </a:r>
          </a:p>
          <a:p>
            <a:r>
              <a:rPr lang="sr-Cyrl-RS" sz="2400" dirty="0" smtClean="0"/>
              <a:t>Можемо их подијелити на:            заједничке (ученик, зец, сан, љубав, ружа, брат...)  </a:t>
            </a:r>
          </a:p>
          <a:p>
            <a:endParaRPr lang="sr-Cyrl-RS" sz="2400" dirty="0"/>
          </a:p>
          <a:p>
            <a:r>
              <a:rPr lang="sr-Cyrl-RS" sz="2400" dirty="0" smtClean="0"/>
              <a:t>Придјеви су ријечи које означавају особине бића, предмета и појава.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986010" y="2868004"/>
            <a:ext cx="695460" cy="303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86010" y="3161625"/>
            <a:ext cx="695460" cy="64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850" y="4096513"/>
            <a:ext cx="1059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СЈЕЋАТЕ ЛИ СЕ НАЧИНА ПИСАЊА РИЈЕЧЦЕ НЕ УЗ ГЛАГОЛЕ?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62149" y="4785655"/>
            <a:ext cx="4402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</a:rPr>
              <a:t>НЕ</a:t>
            </a:r>
            <a:r>
              <a:rPr lang="sr-Cyrl-RS" sz="2000" dirty="0" smtClean="0"/>
              <a:t> СЕ С ГЛАГОЛОМ НЕ ПИШЕ,</a:t>
            </a:r>
          </a:p>
          <a:p>
            <a:r>
              <a:rPr lang="sr-Cyrl-RS" sz="2000" dirty="0" smtClean="0"/>
              <a:t>ЂАЧЕ, ТОГА СЕ БОЈ,</a:t>
            </a:r>
          </a:p>
          <a:p>
            <a:r>
              <a:rPr lang="sr-Cyrl-RS" sz="2000" dirty="0" smtClean="0"/>
              <a:t>ОСИМ У ЧЕТИРИ РИЈЕЧИ:</a:t>
            </a:r>
          </a:p>
          <a:p>
            <a:r>
              <a:rPr lang="sr-Cyrl-RS" sz="2000" dirty="0" smtClean="0">
                <a:solidFill>
                  <a:srgbClr val="FF0000"/>
                </a:solidFill>
              </a:rPr>
              <a:t>НЕЋУ</a:t>
            </a:r>
            <a:r>
              <a:rPr lang="sr-Cyrl-RS" sz="2000" dirty="0" smtClean="0"/>
              <a:t>, </a:t>
            </a:r>
            <a:r>
              <a:rPr lang="sr-Cyrl-RS" sz="2000" dirty="0" smtClean="0">
                <a:solidFill>
                  <a:srgbClr val="FF0000"/>
                </a:solidFill>
              </a:rPr>
              <a:t>НЕМАМ</a:t>
            </a:r>
            <a:r>
              <a:rPr lang="sr-Cyrl-RS" sz="2000" dirty="0" smtClean="0"/>
              <a:t>, </a:t>
            </a:r>
            <a:r>
              <a:rPr lang="sr-Cyrl-RS" sz="2000" dirty="0" smtClean="0">
                <a:solidFill>
                  <a:srgbClr val="FF0000"/>
                </a:solidFill>
              </a:rPr>
              <a:t>НИСАМ</a:t>
            </a:r>
            <a:r>
              <a:rPr lang="sr-Cyrl-RS" sz="2000" dirty="0" smtClean="0"/>
              <a:t> И </a:t>
            </a:r>
            <a:r>
              <a:rPr lang="sr-Cyrl-RS" sz="2000" dirty="0" smtClean="0">
                <a:solidFill>
                  <a:srgbClr val="FF0000"/>
                </a:solidFill>
              </a:rPr>
              <a:t>НЕМОЈ</a:t>
            </a:r>
            <a:r>
              <a:rPr lang="sr-Cyrl-RS" sz="2000" dirty="0" smtClean="0"/>
              <a:t>!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98571" y="4950823"/>
            <a:ext cx="689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000" dirty="0">
                <a:solidFill>
                  <a:srgbClr val="FF0000"/>
                </a:solidFill>
              </a:rPr>
              <a:t>н</a:t>
            </a:r>
            <a:r>
              <a:rPr lang="sr-Cyrl-RS" sz="2000" dirty="0" smtClean="0">
                <a:solidFill>
                  <a:srgbClr val="FF0000"/>
                </a:solidFill>
              </a:rPr>
              <a:t>е</a:t>
            </a:r>
            <a:r>
              <a:rPr lang="sr-Cyrl-RS" sz="2000" dirty="0" smtClean="0"/>
              <a:t> ради                  </a:t>
            </a:r>
            <a:r>
              <a:rPr lang="sr-Cyrl-RS" sz="2000" dirty="0" smtClean="0">
                <a:solidFill>
                  <a:srgbClr val="FF0000"/>
                </a:solidFill>
              </a:rPr>
              <a:t>не</a:t>
            </a:r>
            <a:r>
              <a:rPr lang="sr-Cyrl-RS" sz="2000" dirty="0" smtClean="0"/>
              <a:t> иде                  </a:t>
            </a:r>
            <a:r>
              <a:rPr lang="sr-Cyrl-RS" sz="2000" dirty="0" smtClean="0">
                <a:solidFill>
                  <a:srgbClr val="FF0000"/>
                </a:solidFill>
              </a:rPr>
              <a:t>не</a:t>
            </a:r>
            <a:r>
              <a:rPr lang="sr-Cyrl-RS" sz="2000" dirty="0" smtClean="0"/>
              <a:t> сањамо </a:t>
            </a:r>
          </a:p>
          <a:p>
            <a:pPr>
              <a:lnSpc>
                <a:spcPct val="150000"/>
              </a:lnSpc>
            </a:pPr>
            <a:r>
              <a:rPr lang="sr-Cyrl-RS" sz="2000" dirty="0" smtClean="0"/>
              <a:t>              </a:t>
            </a:r>
            <a:r>
              <a:rPr lang="sr-Cyrl-RS" sz="2000" dirty="0" smtClean="0">
                <a:solidFill>
                  <a:srgbClr val="FF0000"/>
                </a:solidFill>
              </a:rPr>
              <a:t>не</a:t>
            </a:r>
            <a:r>
              <a:rPr lang="sr-Cyrl-RS" sz="2000" dirty="0" smtClean="0"/>
              <a:t> држе               </a:t>
            </a:r>
            <a:r>
              <a:rPr lang="sr-Cyrl-RS" sz="2000" dirty="0" smtClean="0">
                <a:solidFill>
                  <a:srgbClr val="FF0000"/>
                </a:solidFill>
              </a:rPr>
              <a:t>не</a:t>
            </a:r>
            <a:r>
              <a:rPr lang="sr-Cyrl-RS" sz="2000" dirty="0" smtClean="0"/>
              <a:t>  блиједи                   </a:t>
            </a:r>
            <a:r>
              <a:rPr lang="sr-Cyrl-RS" sz="2000" dirty="0" smtClean="0">
                <a:solidFill>
                  <a:srgbClr val="FF0000"/>
                </a:solidFill>
              </a:rPr>
              <a:t>не</a:t>
            </a:r>
            <a:r>
              <a:rPr lang="sr-Cyrl-RS" sz="2000" dirty="0" smtClean="0"/>
              <a:t> грми          </a:t>
            </a:r>
            <a:endParaRPr lang="en-US" sz="2000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882" y="6356350"/>
            <a:ext cx="11754646" cy="365125"/>
          </a:xfrm>
        </p:spPr>
        <p:txBody>
          <a:bodyPr/>
          <a:lstStyle/>
          <a:p>
            <a:r>
              <a:rPr lang="sr-Cyrl-RS" sz="2400" dirty="0" smtClean="0"/>
              <a:t>СРПСКИ ЈЕЗИК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514" y="1568872"/>
            <a:ext cx="708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Неодговорна дјеца нису урадила задаћу.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37882" y="2242850"/>
            <a:ext cx="103493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дјеца</a:t>
            </a:r>
            <a:r>
              <a:rPr lang="sr-Cyrl-RS" sz="2400" b="1" dirty="0" smtClean="0"/>
              <a:t> </a:t>
            </a:r>
            <a:r>
              <a:rPr lang="sr-Cyrl-RS" sz="2400" dirty="0" smtClean="0"/>
              <a:t>- субјекат у реченици, именица</a:t>
            </a:r>
          </a:p>
          <a:p>
            <a:endParaRPr lang="sr-Cyrl-RS" sz="1600" dirty="0"/>
          </a:p>
          <a:p>
            <a:r>
              <a:rPr lang="sr-Cyrl-RS" sz="2400" b="1" dirty="0" smtClean="0"/>
              <a:t>неодговорна</a:t>
            </a:r>
            <a:r>
              <a:rPr lang="sr-Cyrl-RS" sz="2400" dirty="0" smtClean="0"/>
              <a:t> – придјев који стоји уз именицу</a:t>
            </a:r>
          </a:p>
          <a:p>
            <a:endParaRPr lang="sr-Cyrl-RS" sz="1600" dirty="0"/>
          </a:p>
          <a:p>
            <a:r>
              <a:rPr lang="sr-Cyrl-RS" sz="2400" dirty="0" smtClean="0"/>
              <a:t>Ријечца </a:t>
            </a:r>
            <a:r>
              <a:rPr lang="sr-Cyrl-RS" sz="2400" b="1" dirty="0" smtClean="0"/>
              <a:t>не</a:t>
            </a:r>
            <a:r>
              <a:rPr lang="sr-Cyrl-RS" sz="2400" dirty="0" smtClean="0"/>
              <a:t> је написана састављено са придјевом уз који стоји. </a:t>
            </a:r>
            <a:r>
              <a:rPr lang="sr-Cyrl-RS" sz="2400" b="1" dirty="0" smtClean="0"/>
              <a:t>НЕОДГОВОРНА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882" y="991673"/>
            <a:ext cx="708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НЕ + ПРИДЈЕВ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7882" y="3935621"/>
            <a:ext cx="114758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Шта можемо закључити?</a:t>
            </a:r>
          </a:p>
          <a:p>
            <a:endParaRPr lang="sr-Cyrl-RS" dirty="0"/>
          </a:p>
          <a:p>
            <a:r>
              <a:rPr lang="sr-Cyrl-RS" sz="2800" dirty="0" smtClean="0">
                <a:solidFill>
                  <a:srgbClr val="FF0000"/>
                </a:solidFill>
              </a:rPr>
              <a:t>РИЈЕЧЦА </a:t>
            </a:r>
            <a:r>
              <a:rPr lang="sr-Cyrl-RS" sz="2800" b="1" dirty="0" smtClean="0">
                <a:solidFill>
                  <a:srgbClr val="FF0000"/>
                </a:solidFill>
              </a:rPr>
              <a:t>НЕ</a:t>
            </a:r>
            <a:r>
              <a:rPr lang="sr-Cyrl-RS" sz="2800" dirty="0" smtClean="0">
                <a:solidFill>
                  <a:srgbClr val="FF0000"/>
                </a:solidFill>
              </a:rPr>
              <a:t> СЕ ПИШЕ САСТАВЉЕНО СА ПРИДЈЕВОМ УЗ КОЈИ СТОЈИ.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4930" y="5397559"/>
            <a:ext cx="1054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неписмен                       несташна                    неповјерљив                    непрозирно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03608" y="2092092"/>
            <a:ext cx="861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882" y="6356350"/>
            <a:ext cx="11754646" cy="365125"/>
          </a:xfrm>
        </p:spPr>
        <p:txBody>
          <a:bodyPr/>
          <a:lstStyle/>
          <a:p>
            <a:r>
              <a:rPr lang="sr-Cyrl-RS" sz="2400" dirty="0" smtClean="0"/>
              <a:t>СРПСКИ ЈЕЗИК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514" y="1568872"/>
            <a:ext cx="708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Непажња често доводи до грешке.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02529" y="2096560"/>
            <a:ext cx="1455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7882" y="2242850"/>
            <a:ext cx="99296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непажња </a:t>
            </a:r>
            <a:r>
              <a:rPr lang="sr-Cyrl-RS" sz="2400" dirty="0" smtClean="0"/>
              <a:t>- субјекат у реченици </a:t>
            </a:r>
          </a:p>
          <a:p>
            <a:endParaRPr lang="sr-Cyrl-RS" sz="1600" dirty="0"/>
          </a:p>
          <a:p>
            <a:r>
              <a:rPr lang="sr-Cyrl-RS" sz="2400" dirty="0" smtClean="0"/>
              <a:t>пажња – именица</a:t>
            </a:r>
          </a:p>
          <a:p>
            <a:endParaRPr lang="sr-Cyrl-RS" sz="1600" dirty="0"/>
          </a:p>
          <a:p>
            <a:r>
              <a:rPr lang="sr-Cyrl-RS" sz="2400" dirty="0" smtClean="0"/>
              <a:t>Ријечца </a:t>
            </a:r>
            <a:r>
              <a:rPr lang="sr-Cyrl-RS" sz="2400" b="1" dirty="0" smtClean="0"/>
              <a:t>не</a:t>
            </a:r>
            <a:r>
              <a:rPr lang="sr-Cyrl-RS" sz="2400" dirty="0" smtClean="0"/>
              <a:t> је написана састављено с именицом уз коју стоји. </a:t>
            </a:r>
            <a:r>
              <a:rPr lang="sr-Cyrl-RS" sz="2400" b="1" dirty="0" smtClean="0"/>
              <a:t>НЕПАЖЊА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882" y="991673"/>
            <a:ext cx="708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НЕ + ИМЕНИЦА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7882" y="3935621"/>
            <a:ext cx="114758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Шта можемо закључити?</a:t>
            </a:r>
          </a:p>
          <a:p>
            <a:endParaRPr lang="sr-Cyrl-RS" dirty="0"/>
          </a:p>
          <a:p>
            <a:r>
              <a:rPr lang="sr-Cyrl-RS" sz="2800" dirty="0" smtClean="0">
                <a:solidFill>
                  <a:srgbClr val="FF0000"/>
                </a:solidFill>
              </a:rPr>
              <a:t>РИЈЕЧЦА </a:t>
            </a:r>
            <a:r>
              <a:rPr lang="sr-Cyrl-RS" sz="2800" b="1" dirty="0" smtClean="0">
                <a:solidFill>
                  <a:srgbClr val="FF0000"/>
                </a:solidFill>
              </a:rPr>
              <a:t>НЕ</a:t>
            </a:r>
            <a:r>
              <a:rPr lang="sr-Cyrl-RS" sz="2800" dirty="0" smtClean="0">
                <a:solidFill>
                  <a:srgbClr val="FF0000"/>
                </a:solidFill>
              </a:rPr>
              <a:t> СЕ ПИШЕ САСТАВЉЕНО С ИМЕНИЦОМ УЗ КОЈУ СТОЈИ.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4930" y="5397559"/>
            <a:ext cx="1054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невоља                       несташлук                     неистина                    незнање</a:t>
            </a: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882" y="6356350"/>
            <a:ext cx="11754646" cy="365125"/>
          </a:xfrm>
        </p:spPr>
        <p:txBody>
          <a:bodyPr/>
          <a:lstStyle/>
          <a:p>
            <a:r>
              <a:rPr lang="sr-Cyrl-RS" sz="2400" dirty="0" smtClean="0"/>
              <a:t>СРПСКИ ЈЕЗИК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4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882" y="1265993"/>
            <a:ext cx="1101198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ПЈЕСМИЦА ЗА ЛАКШЕ ПАМЋЕЊЕ</a:t>
            </a:r>
          </a:p>
          <a:p>
            <a:endParaRPr lang="sr-Cyrl-RS" dirty="0" smtClean="0"/>
          </a:p>
          <a:p>
            <a:endParaRPr lang="sr-Cyrl-RS" dirty="0"/>
          </a:p>
          <a:p>
            <a:endParaRPr lang="sr-Cyrl-RS" dirty="0"/>
          </a:p>
          <a:p>
            <a:r>
              <a:rPr lang="sr-Cyrl-RS" sz="3200" b="1" dirty="0" smtClean="0"/>
              <a:t>НЕ</a:t>
            </a:r>
            <a:r>
              <a:rPr lang="sr-Cyrl-RS" sz="3200" dirty="0" smtClean="0"/>
              <a:t> РАСТАВИ КАД СЕ УЗ ГЛАГОЛ НАЂЕ</a:t>
            </a:r>
          </a:p>
          <a:p>
            <a:r>
              <a:rPr lang="sr-Cyrl-RS" sz="3200" dirty="0" smtClean="0"/>
              <a:t>С ТИМ СЕ СВАКО ДИЈЕТЕ ЛАКО СНАЂЕ!</a:t>
            </a:r>
          </a:p>
          <a:p>
            <a:r>
              <a:rPr lang="sr-Cyrl-RS" sz="3200" dirty="0" smtClean="0"/>
              <a:t>ДА МОЖЕМО РЕЋИ ДА ЈЕ СВЕ ОБАВЉЕНО</a:t>
            </a:r>
          </a:p>
          <a:p>
            <a:r>
              <a:rPr lang="sr-Cyrl-RS" sz="3200" dirty="0" smtClean="0"/>
              <a:t>УЗ ИМЕНИЦУ И ПРИДЈЕВ </a:t>
            </a:r>
            <a:r>
              <a:rPr lang="sr-Cyrl-RS" sz="3200" b="1" dirty="0" smtClean="0"/>
              <a:t>НЕ</a:t>
            </a:r>
            <a:r>
              <a:rPr lang="sr-Cyrl-RS" sz="3200" dirty="0" smtClean="0"/>
              <a:t> ПИШИ САСТАВЉЕНО!</a:t>
            </a:r>
            <a:endParaRPr lang="en-US" sz="32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882" y="6356350"/>
            <a:ext cx="11754646" cy="365125"/>
          </a:xfrm>
        </p:spPr>
        <p:txBody>
          <a:bodyPr/>
          <a:lstStyle/>
          <a:p>
            <a:r>
              <a:rPr lang="sr-Cyrl-RS" sz="2400" dirty="0" smtClean="0"/>
              <a:t>СРПСКИ ЈЕЗИК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6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882" y="1331468"/>
            <a:ext cx="260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 ЗАДАТАК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882" y="2159886"/>
            <a:ext cx="11745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Сљедећим придјевима напиши супротан облик користећи ријечцу </a:t>
            </a:r>
            <a:r>
              <a:rPr lang="sr-Cyrl-RS" sz="2000" b="1" dirty="0" smtClean="0"/>
              <a:t>не.</a:t>
            </a:r>
          </a:p>
          <a:p>
            <a:endParaRPr lang="sr-Cyrl-RS" sz="2000" b="1" dirty="0"/>
          </a:p>
          <a:p>
            <a:r>
              <a:rPr lang="sr-Cyrl-RS" sz="2000" b="1" dirty="0" smtClean="0"/>
              <a:t>искрен - _____________              пажљив - _____________                  љубазан - _____________</a:t>
            </a:r>
          </a:p>
          <a:p>
            <a:endParaRPr lang="sr-Cyrl-R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8078" y="2678617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неискрен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045" y="2678617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   непажљив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6803" y="2678617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нељубазан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882" y="4011832"/>
            <a:ext cx="260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r>
              <a:rPr lang="sr-Cyrl-RS" dirty="0" smtClean="0"/>
              <a:t>. ЗАДАТАК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7882" y="4764264"/>
            <a:ext cx="11745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Сљедећим именицама напиши супротан облик користећи ријечцу </a:t>
            </a:r>
            <a:r>
              <a:rPr lang="sr-Cyrl-RS" sz="2000" b="1" dirty="0" smtClean="0"/>
              <a:t>не.</a:t>
            </a:r>
          </a:p>
          <a:p>
            <a:endParaRPr lang="sr-Cyrl-RS" sz="2000" b="1" dirty="0"/>
          </a:p>
          <a:p>
            <a:r>
              <a:rPr lang="sr-Cyrl-RS" sz="2000" b="1" dirty="0" smtClean="0"/>
              <a:t>моћ - _____________              култура - _____________                  зрелост - _____________</a:t>
            </a:r>
          </a:p>
          <a:p>
            <a:endParaRPr lang="sr-Cyrl-R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73888" y="5359706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немоћ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0855" y="5359706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   некултура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42613" y="5359706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незрелост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882" y="6356350"/>
            <a:ext cx="11754646" cy="365125"/>
          </a:xfrm>
        </p:spPr>
        <p:txBody>
          <a:bodyPr/>
          <a:lstStyle/>
          <a:p>
            <a:r>
              <a:rPr lang="sr-Cyrl-RS" sz="2400" dirty="0" smtClean="0"/>
              <a:t>СРПСКИ ЈЕЗИК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496" y="969135"/>
            <a:ext cx="1163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Хајде сада да се играмо! Видјећете низ написаних ријечи. Сваки пут када је ријечца </a:t>
            </a:r>
            <a:r>
              <a:rPr lang="sr-Cyrl-RS" sz="2400" b="1" dirty="0" smtClean="0"/>
              <a:t>не</a:t>
            </a:r>
            <a:r>
              <a:rPr lang="sr-Cyrl-RS" sz="2400" dirty="0" smtClean="0"/>
              <a:t> правилно написана ви пљесните длановима два пута, а када је неправилно написана, пљесните једном.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882" y="2554747"/>
            <a:ext cx="11250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400" dirty="0" smtClean="0">
                <a:solidFill>
                  <a:srgbClr val="FF0000"/>
                </a:solidFill>
              </a:rPr>
              <a:t>НЕПИСМЕН</a:t>
            </a:r>
            <a:r>
              <a:rPr lang="sr-Cyrl-RS" sz="2400" dirty="0" smtClean="0"/>
              <a:t>			НЕ  РАСПОЛОЖЕН			НЕРАСКИДИВО</a:t>
            </a:r>
          </a:p>
          <a:p>
            <a:pPr>
              <a:lnSpc>
                <a:spcPct val="150000"/>
              </a:lnSpc>
            </a:pPr>
            <a:r>
              <a:rPr lang="sr-Cyrl-RS" sz="2400" dirty="0" smtClean="0">
                <a:solidFill>
                  <a:srgbClr val="FF0000"/>
                </a:solidFill>
              </a:rPr>
              <a:t>НЕРАСПОЛОЖЕЊЕ</a:t>
            </a:r>
            <a:r>
              <a:rPr lang="sr-Cyrl-RS" sz="2400" dirty="0" smtClean="0"/>
              <a:t>	 	НЕСРЕЋА				НЕ   ЖЕЉЕН</a:t>
            </a:r>
          </a:p>
          <a:p>
            <a:pPr>
              <a:lnSpc>
                <a:spcPct val="150000"/>
              </a:lnSpc>
            </a:pPr>
            <a:r>
              <a:rPr lang="sr-Cyrl-RS" sz="2400" dirty="0" smtClean="0">
                <a:solidFill>
                  <a:srgbClr val="FF0000"/>
                </a:solidFill>
              </a:rPr>
              <a:t>НЕЗНАЊЕ</a:t>
            </a:r>
            <a:r>
              <a:rPr lang="sr-Cyrl-RS" sz="2400" dirty="0" smtClean="0"/>
              <a:t>			НЕ   ОДЈЕВЕН				НЕПРОПИСНО</a:t>
            </a:r>
          </a:p>
          <a:p>
            <a:pPr>
              <a:lnSpc>
                <a:spcPct val="150000"/>
              </a:lnSpc>
            </a:pPr>
            <a:r>
              <a:rPr lang="sr-Cyrl-RS" sz="2400" dirty="0" smtClean="0">
                <a:solidFill>
                  <a:srgbClr val="FF0000"/>
                </a:solidFill>
              </a:rPr>
              <a:t>НЕ</a:t>
            </a:r>
            <a:r>
              <a:rPr lang="sr-Cyrl-RS" sz="2400" dirty="0" smtClean="0"/>
              <a:t>  </a:t>
            </a:r>
            <a:r>
              <a:rPr lang="en-US" sz="2400" dirty="0" smtClean="0"/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УНИШТИВ</a:t>
            </a:r>
            <a:r>
              <a:rPr lang="sr-Cyrl-RS" sz="2400" dirty="0" smtClean="0"/>
              <a:t>		НЕКУЛТУРА                                     	НЕ    ОБОЈЕН</a:t>
            </a:r>
          </a:p>
          <a:p>
            <a:pPr>
              <a:lnSpc>
                <a:spcPct val="150000"/>
              </a:lnSpc>
            </a:pPr>
            <a:r>
              <a:rPr lang="sr-Cyrl-RS" sz="2400" dirty="0" smtClean="0">
                <a:solidFill>
                  <a:srgbClr val="FF0000"/>
                </a:solidFill>
              </a:rPr>
              <a:t>НЕ</a:t>
            </a:r>
            <a:r>
              <a:rPr lang="sr-Cyrl-RS" sz="2400" dirty="0" smtClean="0"/>
              <a:t>   </a:t>
            </a:r>
            <a:r>
              <a:rPr lang="sr-Cyrl-RS" sz="2400" dirty="0" smtClean="0">
                <a:solidFill>
                  <a:srgbClr val="FF0000"/>
                </a:solidFill>
              </a:rPr>
              <a:t>ЗАНИМЉИВ</a:t>
            </a:r>
            <a:r>
              <a:rPr lang="sr-Cyrl-RS" sz="2400" dirty="0" smtClean="0"/>
              <a:t>		НЕЧОВЈЕК				НЕПИСАНО</a:t>
            </a:r>
          </a:p>
          <a:p>
            <a:pPr>
              <a:lnSpc>
                <a:spcPct val="150000"/>
              </a:lnSpc>
            </a:pPr>
            <a:r>
              <a:rPr lang="sr-Cyrl-RS" sz="2400" dirty="0" smtClean="0">
                <a:solidFill>
                  <a:srgbClr val="FF0000"/>
                </a:solidFill>
              </a:rPr>
              <a:t>НЕ</a:t>
            </a:r>
            <a:r>
              <a:rPr lang="sr-Cyrl-RS" sz="2400" dirty="0" smtClean="0"/>
              <a:t>   </a:t>
            </a:r>
            <a:r>
              <a:rPr lang="sr-Cyrl-RS" sz="2400" dirty="0" smtClean="0">
                <a:solidFill>
                  <a:srgbClr val="FF0000"/>
                </a:solidFill>
              </a:rPr>
              <a:t>ОБАВЕЗНА</a:t>
            </a:r>
            <a:r>
              <a:rPr lang="sr-Cyrl-RS" sz="2400" dirty="0" smtClean="0"/>
              <a:t>		НЕ    ВОЉА				НЕ     РАДНИК</a:t>
            </a:r>
            <a:endParaRPr lang="en-US" sz="24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882" y="6356350"/>
            <a:ext cx="11754646" cy="365125"/>
          </a:xfrm>
        </p:spPr>
        <p:txBody>
          <a:bodyPr/>
          <a:lstStyle/>
          <a:p>
            <a:r>
              <a:rPr lang="sr-Cyrl-RS" sz="2400" dirty="0" smtClean="0"/>
              <a:t>СРПСКИ ЈЕЗИК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1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496" y="991673"/>
            <a:ext cx="11471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dirty="0" smtClean="0"/>
              <a:t>ЗАДАТАК ЗА ЗАДАЋУ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76496" y="3453488"/>
            <a:ext cx="11639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dirty="0" smtClean="0"/>
              <a:t>Прву колону ријечи (написане црвеном бојом) које смо користили за претходну игру правилно употријеби у реченицама пазећи да сваки пут ријечца </a:t>
            </a:r>
            <a:r>
              <a:rPr lang="sr-Cyrl-RS" sz="2800" b="1" dirty="0" smtClean="0"/>
              <a:t>не</a:t>
            </a:r>
            <a:r>
              <a:rPr lang="sr-Cyrl-RS" sz="2800" dirty="0" smtClean="0"/>
              <a:t> уз глаголе буде правилно написана.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882" y="6356350"/>
            <a:ext cx="11754646" cy="365125"/>
          </a:xfrm>
        </p:spPr>
        <p:txBody>
          <a:bodyPr/>
          <a:lstStyle/>
          <a:p>
            <a:r>
              <a:rPr lang="sr-Cyrl-RS" sz="2400" dirty="0" smtClean="0"/>
              <a:t>СРПСКИ ЈЕЗИК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4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445</Words>
  <Application>Microsoft Office PowerPoint</Application>
  <PresentationFormat>Prilagođavanje</PresentationFormat>
  <Paragraphs>79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ПИСАЊЕ РИЈЕЧЦЕ НЕ УЗ ИМЕНИЦЕ И ПРИДЈЕВЕ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РИЈЕЧЦЕ НЕ УЗ ГЛАГОЛЕ</dc:title>
  <dc:creator>marina_uciteljica@yahoo.com</dc:creator>
  <cp:lastModifiedBy>tatjana</cp:lastModifiedBy>
  <cp:revision>48</cp:revision>
  <dcterms:created xsi:type="dcterms:W3CDTF">2020-03-23T14:46:35Z</dcterms:created>
  <dcterms:modified xsi:type="dcterms:W3CDTF">2020-04-07T18:56:14Z</dcterms:modified>
</cp:coreProperties>
</file>