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67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6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0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0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1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5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3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6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422" y="2345848"/>
            <a:ext cx="9144000" cy="20870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/>
              <a:t>„</a:t>
            </a:r>
            <a:r>
              <a:rPr lang="en-US" sz="4400" b="1" dirty="0" err="1"/>
              <a:t>Врапчић</a:t>
            </a:r>
            <a:r>
              <a:rPr lang="en-US" sz="4400" b="1" dirty="0" smtClean="0"/>
              <a:t>“</a:t>
            </a:r>
            <a:r>
              <a:rPr lang="sr-Cyrl-RS" sz="4400" b="1" dirty="0" smtClean="0"/>
              <a:t>,</a:t>
            </a:r>
            <a:r>
              <a:rPr lang="en-US" sz="4400" b="1" dirty="0" smtClean="0"/>
              <a:t> </a:t>
            </a:r>
            <a:r>
              <a:rPr lang="en-US" sz="4400" b="1" dirty="0" err="1"/>
              <a:t>Максим</a:t>
            </a:r>
            <a:r>
              <a:rPr lang="en-US" sz="4400" b="1" dirty="0"/>
              <a:t> </a:t>
            </a:r>
            <a:r>
              <a:rPr lang="en-US" sz="4400" b="1" dirty="0" err="1" smtClean="0"/>
              <a:t>Горки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422" y="3279666"/>
            <a:ext cx="3048000" cy="2828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8DFD8-BD1F-48A3-A29A-3F5EF945E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>
                <a:cs typeface="Calibri Light"/>
              </a:rPr>
              <a:t>Задатак за самосталан рад:</a:t>
            </a:r>
            <a:endParaRPr lang="en-US" sz="3600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96001D-E048-4CA3-A3ED-A385E2A8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r-Cyrl-RS" dirty="0" smtClean="0">
                <a:cs typeface="Calibri"/>
              </a:rPr>
              <a:t> Урадити </a:t>
            </a:r>
            <a:r>
              <a:rPr lang="sr-Cyrl-RS" dirty="0">
                <a:cs typeface="Calibri"/>
              </a:rPr>
              <a:t>в</a:t>
            </a:r>
            <a:r>
              <a:rPr lang="en-US" dirty="0" err="1" smtClean="0">
                <a:cs typeface="Calibri"/>
              </a:rPr>
              <a:t>јежб</a:t>
            </a:r>
            <a:r>
              <a:rPr lang="sr-Cyrl-RS" dirty="0" smtClean="0">
                <a:cs typeface="Calibri"/>
              </a:rPr>
              <a:t>у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бр</a:t>
            </a:r>
            <a:r>
              <a:rPr lang="en-US" dirty="0">
                <a:cs typeface="Calibri"/>
              </a:rPr>
              <a:t>. 1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страни</a:t>
            </a:r>
            <a:r>
              <a:rPr lang="en-US" dirty="0">
                <a:cs typeface="Calibri"/>
              </a:rPr>
              <a:t> </a:t>
            </a:r>
            <a:r>
              <a:rPr lang="en-US" dirty="0" smtClean="0">
                <a:cs typeface="Calibri"/>
              </a:rPr>
              <a:t>12</a:t>
            </a:r>
            <a:r>
              <a:rPr lang="sr-Cyrl-RS" dirty="0" smtClean="0">
                <a:cs typeface="Calibri"/>
              </a:rPr>
              <a:t>. у Читанци</a:t>
            </a:r>
            <a:r>
              <a:rPr lang="sr-Cyrl-RS" dirty="0">
                <a:cs typeface="Calibri"/>
              </a:rPr>
              <a:t>.</a:t>
            </a:r>
            <a:endParaRPr lang="sr-Cyrl-RS" dirty="0" smtClean="0"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 smtClean="0">
                <a:cs typeface="Calibri"/>
              </a:rPr>
              <a:t> Илустровати причу онако како сте је доживјели.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cs typeface="Calibri"/>
              </a:rPr>
              <a:t>                       </a:t>
            </a:r>
            <a:r>
              <a:rPr lang="en-US" sz="36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061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bird, water, table, white&#10;&#10;Description generated with very high confidence">
            <a:extLst>
              <a:ext uri="{FF2B5EF4-FFF2-40B4-BE49-F238E27FC236}">
                <a16:creationId xmlns="" xmlns:a16="http://schemas.microsoft.com/office/drawing/2014/main" id="{17AFBBDE-78D7-4E6E-B020-288C82CF4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972" y="1075946"/>
            <a:ext cx="7527394" cy="5494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C908199-9D5D-46E0-9765-DCCB20C77292}"/>
              </a:ext>
            </a:extLst>
          </p:cNvPr>
          <p:cNvSpPr txBox="1"/>
          <p:nvPr/>
        </p:nvSpPr>
        <p:spPr>
          <a:xfrm>
            <a:off x="1662023" y="368060"/>
            <a:ext cx="865229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>
                <a:cs typeface="Calibri"/>
              </a:rPr>
              <a:t>Читајте, јер читање је права ствар!</a:t>
            </a:r>
          </a:p>
        </p:txBody>
      </p:sp>
    </p:spTree>
    <p:extLst>
      <p:ext uri="{BB962C8B-B14F-4D97-AF65-F5344CB8AC3E}">
        <p14:creationId xmlns:p14="http://schemas.microsoft.com/office/powerpoint/2010/main" val="362771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8202"/>
            <a:ext cx="10515600" cy="6286117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bs-Latn-BA" sz="2000" b="1" dirty="0" smtClean="0"/>
              <a:t>VRAPČIĆ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Živio je tako žutokljuni vrabac. Zvao se Pudik. Živio je iznad jednog prozorčeta, ispod strehe, u toplom gnijezdu od kučine, mahovine i drugog materijala. Da leti – još nije probao, ali krilima je već mahao i stalno je izvirivao iz gnijezda. Htio je što prije da sazna kakav je ovaj bijeli svijet i hoće li mu se svidjeti.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Šta je, šta – pitala je vrabica mama.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On bi stresao krilima i cvrkutao gledajući na zemlju: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Crna je, precrna!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Dolijetao je otac, donosio bubice Pudiku i hvalio se: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Dživ, dživ!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A Pudik je gutao bubice i mislio: „Na šta li su ponosni; dali mi crva s nožicama, velika stvar!“ I sve je izvirivao iz gnijezda, razgledao sve.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Čedo, čedo! – sekirala se majka – pazi, strmoglavićeš se.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/>
              <a:t>	</a:t>
            </a:r>
            <a:endParaRPr lang="bs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364676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060"/>
            <a:ext cx="10515600" cy="633984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s-Latn-BA" sz="2000" dirty="0" smtClean="0"/>
              <a:t>	- Čim, čim? – pita Pudik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 smtClean="0"/>
              <a:t>	- Ma kako čim? Pašćeš na zemlju, mačka – hop! I proguta te! – objašnjavao je otac odlazeći u lov.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 smtClean="0"/>
              <a:t>	- Tako je to bilo, a krila nisu žurila da porastu. Jednom poče da duva vjetar, a Pudik pita: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s-Latn-BA" sz="2000" dirty="0" smtClean="0"/>
              <a:t>	- Šta je, šta je to?</a:t>
            </a:r>
          </a:p>
          <a:p>
            <a:pPr marL="0" indent="0">
              <a:buNone/>
            </a:pPr>
            <a:r>
              <a:rPr lang="sr-Cyrl-RS" sz="2000" dirty="0" smtClean="0"/>
              <a:t>	</a:t>
            </a:r>
            <a:r>
              <a:rPr lang="bs-Latn-BA" sz="2000" dirty="0" smtClean="0"/>
              <a:t>- Fiju, dunuće vjetar i baciće te na zemlju – mački – objašnjavala je majka. 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To se Pudiku ne dopada, pa će: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A zašto se ljulja drveće? Neka prestane, pa će vjetar stati.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Majka je pokušavala da mu objasni da to nije tako, ali on nije povjerovao. Volio je da sve objašnjava na svoj način.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Prolazi kraj njih seljak, razmahao se rukama.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Mora da mu je krila očupala mačka – reče Pudik – samo su mu koščice ostale!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Pa to je čovjek, svi su oni bez krila! – kaže mu vrabica.</a:t>
            </a:r>
          </a:p>
          <a:p>
            <a:pPr marL="0" indent="0">
              <a:buNone/>
            </a:pPr>
            <a:r>
              <a:rPr lang="bs-Latn-BA" sz="2000" dirty="0"/>
              <a:t>		</a:t>
            </a:r>
            <a:endParaRPr lang="bs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271452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5010"/>
            <a:ext cx="10515600" cy="622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000" dirty="0" smtClean="0"/>
              <a:t>	- A zašto?</a:t>
            </a:r>
          </a:p>
          <a:p>
            <a:pPr marL="0" indent="0">
              <a:buNone/>
            </a:pPr>
            <a:r>
              <a:rPr lang="bs-Latn-BA" sz="2000" dirty="0" smtClean="0"/>
              <a:t>	- Kod njih ti je tako, oni žive bez krila. Uvijek su na nogama, skaču, razumiješ?</a:t>
            </a:r>
          </a:p>
          <a:p>
            <a:pPr marL="0" indent="0">
              <a:buNone/>
            </a:pPr>
            <a:r>
              <a:rPr lang="bs-Latn-BA" sz="2000" dirty="0" smtClean="0"/>
              <a:t>	- A zbog čega?</a:t>
            </a:r>
          </a:p>
          <a:p>
            <a:pPr marL="0" indent="0">
              <a:buNone/>
            </a:pPr>
            <a:r>
              <a:rPr lang="bs-Latn-BA" sz="2000" dirty="0" smtClean="0"/>
              <a:t>	- Kad bi imali krila, oni bi nas lovili, kao što tata i ja lovimo mušice...</a:t>
            </a:r>
          </a:p>
          <a:p>
            <a:pPr marL="0" indent="0">
              <a:buNone/>
            </a:pPr>
            <a:r>
              <a:rPr lang="bs-Latn-BA" sz="2000" dirty="0" smtClean="0"/>
              <a:t>	- Grozota – reče Pudik – grozota, glupavo! Svi moraju imati krila. Pa na zemlji je gore nego u vazduhu!... Kad ja odrastem, već ću udesiti da svi lete.</a:t>
            </a:r>
          </a:p>
          <a:p>
            <a:pPr marL="0" indent="0">
              <a:buNone/>
            </a:pPr>
            <a:r>
              <a:rPr lang="bs-Latn-BA" sz="2000" dirty="0" smtClean="0"/>
              <a:t>	Pudik nije vjerovao mami. On još nije znao da oni koji mami ne vjeruju rđavo prolaze. Sjedio je na samoj ivici gnijezda i iz sveg glasa pjevao.</a:t>
            </a:r>
          </a:p>
          <a:p>
            <a:pPr marL="0" indent="0">
              <a:buNone/>
            </a:pPr>
            <a:r>
              <a:rPr lang="bs-Latn-BA" sz="2000" dirty="0" smtClean="0"/>
              <a:t>	Pjevao je on, pjevao, i – preturio se iz gnijezda. Vrabica brzo za njim, a mačka, riđa, zelenih očiju – odmah se tu stvori.</a:t>
            </a:r>
          </a:p>
          <a:p>
            <a:pPr marL="0" indent="0">
              <a:buNone/>
            </a:pPr>
            <a:r>
              <a:rPr lang="bs-Latn-BA" sz="2000" dirty="0" smtClean="0"/>
              <a:t>	Uplašio se Pudik. Raskrilio se, klati se na sivim nožicama i cvrkuće:</a:t>
            </a:r>
          </a:p>
          <a:p>
            <a:pPr marL="0" indent="0">
              <a:buNone/>
            </a:pPr>
            <a:r>
              <a:rPr lang="bs-Latn-BA" sz="2000" dirty="0" smtClean="0"/>
              <a:t>	- Čast mi je, čast mi je...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A vrabica ga gura u stranu. Sva se nakostriješila – strašna, hrabra. Kljun je otvorila i cilja mački u oko.</a:t>
            </a:r>
            <a:endParaRPr lang="sr-Cyrl-RS" sz="2000" dirty="0" smtClean="0"/>
          </a:p>
          <a:p>
            <a:pPr marL="0" indent="0">
              <a:buNone/>
            </a:pPr>
            <a:r>
              <a:rPr lang="sr-Cyrl-RS" sz="2000" dirty="0"/>
              <a:t>	</a:t>
            </a:r>
            <a:r>
              <a:rPr lang="sr-Cyrl-RS" sz="2000" dirty="0" smtClean="0"/>
              <a:t>- </a:t>
            </a:r>
            <a:r>
              <a:rPr lang="bs-Latn-BA" sz="2000" dirty="0" smtClean="0"/>
              <a:t>Dalje, dalje. Leti, Pudik, leti na prozor, leti...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Strah podiže sa zemlje vrapčića. On poskoči, zamaha krilima i – jedan, dva! Evo ga na prozoru! Tada je i mama doletjela – bez repa, ali presrećna. Sjela je kraj njega, kljucnula ga u zatiljak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124842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1041"/>
            <a:ext cx="10515600" cy="5675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000" dirty="0" smtClean="0"/>
              <a:t>i kaže mu: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Šta sam ti govorila, šta!</a:t>
            </a:r>
          </a:p>
          <a:p>
            <a:pPr marL="0" indent="0">
              <a:buNone/>
            </a:pPr>
            <a:r>
              <a:rPr lang="bs-Latn-BA" sz="2000" dirty="0" smtClean="0"/>
              <a:t>	- Pa šta ćeš – kaže Pudik. – Ne možeš se svemu odjednom naučiti!</a:t>
            </a:r>
          </a:p>
          <a:p>
            <a:pPr marL="0" indent="0">
              <a:buNone/>
            </a:pPr>
            <a:r>
              <a:rPr lang="bs-Latn-BA" sz="2000" dirty="0" smtClean="0"/>
              <a:t>	-</a:t>
            </a:r>
            <a:r>
              <a:rPr lang="bs-Latn-BA" sz="2000" dirty="0"/>
              <a:t> </a:t>
            </a:r>
            <a:r>
              <a:rPr lang="bs-Latn-BA" sz="2000" dirty="0" smtClean="0"/>
              <a:t>A mačka sjedi na zemlji, čisti šape od perja, gleda ih – riđa, zelenih očiju – i žalosno mijauče:</a:t>
            </a:r>
          </a:p>
          <a:p>
            <a:pPr marL="0" indent="0">
              <a:buNone/>
            </a:pPr>
            <a:r>
              <a:rPr lang="bs-Latn-BA" sz="2000" dirty="0"/>
              <a:t>	</a:t>
            </a:r>
            <a:r>
              <a:rPr lang="bs-Latn-BA" sz="2000" dirty="0" smtClean="0"/>
              <a:t>- Me – e kan, tako me – kan vrapčić, kao mi – i – šić... Mijau – u ...</a:t>
            </a:r>
          </a:p>
          <a:p>
            <a:pPr marL="0" indent="0">
              <a:buNone/>
            </a:pPr>
            <a:r>
              <a:rPr lang="bs-Latn-BA" sz="2000" dirty="0" smtClean="0"/>
              <a:t>I, ako zaboravimo da je mama ostala bez repa, sve se dobro svršilo...    </a:t>
            </a:r>
          </a:p>
          <a:p>
            <a:pPr marL="0" indent="0" algn="r">
              <a:buNone/>
            </a:pPr>
            <a:endParaRPr lang="bs-Latn-BA" sz="2000" dirty="0" smtClean="0"/>
          </a:p>
          <a:p>
            <a:pPr marL="0" indent="0" algn="r">
              <a:buNone/>
            </a:pPr>
            <a:r>
              <a:rPr lang="bs-Latn-BA" sz="2000" dirty="0" smtClean="0"/>
              <a:t>MAKSIM GORKI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401117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AED7B2-904A-45B2-A1D3-33278493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022"/>
            <a:ext cx="10515600" cy="574594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sr-Cyrl-RS" dirty="0" smtClean="0">
                <a:ea typeface="+mn-lt"/>
                <a:cs typeface="+mn-lt"/>
              </a:rPr>
              <a:t>Непознате и мање познате ријечи и изрази: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 smtClean="0">
                <a:cs typeface="Calibri"/>
              </a:rPr>
              <a:t>ЖУТОКЉУНИ</a:t>
            </a:r>
            <a:r>
              <a:rPr lang="bs-Latn-BA" dirty="0">
                <a:cs typeface="Calibri"/>
              </a:rPr>
              <a:t> </a:t>
            </a:r>
            <a:r>
              <a:rPr lang="sr-Cyrl-RS" dirty="0" smtClean="0">
                <a:cs typeface="Calibri"/>
              </a:rPr>
              <a:t>– </a:t>
            </a:r>
            <a:r>
              <a:rPr lang="en-US" dirty="0" err="1" smtClean="0">
                <a:cs typeface="Calibri"/>
              </a:rPr>
              <a:t>млад</a:t>
            </a:r>
            <a:r>
              <a:rPr lang="en-US" dirty="0" smtClean="0">
                <a:cs typeface="Calibri"/>
              </a:rPr>
              <a:t>,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незрео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има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жути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кљун</a:t>
            </a:r>
            <a:r>
              <a:rPr lang="sr-Cyrl-RS" dirty="0" smtClean="0">
                <a:cs typeface="Calibri"/>
              </a:rPr>
              <a:t>;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 smtClean="0">
                <a:cs typeface="Calibri"/>
              </a:rPr>
              <a:t>СТРЕХА</a:t>
            </a:r>
            <a:r>
              <a:rPr lang="sr-Cyrl-RS" b="1" dirty="0">
                <a:cs typeface="Calibri"/>
              </a:rPr>
              <a:t> </a:t>
            </a:r>
            <a:r>
              <a:rPr lang="sr-Cyrl-RS" dirty="0" smtClean="0">
                <a:cs typeface="Calibri"/>
              </a:rPr>
              <a:t>–</a:t>
            </a:r>
            <a:r>
              <a:rPr lang="sr-Cyrl-RS" b="1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продужени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дио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крова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обично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изнад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кућних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врата</a:t>
            </a:r>
            <a:r>
              <a:rPr lang="en-US" dirty="0" smtClean="0">
                <a:cs typeface="Calibri"/>
              </a:rPr>
              <a:t>)</a:t>
            </a:r>
            <a:r>
              <a:rPr lang="sr-Cyrl-RS" dirty="0" smtClean="0">
                <a:cs typeface="Calibri"/>
              </a:rPr>
              <a:t>;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 smtClean="0">
                <a:cs typeface="Calibri"/>
              </a:rPr>
              <a:t>КУЧИНА</a:t>
            </a:r>
            <a:r>
              <a:rPr lang="sr-Cyrl-RS" b="1" dirty="0">
                <a:cs typeface="Calibri"/>
              </a:rPr>
              <a:t> </a:t>
            </a:r>
            <a:r>
              <a:rPr lang="sr-Cyrl-RS" dirty="0" smtClean="0">
                <a:cs typeface="Calibri"/>
              </a:rPr>
              <a:t>–</a:t>
            </a:r>
            <a:r>
              <a:rPr lang="sr-Cyrl-RS" b="1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грубо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влакно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остаје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отпадак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при</a:t>
            </a:r>
            <a:r>
              <a:rPr lang="sr-Cyrl-R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прерад</a:t>
            </a:r>
            <a:r>
              <a:rPr lang="sr-Cyrl-RS" dirty="0" smtClean="0">
                <a:cs typeface="Calibri"/>
              </a:rPr>
              <a:t>и </a:t>
            </a:r>
            <a:r>
              <a:rPr lang="en-US" dirty="0" err="1" smtClean="0">
                <a:cs typeface="Calibri"/>
              </a:rPr>
              <a:t>конопље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или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лана</a:t>
            </a:r>
            <a:r>
              <a:rPr lang="sr-Cyrl-RS" dirty="0" smtClean="0">
                <a:cs typeface="Calibri"/>
              </a:rPr>
              <a:t>;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 smtClean="0">
                <a:cs typeface="Calibri"/>
              </a:rPr>
              <a:t>ЧЕДО</a:t>
            </a:r>
            <a:r>
              <a:rPr lang="sr-Cyrl-RS" b="1" dirty="0">
                <a:cs typeface="Calibri"/>
              </a:rPr>
              <a:t> </a:t>
            </a:r>
            <a:r>
              <a:rPr lang="sr-Cyrl-RS" dirty="0" smtClean="0">
                <a:cs typeface="Calibri"/>
              </a:rPr>
              <a:t>–</a:t>
            </a:r>
            <a:r>
              <a:rPr lang="sr-Cyrl-RS" b="1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дијете</a:t>
            </a:r>
            <a:r>
              <a:rPr lang="sr-Cyrl-RS" dirty="0" smtClean="0">
                <a:cs typeface="Calibri"/>
              </a:rPr>
              <a:t>;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 smtClean="0">
                <a:cs typeface="Calibri"/>
              </a:rPr>
              <a:t>ЗАТИЉАК</a:t>
            </a:r>
            <a:r>
              <a:rPr lang="sr-Cyrl-RS" dirty="0" smtClean="0">
                <a:cs typeface="Calibri"/>
              </a:rPr>
              <a:t> –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задњи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главе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потиљак</a:t>
            </a:r>
            <a:r>
              <a:rPr lang="en-US" dirty="0" smtClean="0">
                <a:cs typeface="Calibri"/>
              </a:rPr>
              <a:t>)</a:t>
            </a:r>
            <a:r>
              <a:rPr lang="sr-Cyrl-RS" dirty="0">
                <a:cs typeface="Calibri"/>
              </a:rPr>
              <a:t>;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СТРМОГЛАВИЋЕШ </a:t>
            </a:r>
            <a:r>
              <a:rPr lang="en-US" b="1" dirty="0" smtClean="0">
                <a:cs typeface="Calibri"/>
              </a:rPr>
              <a:t>СЕ</a:t>
            </a:r>
            <a:r>
              <a:rPr lang="sr-Cyrl-RS" dirty="0">
                <a:cs typeface="Calibri"/>
              </a:rPr>
              <a:t> </a:t>
            </a:r>
            <a:r>
              <a:rPr lang="sr-Cyrl-RS" dirty="0" smtClean="0">
                <a:cs typeface="Calibri"/>
              </a:rPr>
              <a:t>– </a:t>
            </a:r>
            <a:r>
              <a:rPr lang="en-US" dirty="0" err="1" smtClean="0">
                <a:cs typeface="Calibri"/>
              </a:rPr>
              <a:t>пашћеш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главу</a:t>
            </a:r>
            <a:r>
              <a:rPr lang="sr-Cyrl-RS" dirty="0" smtClean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804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61F7FE-8EB2-4D29-99FD-4F30CE84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8692"/>
            <a:ext cx="10515600" cy="1325563"/>
          </a:xfrm>
        </p:spPr>
        <p:txBody>
          <a:bodyPr/>
          <a:lstStyle/>
          <a:p>
            <a:r>
              <a:rPr lang="sr-Cyrl-RS" sz="3600" b="1" dirty="0">
                <a:cs typeface="Calibri Light"/>
              </a:rPr>
              <a:t>Л</a:t>
            </a:r>
            <a:r>
              <a:rPr lang="en-US" sz="3600" b="1" dirty="0" err="1" smtClean="0">
                <a:cs typeface="Calibri Light"/>
              </a:rPr>
              <a:t>огичке</a:t>
            </a:r>
            <a:r>
              <a:rPr lang="en-US" sz="3600" b="1" dirty="0" smtClean="0">
                <a:cs typeface="Calibri Light"/>
              </a:rPr>
              <a:t> </a:t>
            </a:r>
            <a:r>
              <a:rPr lang="en-US" sz="3600" b="1" dirty="0" err="1">
                <a:cs typeface="Calibri Light"/>
              </a:rPr>
              <a:t>цјелине</a:t>
            </a:r>
            <a:r>
              <a:rPr lang="en-US" sz="3600" b="1" dirty="0">
                <a:cs typeface="Calibri Light"/>
              </a:rPr>
              <a:t>: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C00E3A-2D11-46D1-BB03-DA619AD85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smtClean="0">
                <a:cs typeface="Calibri"/>
              </a:rPr>
              <a:t>1.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Жутокљуни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врабац</a:t>
            </a:r>
            <a:r>
              <a:rPr lang="sr-Cyrl-RS" dirty="0" smtClean="0">
                <a:cs typeface="Calibri"/>
              </a:rPr>
              <a:t>,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2</a:t>
            </a:r>
            <a:r>
              <a:rPr lang="en-US" dirty="0" smtClean="0">
                <a:cs typeface="Calibri"/>
              </a:rPr>
              <a:t>.</a:t>
            </a:r>
            <a:r>
              <a:rPr lang="sr-Cyrl-R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Врапчић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извирио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гнијезда</a:t>
            </a:r>
            <a:r>
              <a:rPr lang="sr-Cyrl-RS" dirty="0" smtClean="0">
                <a:cs typeface="Calibri"/>
              </a:rPr>
              <a:t>,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3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Наједном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задува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вјетар</a:t>
            </a:r>
            <a:r>
              <a:rPr lang="sr-Cyrl-RS" dirty="0" smtClean="0">
                <a:cs typeface="Calibri"/>
              </a:rPr>
              <a:t>,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4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Човјек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без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крила</a:t>
            </a:r>
            <a:r>
              <a:rPr lang="sr-Cyrl-RS" dirty="0" smtClean="0">
                <a:cs typeface="Calibri"/>
              </a:rPr>
              <a:t>,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5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Сусрет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са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мачком</a:t>
            </a:r>
            <a:r>
              <a:rPr lang="sr-Cyrl-RS" dirty="0" smtClean="0">
                <a:cs typeface="Calibri"/>
              </a:rPr>
              <a:t> и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6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Све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добро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завршило</a:t>
            </a:r>
            <a:r>
              <a:rPr lang="sr-Cyrl-RS" dirty="0" smtClean="0">
                <a:cs typeface="Calibri"/>
              </a:rPr>
              <a:t>.</a:t>
            </a:r>
            <a:endParaRPr lang="en-US" dirty="0">
              <a:cs typeface="Calibri"/>
            </a:endParaRPr>
          </a:p>
        </p:txBody>
      </p:sp>
      <p:pic>
        <p:nvPicPr>
          <p:cNvPr id="4" name="Picture 4" descr="A bird sitting on top of a pile of hay&#10;&#10;Description generated with very high confidence">
            <a:extLst>
              <a:ext uri="{FF2B5EF4-FFF2-40B4-BE49-F238E27FC236}">
                <a16:creationId xmlns="" xmlns:a16="http://schemas.microsoft.com/office/drawing/2014/main" id="{7D980F2B-D921-4856-A778-F19B15AE8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514" y="1825625"/>
            <a:ext cx="4124286" cy="37527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7957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2F5D22-79AC-4CDF-B615-B5FE7A35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4029"/>
            <a:ext cx="10515600" cy="1325563"/>
          </a:xfrm>
        </p:spPr>
        <p:txBody>
          <a:bodyPr/>
          <a:lstStyle/>
          <a:p>
            <a:r>
              <a:rPr lang="en-US" sz="3600" dirty="0">
                <a:cs typeface="Calibri Light"/>
              </a:rPr>
              <a:t/>
            </a:r>
            <a:br>
              <a:rPr lang="en-US" sz="3600" dirty="0">
                <a:cs typeface="Calibri Light"/>
              </a:rPr>
            </a:br>
            <a:r>
              <a:rPr lang="sr-Cyrl-RS" sz="3600" b="1" dirty="0">
                <a:cs typeface="Calibri Light"/>
              </a:rPr>
              <a:t>И</a:t>
            </a:r>
            <a:r>
              <a:rPr lang="en-US" sz="3600" b="1" dirty="0" err="1" smtClean="0">
                <a:cs typeface="Calibri Light"/>
              </a:rPr>
              <a:t>деј</a:t>
            </a:r>
            <a:r>
              <a:rPr lang="sr-Cyrl-RS" sz="3600" b="1" dirty="0" smtClean="0">
                <a:cs typeface="Calibri Light"/>
              </a:rPr>
              <a:t>е</a:t>
            </a:r>
            <a:r>
              <a:rPr lang="en-US" sz="3600" b="1" dirty="0" smtClean="0">
                <a:cs typeface="Calibri Light"/>
              </a:rPr>
              <a:t> </a:t>
            </a:r>
            <a:r>
              <a:rPr lang="en-US" sz="3600" b="1" dirty="0" err="1">
                <a:cs typeface="Calibri Light"/>
              </a:rPr>
              <a:t>за</a:t>
            </a:r>
            <a:r>
              <a:rPr lang="en-US" sz="3600" b="1" dirty="0">
                <a:cs typeface="Calibri Light"/>
              </a:rPr>
              <a:t> </a:t>
            </a:r>
            <a:r>
              <a:rPr lang="en-US" sz="3600" b="1" dirty="0" err="1">
                <a:cs typeface="Calibri Light"/>
              </a:rPr>
              <a:t>разговор</a:t>
            </a:r>
            <a:r>
              <a:rPr lang="en-US" sz="3600" b="1" dirty="0">
                <a:cs typeface="Calibri Light"/>
              </a:rPr>
              <a:t>: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7CD8D2-E94C-409D-9AD4-97D522788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1. </a:t>
            </a:r>
            <a:r>
              <a:rPr lang="en-US" dirty="0" err="1">
                <a:cs typeface="Calibri"/>
              </a:rPr>
              <a:t>Врабац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мали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разумије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шта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догађа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око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њега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2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Врапчић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волио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све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објашњава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свој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начин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3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Малишани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су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радознали</a:t>
            </a:r>
            <a:r>
              <a:rPr lang="en-US" dirty="0">
                <a:cs typeface="Calibri"/>
              </a:rPr>
              <a:t> </a:t>
            </a:r>
            <a:r>
              <a:rPr lang="sr-Cyrl-RS" dirty="0" smtClean="0">
                <a:cs typeface="Calibri"/>
              </a:rPr>
              <a:t>у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причи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као</a:t>
            </a:r>
            <a:r>
              <a:rPr lang="en-US" dirty="0">
                <a:cs typeface="Calibri"/>
              </a:rPr>
              <a:t> и у </a:t>
            </a:r>
            <a:r>
              <a:rPr lang="en-US" dirty="0" err="1">
                <a:cs typeface="Calibri"/>
              </a:rPr>
              <a:t>животу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4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Они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који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баш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вјерују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мами</a:t>
            </a:r>
            <a:r>
              <a:rPr lang="en-US" dirty="0" smtClean="0">
                <a:cs typeface="Calibri"/>
              </a:rPr>
              <a:t>,</a:t>
            </a:r>
            <a:r>
              <a:rPr lang="sr-Cyrl-R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лоше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пролазе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5</a:t>
            </a:r>
            <a:r>
              <a:rPr lang="en-US" dirty="0" smtClean="0">
                <a:cs typeface="Calibri"/>
              </a:rPr>
              <a:t>.</a:t>
            </a:r>
            <a:r>
              <a:rPr lang="bs-Latn-BA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Мама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>
                <a:cs typeface="Calibri"/>
              </a:rPr>
              <a:t>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увијек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заштитница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своје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дјеце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4" name="Picture 4" descr="A small bird sitting on a branch&#10;&#10;Description generated with very high confidence">
            <a:extLst>
              <a:ext uri="{FF2B5EF4-FFF2-40B4-BE49-F238E27FC236}">
                <a16:creationId xmlns="" xmlns:a16="http://schemas.microsoft.com/office/drawing/2014/main" id="{5BFCEF97-7C4B-45E0-AFEA-437966D83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381" y="659561"/>
            <a:ext cx="27432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2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8C859C-6E55-47E6-81F7-CDFE64C5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cs typeface="Calibri Light"/>
              </a:rPr>
              <a:t>Подсјети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се</a:t>
            </a:r>
            <a:r>
              <a:rPr lang="en-US" sz="3600" dirty="0">
                <a:cs typeface="Calibri Ligh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A12D03-C8DF-4DA1-913C-CBF6F2B04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cs typeface="Calibri"/>
              </a:rPr>
              <a:t>Дијалог</a:t>
            </a:r>
            <a:r>
              <a:rPr lang="en-US" b="1" dirty="0">
                <a:cs typeface="Calibri"/>
              </a:rPr>
              <a:t>  </a:t>
            </a:r>
            <a:r>
              <a:rPr lang="en-US" b="1" dirty="0" err="1">
                <a:cs typeface="Calibri"/>
              </a:rPr>
              <a:t>је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разговор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између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два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лика</a:t>
            </a:r>
            <a:r>
              <a:rPr lang="en-US" b="1" dirty="0">
                <a:cs typeface="Calibri"/>
              </a:rPr>
              <a:t> у </a:t>
            </a:r>
            <a:r>
              <a:rPr lang="en-US" b="1" dirty="0" err="1">
                <a:cs typeface="Calibri"/>
              </a:rPr>
              <a:t>књижевном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 smtClean="0">
                <a:cs typeface="Calibri"/>
              </a:rPr>
              <a:t>дјелу</a:t>
            </a:r>
            <a:r>
              <a:rPr lang="bs-Latn-BA" b="1" dirty="0" smtClean="0">
                <a:cs typeface="Calibri"/>
              </a:rPr>
              <a:t>.</a:t>
            </a: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sr-Cyrl-RS" dirty="0" smtClean="0"/>
              <a:t>	„</a:t>
            </a:r>
            <a:r>
              <a:rPr lang="bs-Latn-BA" dirty="0" smtClean="0"/>
              <a:t>- A zašto?</a:t>
            </a:r>
          </a:p>
          <a:p>
            <a:pPr marL="0" indent="0">
              <a:buNone/>
            </a:pPr>
            <a:r>
              <a:rPr lang="bs-Latn-BA" dirty="0" smtClean="0"/>
              <a:t>	- Kod njih ti je tako, oni žive bez krila. Uvijek su na nogama, skaču, razumiješ?</a:t>
            </a:r>
          </a:p>
          <a:p>
            <a:pPr marL="0" indent="0">
              <a:buNone/>
            </a:pPr>
            <a:r>
              <a:rPr lang="bs-Latn-BA" dirty="0" smtClean="0"/>
              <a:t>	- A zbog čega?</a:t>
            </a:r>
          </a:p>
          <a:p>
            <a:pPr marL="0" indent="0">
              <a:buNone/>
            </a:pPr>
            <a:r>
              <a:rPr lang="bs-Latn-BA" dirty="0" smtClean="0"/>
              <a:t>	- Kad bi imali krila, oni bi nas lovili, kao što tata i ja lovimo mušice...</a:t>
            </a:r>
            <a:r>
              <a:rPr lang="sr-Cyrl-RS" dirty="0" smtClean="0"/>
              <a:t>“</a:t>
            </a:r>
            <a:endParaRPr lang="bs-Latn-BA" dirty="0" smtClean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03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182</Words>
  <Application>Microsoft Office PowerPoint</Application>
  <PresentationFormat>Prilagođavanje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Логичке цјелине:</vt:lpstr>
      <vt:lpstr> Идеје за разговор:</vt:lpstr>
      <vt:lpstr>Подсјети се:</vt:lpstr>
      <vt:lpstr>Задатак за самосталан рад: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</dc:creator>
  <cp:lastModifiedBy>tatjana</cp:lastModifiedBy>
  <cp:revision>149</cp:revision>
  <dcterms:created xsi:type="dcterms:W3CDTF">2020-03-21T15:55:07Z</dcterms:created>
  <dcterms:modified xsi:type="dcterms:W3CDTF">2020-04-07T18:39:01Z</dcterms:modified>
</cp:coreProperties>
</file>