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68" r:id="rId2"/>
    <p:sldId id="269" r:id="rId3"/>
    <p:sldId id="272" r:id="rId4"/>
    <p:sldId id="284" r:id="rId5"/>
    <p:sldId id="282" r:id="rId6"/>
    <p:sldId id="283" r:id="rId7"/>
    <p:sldId id="286" r:id="rId8"/>
    <p:sldId id="275" r:id="rId9"/>
    <p:sldId id="28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amni stil 2 – Naglašavanje 5/naglašav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>
        <p:scale>
          <a:sx n="81" d="100"/>
          <a:sy n="81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02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5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72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4492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564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3519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1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2035"/>
            <a:ext cx="12191999" cy="7169426"/>
          </a:xfr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1205947" y="704671"/>
            <a:ext cx="8547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САБИРАЊЕ  И</a:t>
            </a:r>
          </a:p>
          <a:p>
            <a:pPr algn="ctr"/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ОДУЗИМАЊЕ  ДО  1000</a:t>
            </a:r>
          </a:p>
        </p:txBody>
      </p:sp>
      <p:sp>
        <p:nvSpPr>
          <p:cNvPr id="4" name="Pravougaonik 3">
            <a:extLst>
              <a:ext uri="{FF2B5EF4-FFF2-40B4-BE49-F238E27FC236}">
                <a16:creationId xmlns="" xmlns:a16="http://schemas.microsoft.com/office/drawing/2014/main" id="{BDF3EB51-89CD-429B-B5E7-E632F8EC1E16}"/>
              </a:ext>
            </a:extLst>
          </p:cNvPr>
          <p:cNvSpPr/>
          <p:nvPr/>
        </p:nvSpPr>
        <p:spPr>
          <a:xfrm>
            <a:off x="834887" y="2100230"/>
            <a:ext cx="103234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sr-Cyrl-RS" sz="3200" dirty="0">
                <a:solidFill>
                  <a:prstClr val="white"/>
                </a:solidFill>
                <a:cs typeface="Arial" panose="020B0604020202020204" pitchFamily="34" charset="0"/>
              </a:rPr>
              <a:t>Шта смо научили</a:t>
            </a:r>
            <a:r>
              <a:rPr lang="sr-Latn-RS" sz="3200" dirty="0">
                <a:solidFill>
                  <a:prstClr val="white"/>
                </a:solidFill>
                <a:cs typeface="Arial" panose="020B0604020202020204" pitchFamily="34" charset="0"/>
              </a:rPr>
              <a:t> o </a:t>
            </a:r>
            <a:r>
              <a:rPr lang="sr-Cyrl-RS" sz="3200" dirty="0">
                <a:solidFill>
                  <a:prstClr val="white"/>
                </a:solidFill>
                <a:cs typeface="Arial" panose="020B0604020202020204" pitchFamily="34" charset="0"/>
              </a:rPr>
              <a:t>писменом </a:t>
            </a:r>
          </a:p>
          <a:p>
            <a:pPr lvl="0" algn="ctr"/>
            <a:r>
              <a:rPr lang="sr-Cyrl-RS" sz="3200" dirty="0">
                <a:solidFill>
                  <a:prstClr val="white"/>
                </a:solidFill>
                <a:cs typeface="Arial" panose="020B0604020202020204" pitchFamily="34" charset="0"/>
              </a:rPr>
              <a:t>сабирању и одузимању</a:t>
            </a:r>
            <a:r>
              <a:rPr lang="sr-Latn-RS" sz="3200" dirty="0">
                <a:solidFill>
                  <a:prstClr val="white"/>
                </a:solidFill>
                <a:cs typeface="Arial" panose="020B0604020202020204" pitchFamily="34" charset="0"/>
              </a:rPr>
              <a:t> </a:t>
            </a:r>
            <a:r>
              <a:rPr lang="sr-Cyrl-RS" sz="3200" dirty="0">
                <a:solidFill>
                  <a:prstClr val="white"/>
                </a:solidFill>
                <a:cs typeface="Arial" panose="020B0604020202020204" pitchFamily="34" charset="0"/>
              </a:rPr>
              <a:t>на претходном часу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Cyrl-RS" sz="3200" dirty="0">
                <a:solidFill>
                  <a:prstClr val="white"/>
                </a:solidFill>
                <a:cs typeface="Arial" panose="020B0604020202020204" pitchFamily="34" charset="0"/>
              </a:rPr>
              <a:t> </a:t>
            </a:r>
            <a:endParaRPr lang="sr-Cyrl-RS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283678D4-874A-4A52-8097-297373F29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6162" y="3459296"/>
            <a:ext cx="3122169" cy="284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7061" y="-311426"/>
            <a:ext cx="12191999" cy="7169426"/>
          </a:xfr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136172" y="2063184"/>
            <a:ext cx="8911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7868AA56-8E17-4E56-9B2A-BB326148A637}"/>
              </a:ext>
            </a:extLst>
          </p:cNvPr>
          <p:cNvSpPr txBox="1"/>
          <p:nvPr/>
        </p:nvSpPr>
        <p:spPr>
          <a:xfrm>
            <a:off x="834887" y="495931"/>
            <a:ext cx="10031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dirty="0">
                <a:solidFill>
                  <a:schemeClr val="bg1"/>
                </a:solidFill>
              </a:rPr>
              <a:t> </a:t>
            </a:r>
            <a:r>
              <a:rPr lang="sr-Cyrl-RS" sz="2400" dirty="0">
                <a:solidFill>
                  <a:schemeClr val="bg1"/>
                </a:solidFill>
              </a:rPr>
              <a:t>Сабирати  </a:t>
            </a:r>
            <a:r>
              <a:rPr lang="sr-Cyrl-RS" sz="2400" dirty="0" err="1">
                <a:solidFill>
                  <a:schemeClr val="bg1"/>
                </a:solidFill>
              </a:rPr>
              <a:t>троцифрене</a:t>
            </a:r>
            <a:r>
              <a:rPr lang="sr-Cyrl-RS" sz="2400" dirty="0">
                <a:solidFill>
                  <a:schemeClr val="bg1"/>
                </a:solidFill>
              </a:rPr>
              <a:t> бројеве ако је збир десетица већи од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866EA496-43BF-4AF5-B241-6F2C125EC1C7}"/>
              </a:ext>
            </a:extLst>
          </p:cNvPr>
          <p:cNvSpPr txBox="1"/>
          <p:nvPr/>
        </p:nvSpPr>
        <p:spPr>
          <a:xfrm>
            <a:off x="774574" y="1284311"/>
            <a:ext cx="105825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bg1"/>
                </a:solidFill>
              </a:rPr>
              <a:t>  163        532         </a:t>
            </a:r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95  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252     576     185</a:t>
            </a:r>
          </a:p>
          <a:p>
            <a:r>
              <a:rPr lang="sr-Cyrl-RS" sz="3600" dirty="0">
                <a:solidFill>
                  <a:schemeClr val="bg1"/>
                </a:solidFill>
              </a:rPr>
              <a:t>+294    +  297      </a:t>
            </a:r>
            <a:r>
              <a:rPr lang="sr-Latn-RS" sz="3600" dirty="0">
                <a:solidFill>
                  <a:schemeClr val="bg1"/>
                </a:solidFill>
              </a:rPr>
              <a:t>+</a:t>
            </a:r>
            <a:r>
              <a:rPr lang="sr-Cyrl-RS" sz="3600" dirty="0">
                <a:solidFill>
                  <a:schemeClr val="bg1"/>
                </a:solidFill>
              </a:rPr>
              <a:t>842     +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682    + 92   +433</a:t>
            </a:r>
          </a:p>
          <a:p>
            <a:r>
              <a:rPr lang="sr-Cyrl-RS" sz="3600" dirty="0">
                <a:solidFill>
                  <a:schemeClr val="bg1"/>
                </a:solidFill>
              </a:rPr>
              <a:t>  457        829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   </a:t>
            </a:r>
            <a:r>
              <a:rPr lang="sr-Cyrl-R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937</a:t>
            </a:r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  </a:t>
            </a:r>
            <a:r>
              <a:rPr lang="sr-Latn-RS" sz="3600" dirty="0">
                <a:solidFill>
                  <a:schemeClr val="bg1"/>
                </a:solidFill>
              </a:rPr>
              <a:t>     </a:t>
            </a:r>
            <a:r>
              <a:rPr lang="sr-Cyrl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Cyrl-RS" sz="3600" dirty="0">
                <a:solidFill>
                  <a:schemeClr val="bg1"/>
                </a:solidFill>
              </a:rPr>
              <a:t>          </a:t>
            </a:r>
            <a:r>
              <a:rPr lang="sr-Latn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?</a:t>
            </a:r>
            <a:endParaRPr lang="sr-Cyrl-RS" sz="3600" dirty="0">
              <a:solidFill>
                <a:schemeClr val="bg1"/>
              </a:solidFill>
            </a:endParaRPr>
          </a:p>
          <a:p>
            <a:r>
              <a:rPr lang="sr-Cyrl-RS" sz="3600" dirty="0">
                <a:solidFill>
                  <a:schemeClr val="bg1"/>
                </a:solidFill>
              </a:rPr>
              <a:t>                               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641519FB-BBE9-4029-BD35-EE49CF4EDC42}"/>
              </a:ext>
            </a:extLst>
          </p:cNvPr>
          <p:cNvSpPr txBox="1"/>
          <p:nvPr/>
        </p:nvSpPr>
        <p:spPr>
          <a:xfrm>
            <a:off x="781877" y="3287042"/>
            <a:ext cx="10031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dirty="0">
                <a:solidFill>
                  <a:schemeClr val="bg1"/>
                </a:solidFill>
              </a:rPr>
              <a:t> </a:t>
            </a:r>
            <a:r>
              <a:rPr lang="sr-Cyrl-RS" sz="2400" dirty="0">
                <a:solidFill>
                  <a:schemeClr val="bg1"/>
                </a:solidFill>
              </a:rPr>
              <a:t>Сабирати  </a:t>
            </a:r>
            <a:r>
              <a:rPr lang="sr-Cyrl-RS" sz="2400" dirty="0" err="1">
                <a:solidFill>
                  <a:schemeClr val="bg1"/>
                </a:solidFill>
              </a:rPr>
              <a:t>троцифрене</a:t>
            </a:r>
            <a:r>
              <a:rPr lang="sr-Cyrl-RS" sz="2400" dirty="0">
                <a:solidFill>
                  <a:schemeClr val="bg1"/>
                </a:solidFill>
              </a:rPr>
              <a:t> бројеве ако је збир и десетица и јединица већи од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BFD2CFE2-0592-496A-90D4-9F0ADF3438B0}"/>
              </a:ext>
            </a:extLst>
          </p:cNvPr>
          <p:cNvSpPr txBox="1"/>
          <p:nvPr/>
        </p:nvSpPr>
        <p:spPr>
          <a:xfrm>
            <a:off x="887894" y="4347637"/>
            <a:ext cx="9925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354         48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336         559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645      497</a:t>
            </a:r>
          </a:p>
          <a:p>
            <a:r>
              <a:rPr lang="sr-Cyrl-RS" sz="3600" dirty="0">
                <a:solidFill>
                  <a:schemeClr val="bg1"/>
                </a:solidFill>
              </a:rPr>
              <a:t>+268  +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699      129      +367     + 89    +485</a:t>
            </a:r>
          </a:p>
          <a:p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622       747     + 87           </a:t>
            </a:r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Cyrl-RS" sz="3600" dirty="0">
                <a:solidFill>
                  <a:schemeClr val="bg1"/>
                </a:solidFill>
              </a:rPr>
              <a:t>          </a:t>
            </a:r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Latn-RS" sz="3600" dirty="0">
                <a:solidFill>
                  <a:schemeClr val="bg1"/>
                </a:solidFill>
              </a:rPr>
              <a:t>       </a:t>
            </a:r>
            <a:r>
              <a:rPr lang="sr-Cyrl-RS" sz="3600" dirty="0">
                <a:solidFill>
                  <a:schemeClr val="bg1"/>
                </a:solidFill>
              </a:rPr>
              <a:t>    </a:t>
            </a:r>
            <a:r>
              <a:rPr lang="sr-Latn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Cyrl-RS" sz="3600" dirty="0">
              <a:solidFill>
                <a:schemeClr val="bg1"/>
              </a:solidFill>
            </a:endParaRPr>
          </a:p>
          <a:p>
            <a:r>
              <a:rPr lang="sr-Cyrl-RS" sz="3600" dirty="0">
                <a:solidFill>
                  <a:schemeClr val="bg1"/>
                </a:solidFill>
              </a:rPr>
              <a:t>                            </a:t>
            </a:r>
            <a:r>
              <a:rPr lang="sr-Cyrl-R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552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Prava linija spajanja 10">
            <a:extLst>
              <a:ext uri="{FF2B5EF4-FFF2-40B4-BE49-F238E27FC236}">
                <a16:creationId xmlns="" xmlns:a16="http://schemas.microsoft.com/office/drawing/2014/main" id="{4C27FF30-E565-4E96-9130-8E6A36675A47}"/>
              </a:ext>
            </a:extLst>
          </p:cNvPr>
          <p:cNvCxnSpPr>
            <a:cxnSpLocks/>
          </p:cNvCxnSpPr>
          <p:nvPr/>
        </p:nvCxnSpPr>
        <p:spPr>
          <a:xfrm>
            <a:off x="940904" y="238539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>
            <a:extLst>
              <a:ext uri="{FF2B5EF4-FFF2-40B4-BE49-F238E27FC236}">
                <a16:creationId xmlns="" xmlns:a16="http://schemas.microsoft.com/office/drawing/2014/main" id="{FE4EC410-3CDA-4EC7-8A19-21EC158E50FB}"/>
              </a:ext>
            </a:extLst>
          </p:cNvPr>
          <p:cNvCxnSpPr>
            <a:cxnSpLocks/>
          </p:cNvCxnSpPr>
          <p:nvPr/>
        </p:nvCxnSpPr>
        <p:spPr>
          <a:xfrm>
            <a:off x="2763078" y="2392017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a linija spajanja 13">
            <a:extLst>
              <a:ext uri="{FF2B5EF4-FFF2-40B4-BE49-F238E27FC236}">
                <a16:creationId xmlns="" xmlns:a16="http://schemas.microsoft.com/office/drawing/2014/main" id="{D95772E6-382A-4B36-A8E6-42CA9D8410DE}"/>
              </a:ext>
            </a:extLst>
          </p:cNvPr>
          <p:cNvCxnSpPr>
            <a:cxnSpLocks/>
          </p:cNvCxnSpPr>
          <p:nvPr/>
        </p:nvCxnSpPr>
        <p:spPr>
          <a:xfrm>
            <a:off x="7726017" y="2411895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rava linija spajanja 14">
            <a:extLst>
              <a:ext uri="{FF2B5EF4-FFF2-40B4-BE49-F238E27FC236}">
                <a16:creationId xmlns="" xmlns:a16="http://schemas.microsoft.com/office/drawing/2014/main" id="{D89BF462-2779-4C93-963A-3F97A17DFB33}"/>
              </a:ext>
            </a:extLst>
          </p:cNvPr>
          <p:cNvCxnSpPr>
            <a:cxnSpLocks/>
          </p:cNvCxnSpPr>
          <p:nvPr/>
        </p:nvCxnSpPr>
        <p:spPr>
          <a:xfrm>
            <a:off x="9193093" y="238539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a linija spajanja 15">
            <a:extLst>
              <a:ext uri="{FF2B5EF4-FFF2-40B4-BE49-F238E27FC236}">
                <a16:creationId xmlns="" xmlns:a16="http://schemas.microsoft.com/office/drawing/2014/main" id="{EBD42E97-8375-47D2-B6A1-ED7DF61EB564}"/>
              </a:ext>
            </a:extLst>
          </p:cNvPr>
          <p:cNvCxnSpPr>
            <a:cxnSpLocks/>
          </p:cNvCxnSpPr>
          <p:nvPr/>
        </p:nvCxnSpPr>
        <p:spPr>
          <a:xfrm>
            <a:off x="6228521" y="2411895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F348BE59-BE46-4BC8-BA2E-7890CE24F039}"/>
              </a:ext>
            </a:extLst>
          </p:cNvPr>
          <p:cNvCxnSpPr>
            <a:cxnSpLocks/>
          </p:cNvCxnSpPr>
          <p:nvPr/>
        </p:nvCxnSpPr>
        <p:spPr>
          <a:xfrm>
            <a:off x="9007562" y="5482997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rava linija spajanja 17">
            <a:extLst>
              <a:ext uri="{FF2B5EF4-FFF2-40B4-BE49-F238E27FC236}">
                <a16:creationId xmlns="" xmlns:a16="http://schemas.microsoft.com/office/drawing/2014/main" id="{6F13BD6F-6E15-48D0-B1FA-4795B3544367}"/>
              </a:ext>
            </a:extLst>
          </p:cNvPr>
          <p:cNvCxnSpPr>
            <a:cxnSpLocks/>
          </p:cNvCxnSpPr>
          <p:nvPr/>
        </p:nvCxnSpPr>
        <p:spPr>
          <a:xfrm>
            <a:off x="7513982" y="5516128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rava linija spajanja 18">
            <a:extLst>
              <a:ext uri="{FF2B5EF4-FFF2-40B4-BE49-F238E27FC236}">
                <a16:creationId xmlns="" xmlns:a16="http://schemas.microsoft.com/office/drawing/2014/main" id="{4AB5DEB9-D37E-4419-B1DF-0862BBC22980}"/>
              </a:ext>
            </a:extLst>
          </p:cNvPr>
          <p:cNvCxnSpPr>
            <a:cxnSpLocks/>
          </p:cNvCxnSpPr>
          <p:nvPr/>
        </p:nvCxnSpPr>
        <p:spPr>
          <a:xfrm>
            <a:off x="6048939" y="5502876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a linija spajanja 19">
            <a:extLst>
              <a:ext uri="{FF2B5EF4-FFF2-40B4-BE49-F238E27FC236}">
                <a16:creationId xmlns="" xmlns:a16="http://schemas.microsoft.com/office/drawing/2014/main" id="{70EA1940-901F-4708-A0A4-887E66C6756D}"/>
              </a:ext>
            </a:extLst>
          </p:cNvPr>
          <p:cNvCxnSpPr>
            <a:cxnSpLocks/>
          </p:cNvCxnSpPr>
          <p:nvPr/>
        </p:nvCxnSpPr>
        <p:spPr>
          <a:xfrm>
            <a:off x="4253947" y="5989983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rava linija spajanja 20">
            <a:extLst>
              <a:ext uri="{FF2B5EF4-FFF2-40B4-BE49-F238E27FC236}">
                <a16:creationId xmlns="" xmlns:a16="http://schemas.microsoft.com/office/drawing/2014/main" id="{7290100E-8A90-415D-A96F-13F53970FB5A}"/>
              </a:ext>
            </a:extLst>
          </p:cNvPr>
          <p:cNvCxnSpPr>
            <a:cxnSpLocks/>
          </p:cNvCxnSpPr>
          <p:nvPr/>
        </p:nvCxnSpPr>
        <p:spPr>
          <a:xfrm>
            <a:off x="2763078" y="5501799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a linija spajanja 21">
            <a:extLst>
              <a:ext uri="{FF2B5EF4-FFF2-40B4-BE49-F238E27FC236}">
                <a16:creationId xmlns="" xmlns:a16="http://schemas.microsoft.com/office/drawing/2014/main" id="{B12FC282-744D-4FE3-995F-1556CEAA9085}"/>
              </a:ext>
            </a:extLst>
          </p:cNvPr>
          <p:cNvCxnSpPr>
            <a:cxnSpLocks/>
          </p:cNvCxnSpPr>
          <p:nvPr/>
        </p:nvCxnSpPr>
        <p:spPr>
          <a:xfrm>
            <a:off x="1043407" y="5501799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rava linija spajanja 22">
            <a:extLst>
              <a:ext uri="{FF2B5EF4-FFF2-40B4-BE49-F238E27FC236}">
                <a16:creationId xmlns="" xmlns:a16="http://schemas.microsoft.com/office/drawing/2014/main" id="{461DA8E7-FC82-4301-9D31-E47E07F46605}"/>
              </a:ext>
            </a:extLst>
          </p:cNvPr>
          <p:cNvCxnSpPr>
            <a:cxnSpLocks/>
          </p:cNvCxnSpPr>
          <p:nvPr/>
        </p:nvCxnSpPr>
        <p:spPr>
          <a:xfrm>
            <a:off x="4499111" y="238539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433725"/>
            <a:ext cx="11173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збир броја 378 и његовог претходника.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20DCFDFA-F1D1-4B75-B9FD-808104E561B2}"/>
              </a:ext>
            </a:extLst>
          </p:cNvPr>
          <p:cNvSpPr txBox="1"/>
          <p:nvPr/>
        </p:nvSpPr>
        <p:spPr>
          <a:xfrm>
            <a:off x="947840" y="2331834"/>
            <a:ext cx="3710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378 + 377 = 755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1.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1AAEABC0-CFD1-4AAF-BBE5-0BB800703375}"/>
              </a:ext>
            </a:extLst>
          </p:cNvPr>
          <p:cNvSpPr txBox="1"/>
          <p:nvPr/>
        </p:nvSpPr>
        <p:spPr>
          <a:xfrm>
            <a:off x="903570" y="2292740"/>
            <a:ext cx="206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1. начин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58DCDDDE-932E-47D3-A6EC-D61AEA7DDF0A}"/>
              </a:ext>
            </a:extLst>
          </p:cNvPr>
          <p:cNvSpPr txBox="1"/>
          <p:nvPr/>
        </p:nvSpPr>
        <p:spPr>
          <a:xfrm>
            <a:off x="1014978" y="3451937"/>
            <a:ext cx="1444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2.начин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AE320BCC-B428-448A-B770-679759CCD9EB}"/>
              </a:ext>
            </a:extLst>
          </p:cNvPr>
          <p:cNvSpPr txBox="1"/>
          <p:nvPr/>
        </p:nvSpPr>
        <p:spPr>
          <a:xfrm>
            <a:off x="799073" y="4054671"/>
            <a:ext cx="17760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  </a:t>
            </a: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378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+377        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755     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D036711E-0D75-4C08-AECB-E0D6EADEA105}"/>
              </a:ext>
            </a:extLst>
          </p:cNvPr>
          <p:cNvCxnSpPr>
            <a:cxnSpLocks/>
          </p:cNvCxnSpPr>
          <p:nvPr/>
        </p:nvCxnSpPr>
        <p:spPr>
          <a:xfrm>
            <a:off x="947840" y="5055828"/>
            <a:ext cx="10204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7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6261" y="-32211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821634" y="1240002"/>
            <a:ext cx="1086101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Попуни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квадратиће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одговарајућим цифрама.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2 7  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sr-Cyrl-R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5   </a:t>
            </a:r>
            <a:r>
              <a:rPr lang="sr-Cyrl-R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 4 7            +      4  5  6        +   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8  </a:t>
            </a:r>
            <a:r>
              <a:rPr lang="sr-Cyrl-R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9                    7  2  9              7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2. задатак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D036711E-0D75-4C08-AECB-E0D6EADEA105}"/>
              </a:ext>
            </a:extLst>
          </p:cNvPr>
          <p:cNvCxnSpPr>
            <a:cxnSpLocks/>
          </p:cNvCxnSpPr>
          <p:nvPr/>
        </p:nvCxnSpPr>
        <p:spPr>
          <a:xfrm>
            <a:off x="1224024" y="3247154"/>
            <a:ext cx="10204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avougaonik: sa zaobljenim uglovima 2">
            <a:extLst>
              <a:ext uri="{FF2B5EF4-FFF2-40B4-BE49-F238E27FC236}">
                <a16:creationId xmlns="" xmlns:a16="http://schemas.microsoft.com/office/drawing/2014/main" id="{1B25D818-FB6B-49AB-8E5B-47C9B65EF072}"/>
              </a:ext>
            </a:extLst>
          </p:cNvPr>
          <p:cNvSpPr/>
          <p:nvPr/>
        </p:nvSpPr>
        <p:spPr>
          <a:xfrm flipH="1">
            <a:off x="7374834" y="2758735"/>
            <a:ext cx="349058" cy="477074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ravougaonik: sa zaobljenim uglovima 8">
            <a:extLst>
              <a:ext uri="{FF2B5EF4-FFF2-40B4-BE49-F238E27FC236}">
                <a16:creationId xmlns="" xmlns:a16="http://schemas.microsoft.com/office/drawing/2014/main" id="{2123FC71-9658-4B41-826F-1C0221A7C6FF}"/>
              </a:ext>
            </a:extLst>
          </p:cNvPr>
          <p:cNvSpPr/>
          <p:nvPr/>
        </p:nvSpPr>
        <p:spPr>
          <a:xfrm flipH="1">
            <a:off x="6542037" y="2770451"/>
            <a:ext cx="349058" cy="477074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avougaonik: sa zaobljenim uglovima 9">
            <a:extLst>
              <a:ext uri="{FF2B5EF4-FFF2-40B4-BE49-F238E27FC236}">
                <a16:creationId xmlns="" xmlns:a16="http://schemas.microsoft.com/office/drawing/2014/main" id="{CB5572B1-58B0-4E48-93CE-E3CB4F12419B}"/>
              </a:ext>
            </a:extLst>
          </p:cNvPr>
          <p:cNvSpPr/>
          <p:nvPr/>
        </p:nvSpPr>
        <p:spPr>
          <a:xfrm flipH="1">
            <a:off x="1961591" y="2307163"/>
            <a:ext cx="349058" cy="477074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ravougaonik: sa zaobljenim uglovima 12">
            <a:extLst>
              <a:ext uri="{FF2B5EF4-FFF2-40B4-BE49-F238E27FC236}">
                <a16:creationId xmlns="" xmlns:a16="http://schemas.microsoft.com/office/drawing/2014/main" id="{C6EA6B69-5099-4B66-BDF3-08803E69ED51}"/>
              </a:ext>
            </a:extLst>
          </p:cNvPr>
          <p:cNvSpPr/>
          <p:nvPr/>
        </p:nvSpPr>
        <p:spPr>
          <a:xfrm flipH="1">
            <a:off x="1653876" y="3294463"/>
            <a:ext cx="349058" cy="477074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avougaonik: sa zaobljenim uglovima 13">
            <a:extLst>
              <a:ext uri="{FF2B5EF4-FFF2-40B4-BE49-F238E27FC236}">
                <a16:creationId xmlns="" xmlns:a16="http://schemas.microsoft.com/office/drawing/2014/main" id="{AA2AD148-EB23-4141-9C7C-A66F0B0BA11E}"/>
              </a:ext>
            </a:extLst>
          </p:cNvPr>
          <p:cNvSpPr/>
          <p:nvPr/>
        </p:nvSpPr>
        <p:spPr>
          <a:xfrm flipH="1">
            <a:off x="1247100" y="3301760"/>
            <a:ext cx="349058" cy="477074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ravougaonik: sa zaobljenim uglovima 14">
            <a:extLst>
              <a:ext uri="{FF2B5EF4-FFF2-40B4-BE49-F238E27FC236}">
                <a16:creationId xmlns="" xmlns:a16="http://schemas.microsoft.com/office/drawing/2014/main" id="{B0BA69B9-284C-4615-925F-8875DF9CAB51}"/>
              </a:ext>
            </a:extLst>
          </p:cNvPr>
          <p:cNvSpPr/>
          <p:nvPr/>
        </p:nvSpPr>
        <p:spPr>
          <a:xfrm flipH="1">
            <a:off x="4167985" y="2307163"/>
            <a:ext cx="349058" cy="477074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ravougaonik: sa zaobljenim uglovima 16">
            <a:extLst>
              <a:ext uri="{FF2B5EF4-FFF2-40B4-BE49-F238E27FC236}">
                <a16:creationId xmlns="" xmlns:a16="http://schemas.microsoft.com/office/drawing/2014/main" id="{996C4232-1FFD-4CF3-A44E-5BE8A397F88F}"/>
              </a:ext>
            </a:extLst>
          </p:cNvPr>
          <p:cNvSpPr/>
          <p:nvPr/>
        </p:nvSpPr>
        <p:spPr>
          <a:xfrm flipH="1">
            <a:off x="4581623" y="2307752"/>
            <a:ext cx="349058" cy="450983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ravougaonik: sa zaobljenim uglovima 17">
            <a:extLst>
              <a:ext uri="{FF2B5EF4-FFF2-40B4-BE49-F238E27FC236}">
                <a16:creationId xmlns="" xmlns:a16="http://schemas.microsoft.com/office/drawing/2014/main" id="{E962744C-4B7A-4F9C-9AAC-ADD0E1F1A688}"/>
              </a:ext>
            </a:extLst>
          </p:cNvPr>
          <p:cNvSpPr/>
          <p:nvPr/>
        </p:nvSpPr>
        <p:spPr>
          <a:xfrm flipH="1">
            <a:off x="4988813" y="2294706"/>
            <a:ext cx="349058" cy="477074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ravougaonik: sa zaobljenim uglovima 18">
            <a:extLst>
              <a:ext uri="{FF2B5EF4-FFF2-40B4-BE49-F238E27FC236}">
                <a16:creationId xmlns="" xmlns:a16="http://schemas.microsoft.com/office/drawing/2014/main" id="{E0FB2E81-EDEE-45BC-B2D1-68305CE4254C}"/>
              </a:ext>
            </a:extLst>
          </p:cNvPr>
          <p:cNvSpPr/>
          <p:nvPr/>
        </p:nvSpPr>
        <p:spPr>
          <a:xfrm flipH="1">
            <a:off x="6954479" y="2307163"/>
            <a:ext cx="304800" cy="477074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Prava linija spajanja 20">
            <a:extLst>
              <a:ext uri="{FF2B5EF4-FFF2-40B4-BE49-F238E27FC236}">
                <a16:creationId xmlns="" xmlns:a16="http://schemas.microsoft.com/office/drawing/2014/main" id="{163B6622-E449-47F5-9790-E8C09159C6BB}"/>
              </a:ext>
            </a:extLst>
          </p:cNvPr>
          <p:cNvCxnSpPr>
            <a:cxnSpLocks/>
          </p:cNvCxnSpPr>
          <p:nvPr/>
        </p:nvCxnSpPr>
        <p:spPr>
          <a:xfrm>
            <a:off x="4154753" y="3200024"/>
            <a:ext cx="1183118" cy="878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a linija spajanja 21">
            <a:extLst>
              <a:ext uri="{FF2B5EF4-FFF2-40B4-BE49-F238E27FC236}">
                <a16:creationId xmlns="" xmlns:a16="http://schemas.microsoft.com/office/drawing/2014/main" id="{3A834A41-23EC-4BB0-87A3-5AA00DD7EE6F}"/>
              </a:ext>
            </a:extLst>
          </p:cNvPr>
          <p:cNvCxnSpPr>
            <a:cxnSpLocks/>
          </p:cNvCxnSpPr>
          <p:nvPr/>
        </p:nvCxnSpPr>
        <p:spPr>
          <a:xfrm>
            <a:off x="6209545" y="3301760"/>
            <a:ext cx="179466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Slika 25">
            <a:extLst>
              <a:ext uri="{FF2B5EF4-FFF2-40B4-BE49-F238E27FC236}">
                <a16:creationId xmlns="" xmlns:a16="http://schemas.microsoft.com/office/drawing/2014/main" id="{7993019E-BFA4-4DBF-BE34-AB8116A21E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583" y="4479236"/>
            <a:ext cx="2307122" cy="2319574"/>
          </a:xfrm>
          <a:prstGeom prst="rect">
            <a:avLst/>
          </a:prstGeom>
        </p:spPr>
      </p:pic>
      <p:sp>
        <p:nvSpPr>
          <p:cNvPr id="28" name="Okvir za tekst 27">
            <a:extLst>
              <a:ext uri="{FF2B5EF4-FFF2-40B4-BE49-F238E27FC236}">
                <a16:creationId xmlns="" xmlns:a16="http://schemas.microsoft.com/office/drawing/2014/main" id="{93BD161A-50A6-414D-8B15-0EE325FD0153}"/>
              </a:ext>
            </a:extLst>
          </p:cNvPr>
          <p:cNvSpPr txBox="1"/>
          <p:nvPr/>
        </p:nvSpPr>
        <p:spPr>
          <a:xfrm>
            <a:off x="1152313" y="4724623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155713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433725"/>
            <a:ext cx="111733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Једна школа има 394 ђака, а друга 83 ђака више.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а) Колико ђака има друга школа?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б) Колико укупно ђака имају обе школе?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20DCFDFA-F1D1-4B75-B9FD-808104E561B2}"/>
              </a:ext>
            </a:extLst>
          </p:cNvPr>
          <p:cNvSpPr txBox="1"/>
          <p:nvPr/>
        </p:nvSpPr>
        <p:spPr>
          <a:xfrm>
            <a:off x="1139687" y="5035773"/>
            <a:ext cx="942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394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477          Обе школе имају укупно 871 ђака.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871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3.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AE320BCC-B428-448A-B770-679759CCD9EB}"/>
              </a:ext>
            </a:extLst>
          </p:cNvPr>
          <p:cNvSpPr txBox="1"/>
          <p:nvPr/>
        </p:nvSpPr>
        <p:spPr>
          <a:xfrm>
            <a:off x="1139687" y="3245859"/>
            <a:ext cx="10364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sr-Latn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394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        Друга школа има 477 ђака.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477     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D036711E-0D75-4C08-AECB-E0D6EADEA105}"/>
              </a:ext>
            </a:extLst>
          </p:cNvPr>
          <p:cNvCxnSpPr>
            <a:cxnSpLocks/>
          </p:cNvCxnSpPr>
          <p:nvPr/>
        </p:nvCxnSpPr>
        <p:spPr>
          <a:xfrm>
            <a:off x="1743737" y="4207689"/>
            <a:ext cx="10204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a linija spajanja 13">
            <a:extLst>
              <a:ext uri="{FF2B5EF4-FFF2-40B4-BE49-F238E27FC236}">
                <a16:creationId xmlns="" xmlns:a16="http://schemas.microsoft.com/office/drawing/2014/main" id="{1A0D4CBA-C442-4A60-A1DF-DF854490A848}"/>
              </a:ext>
            </a:extLst>
          </p:cNvPr>
          <p:cNvCxnSpPr>
            <a:cxnSpLocks/>
          </p:cNvCxnSpPr>
          <p:nvPr/>
        </p:nvCxnSpPr>
        <p:spPr>
          <a:xfrm>
            <a:off x="1425375" y="6016611"/>
            <a:ext cx="10204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Slika 15">
            <a:extLst>
              <a:ext uri="{FF2B5EF4-FFF2-40B4-BE49-F238E27FC236}">
                <a16:creationId xmlns="" xmlns:a16="http://schemas.microsoft.com/office/drawing/2014/main" id="{06408240-0BA7-4B28-8C99-856539823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9409" y="2480378"/>
            <a:ext cx="3429329" cy="1243052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="" xmlns:a16="http://schemas.microsoft.com/office/drawing/2014/main" id="{2A79D3F8-76C6-46FB-8353-BC7A9573E5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9408" y="3660397"/>
            <a:ext cx="3429329" cy="166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433725"/>
            <a:ext cx="111733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Ријеши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једначину :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х - 427 = 182                              182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х = 182+427                             +427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х = 609                                        609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609-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427 =182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4. задатак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D036711E-0D75-4C08-AECB-E0D6EADEA105}"/>
              </a:ext>
            </a:extLst>
          </p:cNvPr>
          <p:cNvCxnSpPr>
            <a:cxnSpLocks/>
          </p:cNvCxnSpPr>
          <p:nvPr/>
        </p:nvCxnSpPr>
        <p:spPr>
          <a:xfrm>
            <a:off x="6760143" y="3429000"/>
            <a:ext cx="10204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28D9BFF0-CFFC-4851-9215-6689DEA76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991" y="3869639"/>
            <a:ext cx="2890699" cy="289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7753" y="-155713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433725"/>
            <a:ext cx="111733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инкубатору се првог дана излегло 375 пилића, а другог 67 пилића више него првог дана.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се пилића укупно излегло за та два дана?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375+ ( 375+67)= 375 + 442 = 817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5. задатак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69F8099F-F1D4-48FE-B603-94D2A10D2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2524" y="4355505"/>
            <a:ext cx="3428172" cy="2228312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4BDD4DA2-189C-45E6-ADDE-EFA55E85F57F}"/>
              </a:ext>
            </a:extLst>
          </p:cNvPr>
          <p:cNvSpPr txBox="1"/>
          <p:nvPr/>
        </p:nvSpPr>
        <p:spPr>
          <a:xfrm>
            <a:off x="1080818" y="5874002"/>
            <a:ext cx="6539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два дана  излегло се 817 пилића.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96A976F2-CA7E-4EAA-AEFF-87F19ADF44E8}"/>
              </a:ext>
            </a:extLst>
          </p:cNvPr>
          <p:cNvSpPr txBox="1"/>
          <p:nvPr/>
        </p:nvSpPr>
        <p:spPr>
          <a:xfrm flipH="1">
            <a:off x="898378" y="4168171"/>
            <a:ext cx="6539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  375            375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+  67        +  442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  442             817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4" name="Prava linija spajanja 13">
            <a:extLst>
              <a:ext uri="{FF2B5EF4-FFF2-40B4-BE49-F238E27FC236}">
                <a16:creationId xmlns="" xmlns:a16="http://schemas.microsoft.com/office/drawing/2014/main" id="{8E9DAC8E-3320-4516-9D08-4FD1F7FA1B8E}"/>
              </a:ext>
            </a:extLst>
          </p:cNvPr>
          <p:cNvCxnSpPr>
            <a:cxnSpLocks/>
          </p:cNvCxnSpPr>
          <p:nvPr/>
        </p:nvCxnSpPr>
        <p:spPr>
          <a:xfrm>
            <a:off x="3001172" y="5188226"/>
            <a:ext cx="105399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a linija spajanja 19">
            <a:extLst>
              <a:ext uri="{FF2B5EF4-FFF2-40B4-BE49-F238E27FC236}">
                <a16:creationId xmlns="" xmlns:a16="http://schemas.microsoft.com/office/drawing/2014/main" id="{B92BB5EF-BFE7-496C-85E4-1BB95D6B1004}"/>
              </a:ext>
            </a:extLst>
          </p:cNvPr>
          <p:cNvCxnSpPr>
            <a:cxnSpLocks/>
          </p:cNvCxnSpPr>
          <p:nvPr/>
        </p:nvCxnSpPr>
        <p:spPr>
          <a:xfrm>
            <a:off x="898378" y="5188226"/>
            <a:ext cx="105399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8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45906" y="1582551"/>
            <a:ext cx="11173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1558400"/>
            <a:ext cx="9228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2CCF4614-60A6-49C7-9A22-72332CCFB188}"/>
              </a:ext>
            </a:extLst>
          </p:cNvPr>
          <p:cNvSpPr txBox="1"/>
          <p:nvPr/>
        </p:nvSpPr>
        <p:spPr>
          <a:xfrm>
            <a:off x="840922" y="2705935"/>
            <a:ext cx="10158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Радном листу из математике 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ријешите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задатке на страни 49.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45906" y="1582551"/>
            <a:ext cx="11173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0644858B-3C98-4EAE-BD07-E5A75BEF023A}"/>
              </a:ext>
            </a:extLst>
          </p:cNvPr>
          <p:cNvSpPr txBox="1"/>
          <p:nvPr/>
        </p:nvSpPr>
        <p:spPr>
          <a:xfrm>
            <a:off x="1046922" y="1751127"/>
            <a:ext cx="119474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ово је математика!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собу су ушла 3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човјека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R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r-Cyrl-RS" sz="3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оца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два сина.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је то могуће?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Slika 9">
            <a:extLst>
              <a:ext uri="{FF2B5EF4-FFF2-40B4-BE49-F238E27FC236}">
                <a16:creationId xmlns="" xmlns:a16="http://schemas.microsoft.com/office/drawing/2014/main" id="{CE0EA55F-5DC2-41DB-951A-9FD02B061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993" y="4166472"/>
            <a:ext cx="4095750" cy="267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376</Words>
  <Application>Microsoft Office PowerPoint</Application>
  <PresentationFormat>Prilagođavanje</PresentationFormat>
  <Paragraphs>74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Tračak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93</cp:revision>
  <dcterms:created xsi:type="dcterms:W3CDTF">2020-03-15T23:36:35Z</dcterms:created>
  <dcterms:modified xsi:type="dcterms:W3CDTF">2020-04-07T20:56:50Z</dcterms:modified>
</cp:coreProperties>
</file>