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7" r:id="rId2"/>
    <p:sldId id="258" r:id="rId3"/>
    <p:sldId id="256" r:id="rId4"/>
    <p:sldId id="260" r:id="rId5"/>
    <p:sldId id="261" r:id="rId6"/>
    <p:sldId id="262" r:id="rId7"/>
    <p:sldId id="265" r:id="rId8"/>
    <p:sldId id="266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098154E-5535-4C26-8443-F8CB8DF82D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EB065BC6-817B-4000-AE0E-0A9C9A0B4DB8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497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154E-5535-4C26-8443-F8CB8DF82D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BC6-817B-4000-AE0E-0A9C9A0B4DB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3088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8098154E-5535-4C26-8443-F8CB8DF82D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EB065BC6-817B-4000-AE0E-0A9C9A0B4DB8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67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154E-5535-4C26-8443-F8CB8DF82D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BC6-817B-4000-AE0E-0A9C9A0B4DB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588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098154E-5535-4C26-8443-F8CB8DF82D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B065BC6-817B-4000-AE0E-0A9C9A0B4DB8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98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154E-5535-4C26-8443-F8CB8DF82D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BC6-817B-4000-AE0E-0A9C9A0B4DB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953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154E-5535-4C26-8443-F8CB8DF82D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BC6-817B-4000-AE0E-0A9C9A0B4DB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345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154E-5535-4C26-8443-F8CB8DF82D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BC6-817B-4000-AE0E-0A9C9A0B4DB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363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154E-5535-4C26-8443-F8CB8DF82D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BC6-817B-4000-AE0E-0A9C9A0B4DB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95598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8098154E-5535-4C26-8443-F8CB8DF82D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EB065BC6-817B-4000-AE0E-0A9C9A0B4DB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1504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8098154E-5535-4C26-8443-F8CB8DF82D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EB065BC6-817B-4000-AE0E-0A9C9A0B4DB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6862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098154E-5535-4C26-8443-F8CB8DF82DF6}" type="datetimeFigureOut">
              <a:rPr lang="sr-Latn-RS" smtClean="0"/>
              <a:t>30.3.2020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B065BC6-817B-4000-AE0E-0A9C9A0B4DB8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808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471677" y="2860765"/>
            <a:ext cx="1240971" cy="979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SCENT</a:t>
            </a:r>
            <a:endParaRPr lang="sr-Latn-R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091272" y="2351314"/>
            <a:ext cx="890" cy="509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00591" y="2959936"/>
            <a:ext cx="633373" cy="202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55154" y="3552990"/>
            <a:ext cx="413916" cy="324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50361" y="2978331"/>
            <a:ext cx="578263" cy="165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950361" y="3565945"/>
            <a:ext cx="598801" cy="298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91272" y="3840480"/>
            <a:ext cx="0" cy="539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233963" y="2784563"/>
            <a:ext cx="1071968" cy="312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fragrance</a:t>
            </a:r>
            <a:endParaRPr lang="sr-Latn-RS" dirty="0"/>
          </a:p>
        </p:txBody>
      </p:sp>
      <p:sp>
        <p:nvSpPr>
          <p:cNvPr id="30" name="Rectangle 29"/>
          <p:cNvSpPr/>
          <p:nvPr/>
        </p:nvSpPr>
        <p:spPr>
          <a:xfrm>
            <a:off x="7069070" y="3877781"/>
            <a:ext cx="1068137" cy="23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nose</a:t>
            </a:r>
            <a:endParaRPr lang="sr-Latn-RS" dirty="0"/>
          </a:p>
        </p:txBody>
      </p:sp>
      <p:sp>
        <p:nvSpPr>
          <p:cNvPr id="31" name="Rectangle 30"/>
          <p:cNvSpPr/>
          <p:nvPr/>
        </p:nvSpPr>
        <p:spPr>
          <a:xfrm>
            <a:off x="5678269" y="4381362"/>
            <a:ext cx="826005" cy="224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aroma</a:t>
            </a:r>
            <a:endParaRPr lang="sr-Latn-RS" dirty="0"/>
          </a:p>
        </p:txBody>
      </p:sp>
      <p:sp>
        <p:nvSpPr>
          <p:cNvPr id="32" name="Rectangle 31"/>
          <p:cNvSpPr/>
          <p:nvPr/>
        </p:nvSpPr>
        <p:spPr>
          <a:xfrm>
            <a:off x="3972564" y="3864828"/>
            <a:ext cx="974033" cy="232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odor</a:t>
            </a:r>
            <a:endParaRPr lang="sr-Latn-RS" dirty="0"/>
          </a:p>
        </p:txBody>
      </p:sp>
      <p:sp>
        <p:nvSpPr>
          <p:cNvPr id="33" name="Rectangle 32"/>
          <p:cNvSpPr/>
          <p:nvPr/>
        </p:nvSpPr>
        <p:spPr>
          <a:xfrm>
            <a:off x="3932929" y="2822854"/>
            <a:ext cx="1058295" cy="274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perfume</a:t>
            </a:r>
            <a:endParaRPr lang="sr-Latn-RS" dirty="0"/>
          </a:p>
        </p:txBody>
      </p:sp>
      <p:sp>
        <p:nvSpPr>
          <p:cNvPr id="34" name="Rectangle 33"/>
          <p:cNvSpPr/>
          <p:nvPr/>
        </p:nvSpPr>
        <p:spPr>
          <a:xfrm>
            <a:off x="5689775" y="2067641"/>
            <a:ext cx="802994" cy="282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smell</a:t>
            </a:r>
            <a:endParaRPr lang="sr-Latn-RS" dirty="0"/>
          </a:p>
        </p:txBody>
      </p:sp>
      <p:sp>
        <p:nvSpPr>
          <p:cNvPr id="37" name="TextBox 36"/>
          <p:cNvSpPr txBox="1"/>
          <p:nvPr/>
        </p:nvSpPr>
        <p:spPr>
          <a:xfrm>
            <a:off x="-1" y="1"/>
            <a:ext cx="4459581" cy="10156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</a:rPr>
              <a:t>The scent of jasmine </a:t>
            </a:r>
          </a:p>
          <a:p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rrington" panose="04040505050A02020702" pitchFamily="82" charset="0"/>
              </a:rPr>
              <a:t>- VOCABULARY</a:t>
            </a:r>
            <a:endParaRPr lang="sr-Latn-R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rrington" panose="04040505050A02020702" pitchFamily="8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30491" y="6227411"/>
            <a:ext cx="349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book, page 54</a:t>
            </a:r>
            <a:endParaRPr lang="sr-Latn-RS" sz="2400" b="1" dirty="0">
              <a:effectLst>
                <a:reflection blurRad="6350" stA="55000" endA="50" endPos="85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9805" y="1549374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69" y="1"/>
            <a:ext cx="875211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6709" y="1711235"/>
            <a:ext cx="3095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sr-Latn-R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495007"/>
            <a:ext cx="77462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COMPREHENSION: Exercise 2: answer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questions and send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your teacher. Student’s book, page 59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DIALOG - PAIRS/GROUPS: record a dialog and send it to your teacher. Student’s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book, page 59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sites/media: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enastava.skolers.org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Viber, Cell phone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www.thefreedictionary.com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3338" y="2736669"/>
            <a:ext cx="1319348" cy="11103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VIVID</a:t>
            </a:r>
            <a:endParaRPr lang="sr-Latn-R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676503" y="3291841"/>
            <a:ext cx="849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92686" y="3291840"/>
            <a:ext cx="809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06886" y="1952899"/>
            <a:ext cx="0" cy="783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4"/>
          </p:cNvCxnSpPr>
          <p:nvPr/>
        </p:nvCxnSpPr>
        <p:spPr>
          <a:xfrm>
            <a:off x="6133012" y="3847012"/>
            <a:ext cx="9795" cy="659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15645" y="3135087"/>
            <a:ext cx="1136469" cy="313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clear</a:t>
            </a:r>
            <a:endParaRPr lang="sr-Latn-RS" dirty="0"/>
          </a:p>
        </p:txBody>
      </p:sp>
      <p:sp>
        <p:nvSpPr>
          <p:cNvPr id="20" name="Rectangle 19"/>
          <p:cNvSpPr/>
          <p:nvPr/>
        </p:nvSpPr>
        <p:spPr>
          <a:xfrm>
            <a:off x="3735975" y="3135087"/>
            <a:ext cx="927465" cy="313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bright</a:t>
            </a:r>
            <a:endParaRPr lang="sr-Latn-RS" dirty="0"/>
          </a:p>
        </p:txBody>
      </p:sp>
      <p:sp>
        <p:nvSpPr>
          <p:cNvPr id="21" name="Rectangle 20"/>
          <p:cNvSpPr/>
          <p:nvPr/>
        </p:nvSpPr>
        <p:spPr>
          <a:xfrm>
            <a:off x="5626825" y="1685110"/>
            <a:ext cx="992777" cy="26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detailed</a:t>
            </a:r>
            <a:endParaRPr lang="sr-Latn-RS" dirty="0"/>
          </a:p>
        </p:txBody>
      </p:sp>
      <p:sp>
        <p:nvSpPr>
          <p:cNvPr id="22" name="Rectangle 21"/>
          <p:cNvSpPr/>
          <p:nvPr/>
        </p:nvSpPr>
        <p:spPr>
          <a:xfrm>
            <a:off x="5595800" y="4513216"/>
            <a:ext cx="1094015" cy="267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realistic</a:t>
            </a:r>
            <a:endParaRPr lang="sr-Latn-RS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4676503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atin typeface="Harrington" panose="04040505050A02020702" pitchFamily="82" charset="0"/>
              </a:rPr>
              <a:t>The scent of jasmine</a:t>
            </a:r>
          </a:p>
          <a:p>
            <a:r>
              <a:rPr lang="en-US" sz="3000" dirty="0">
                <a:latin typeface="Harrington" panose="04040505050A02020702" pitchFamily="82" charset="0"/>
              </a:rPr>
              <a:t>-</a:t>
            </a:r>
            <a:r>
              <a:rPr lang="en-US" sz="3000" dirty="0" smtClean="0">
                <a:latin typeface="Harrington" panose="04040505050A02020702" pitchFamily="82" charset="0"/>
              </a:rPr>
              <a:t>VOCABULARY</a:t>
            </a:r>
            <a:endParaRPr lang="sr-Latn-RS" sz="3000" dirty="0">
              <a:latin typeface="Harrington" panose="04040505050A02020702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34994" y="6217920"/>
            <a:ext cx="343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book, page 54</a:t>
            </a:r>
            <a:endParaRPr lang="sr-Latn-RS" sz="2400" b="1" dirty="0">
              <a:effectLst>
                <a:reflection blurRad="6350" stA="55000" endA="50" endPos="85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0618" y="1539742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5" y="0"/>
            <a:ext cx="940528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6876" y="4473527"/>
            <a:ext cx="4560224" cy="1575582"/>
          </a:xfrm>
          <a:noFill/>
        </p:spPr>
        <p:txBody>
          <a:bodyPr>
            <a:normAutofit lnSpcReduction="1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and smell the roses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common English expression that can be used as friendly advice to someone who may be working too much or too hard.</a:t>
            </a:r>
            <a:endParaRPr lang="sr-Latn-R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8974182" y="6278769"/>
            <a:ext cx="378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book, page 56</a:t>
            </a:r>
            <a:endParaRPr lang="sr-Latn-RS" sz="2400" b="1" dirty="0">
              <a:effectLst>
                <a:reflection blurRad="6350" stA="55000" endA="50" endPos="85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610"/>
            <a:ext cx="4676504" cy="939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latin typeface="Harrington" panose="04040505050A02020702" pitchFamily="82" charset="0"/>
              </a:rPr>
              <a:t>The scent of jasmine</a:t>
            </a:r>
          </a:p>
          <a:p>
            <a:r>
              <a:rPr lang="en-US" sz="3000" dirty="0" smtClean="0">
                <a:latin typeface="Harrington" panose="04040505050A02020702" pitchFamily="82" charset="0"/>
              </a:rPr>
              <a:t>-VOCABULARY</a:t>
            </a:r>
            <a:endParaRPr lang="sr-Latn-RS" sz="3000" dirty="0">
              <a:latin typeface="Harrington" panose="04040505050A0202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13" y="771320"/>
            <a:ext cx="4586887" cy="326510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6777" y="790914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5" y="1"/>
            <a:ext cx="940528" cy="9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40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447212" y="2704012"/>
            <a:ext cx="1280160" cy="1162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JOVIAL</a:t>
            </a:r>
            <a:endParaRPr lang="sr-Latn-RS" dirty="0"/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 flipH="1">
            <a:off x="6087292" y="2116183"/>
            <a:ext cx="13062" cy="587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6"/>
          </p:cNvCxnSpPr>
          <p:nvPr/>
        </p:nvCxnSpPr>
        <p:spPr>
          <a:xfrm>
            <a:off x="6727372" y="3285309"/>
            <a:ext cx="744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4"/>
          </p:cNvCxnSpPr>
          <p:nvPr/>
        </p:nvCxnSpPr>
        <p:spPr>
          <a:xfrm>
            <a:off x="6087292" y="3866606"/>
            <a:ext cx="0" cy="587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2"/>
          </p:cNvCxnSpPr>
          <p:nvPr/>
        </p:nvCxnSpPr>
        <p:spPr>
          <a:xfrm flipH="1">
            <a:off x="4767943" y="3285309"/>
            <a:ext cx="6792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471954" y="3131820"/>
            <a:ext cx="1005840" cy="306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happy</a:t>
            </a:r>
            <a:endParaRPr lang="sr-Latn-RS" dirty="0"/>
          </a:p>
        </p:txBody>
      </p:sp>
      <p:sp>
        <p:nvSpPr>
          <p:cNvPr id="17" name="Rectangle 16"/>
          <p:cNvSpPr/>
          <p:nvPr/>
        </p:nvSpPr>
        <p:spPr>
          <a:xfrm>
            <a:off x="5545183" y="1881051"/>
            <a:ext cx="1084217" cy="235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glad</a:t>
            </a:r>
            <a:endParaRPr lang="sr-Latn-RS" dirty="0"/>
          </a:p>
        </p:txBody>
      </p:sp>
      <p:sp>
        <p:nvSpPr>
          <p:cNvPr id="18" name="Rectangle 17"/>
          <p:cNvSpPr/>
          <p:nvPr/>
        </p:nvSpPr>
        <p:spPr>
          <a:xfrm>
            <a:off x="5649685" y="4454435"/>
            <a:ext cx="979715" cy="326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merry</a:t>
            </a:r>
            <a:endParaRPr lang="sr-Latn-RS" dirty="0"/>
          </a:p>
        </p:txBody>
      </p:sp>
      <p:sp>
        <p:nvSpPr>
          <p:cNvPr id="19" name="Rectangle 18"/>
          <p:cNvSpPr/>
          <p:nvPr/>
        </p:nvSpPr>
        <p:spPr>
          <a:xfrm>
            <a:off x="3762103" y="3118756"/>
            <a:ext cx="1005840" cy="313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cheerful </a:t>
            </a:r>
            <a:endParaRPr lang="sr-Latn-RS" dirty="0"/>
          </a:p>
        </p:txBody>
      </p:sp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2869" y="1529442"/>
            <a:ext cx="609600" cy="609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-41791"/>
            <a:ext cx="5853504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atin typeface="Harrington" panose="04040505050A02020702" pitchFamily="82" charset="0"/>
              </a:rPr>
              <a:t>Home is where the heart is</a:t>
            </a:r>
          </a:p>
          <a:p>
            <a:r>
              <a:rPr lang="en-US" sz="3000" dirty="0" smtClean="0">
                <a:latin typeface="Harrington" panose="04040505050A02020702" pitchFamily="82" charset="0"/>
              </a:rPr>
              <a:t>-VOCABULARY</a:t>
            </a:r>
            <a:endParaRPr lang="sr-Latn-RS" sz="3000" dirty="0">
              <a:latin typeface="Harrington" panose="04040505050A02020702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87246" y="6204857"/>
            <a:ext cx="357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book, page 57</a:t>
            </a:r>
            <a:endParaRPr lang="sr-Latn-RS" sz="2400" b="1" dirty="0">
              <a:effectLst>
                <a:reflection blurRad="6350" stA="55000" endA="50" endPos="85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35" y="-42571"/>
            <a:ext cx="1253369" cy="10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16582" y="2690949"/>
            <a:ext cx="1698172" cy="1175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ESTABLISH</a:t>
            </a:r>
            <a:endParaRPr lang="sr-Latn-RS" dirty="0"/>
          </a:p>
        </p:txBody>
      </p:sp>
      <p:cxnSp>
        <p:nvCxnSpPr>
          <p:cNvPr id="6" name="Straight Connector 5"/>
          <p:cNvCxnSpPr>
            <a:stCxn id="14" idx="2"/>
          </p:cNvCxnSpPr>
          <p:nvPr/>
        </p:nvCxnSpPr>
        <p:spPr>
          <a:xfrm>
            <a:off x="6100355" y="2135777"/>
            <a:ext cx="13062" cy="555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6"/>
            <a:endCxn id="13" idx="1"/>
          </p:cNvCxnSpPr>
          <p:nvPr/>
        </p:nvCxnSpPr>
        <p:spPr>
          <a:xfrm flipV="1">
            <a:off x="7014754" y="3278777"/>
            <a:ext cx="64008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4"/>
          </p:cNvCxnSpPr>
          <p:nvPr/>
        </p:nvCxnSpPr>
        <p:spPr>
          <a:xfrm>
            <a:off x="6165668" y="3866606"/>
            <a:ext cx="0" cy="555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2"/>
          </p:cNvCxnSpPr>
          <p:nvPr/>
        </p:nvCxnSpPr>
        <p:spPr>
          <a:xfrm flipH="1" flipV="1">
            <a:off x="4650378" y="3265714"/>
            <a:ext cx="666204" cy="13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54835" y="3141617"/>
            <a:ext cx="1018903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found</a:t>
            </a:r>
            <a:endParaRPr lang="sr-Latn-RS" dirty="0"/>
          </a:p>
        </p:txBody>
      </p:sp>
      <p:sp>
        <p:nvSpPr>
          <p:cNvPr id="14" name="Rectangle 13"/>
          <p:cNvSpPr/>
          <p:nvPr/>
        </p:nvSpPr>
        <p:spPr>
          <a:xfrm>
            <a:off x="5603966" y="1841863"/>
            <a:ext cx="992777" cy="29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</a:t>
            </a:r>
            <a:endParaRPr lang="sr-Latn-RS" dirty="0"/>
          </a:p>
        </p:txBody>
      </p:sp>
      <p:sp>
        <p:nvSpPr>
          <p:cNvPr id="15" name="Rectangle 14"/>
          <p:cNvSpPr/>
          <p:nvPr/>
        </p:nvSpPr>
        <p:spPr>
          <a:xfrm>
            <a:off x="3670664" y="3141617"/>
            <a:ext cx="979714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launch</a:t>
            </a:r>
            <a:endParaRPr lang="sr-Latn-RS" dirty="0"/>
          </a:p>
        </p:txBody>
      </p:sp>
      <p:sp>
        <p:nvSpPr>
          <p:cNvPr id="16" name="Rectangle 15"/>
          <p:cNvSpPr/>
          <p:nvPr/>
        </p:nvSpPr>
        <p:spPr>
          <a:xfrm>
            <a:off x="5603966" y="4421778"/>
            <a:ext cx="1149532" cy="313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et up</a:t>
            </a:r>
            <a:endParaRPr lang="sr-Latn-RS" dirty="0"/>
          </a:p>
        </p:txBody>
      </p:sp>
      <p:pic>
        <p:nvPicPr>
          <p:cNvPr id="4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0617" y="1537063"/>
            <a:ext cx="609600" cy="6096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0" y="0"/>
            <a:ext cx="575368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atin typeface="Harrington" panose="04040505050A02020702" pitchFamily="82" charset="0"/>
              </a:rPr>
              <a:t>Home is where the heart is</a:t>
            </a:r>
          </a:p>
          <a:p>
            <a:r>
              <a:rPr lang="en-US" sz="3000" dirty="0" smtClean="0">
                <a:latin typeface="Harrington" panose="04040505050A02020702" pitchFamily="82" charset="0"/>
              </a:rPr>
              <a:t>-VOCABULARY</a:t>
            </a:r>
            <a:endParaRPr lang="sr-Latn-RS" sz="3000" dirty="0">
              <a:latin typeface="Harrington" panose="04040505050A02020702" pitchFamily="8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000309" y="6204857"/>
            <a:ext cx="402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book, page 57</a:t>
            </a:r>
            <a:endParaRPr lang="sr-Latn-RS" sz="2400" b="1" dirty="0">
              <a:effectLst>
                <a:reflection blurRad="6350" stA="55000" endA="50" endPos="85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17" y="0"/>
            <a:ext cx="1253369" cy="10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9520" y="4990011"/>
            <a:ext cx="4602480" cy="993126"/>
          </a:xfrm>
        </p:spPr>
        <p:txBody>
          <a:bodyPr>
            <a:norm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 the best or most ideal place to be, regardless of its physical location.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895707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arrington" panose="04040505050A02020702" pitchFamily="82" charset="0"/>
              </a:rPr>
              <a:t>Home is where the heart is</a:t>
            </a:r>
          </a:p>
          <a:p>
            <a:r>
              <a:rPr lang="en-US" sz="3000" b="1" dirty="0" smtClean="0">
                <a:latin typeface="Harrington" panose="04040505050A02020702" pitchFamily="82" charset="0"/>
              </a:rPr>
              <a:t>-VOCABULARY</a:t>
            </a:r>
            <a:endParaRPr lang="sr-Latn-RS" sz="3000" b="1" dirty="0">
              <a:latin typeface="Harrington" panose="04040505050A020207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4184" y="6258219"/>
            <a:ext cx="360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book, page 59 </a:t>
            </a:r>
            <a:endParaRPr lang="sr-Latn-RS" sz="2400" b="1" dirty="0">
              <a:effectLst>
                <a:reflection blurRad="6350" stA="55000" endA="50" endPos="85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01097" y="681446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681446"/>
            <a:ext cx="4597923" cy="3799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8" y="-780"/>
            <a:ext cx="1253369" cy="10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9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21712"/>
          </a:xfrm>
        </p:spPr>
        <p:txBody>
          <a:bodyPr>
            <a:normAutofit/>
          </a:bodyPr>
          <a:lstStyle/>
          <a:p>
            <a:r>
              <a:rPr lang="en-US" dirty="0" smtClean="0"/>
              <a:t>Listening, page 59 </a:t>
            </a:r>
            <a:endParaRPr lang="sr-Latn-RS" dirty="0"/>
          </a:p>
        </p:txBody>
      </p:sp>
      <p:pic>
        <p:nvPicPr>
          <p:cNvPr id="7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8457" y="2090057"/>
            <a:ext cx="64643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93" y="2220684"/>
            <a:ext cx="4599511" cy="46373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4898571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arrington" panose="04040505050A02020702" pitchFamily="82" charset="0"/>
              </a:rPr>
              <a:t>Home is where the heart is</a:t>
            </a:r>
            <a:endParaRPr lang="sr-Latn-RS" sz="3000" b="1" dirty="0">
              <a:latin typeface="Harrington" panose="04040505050A0202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7291" y="4506686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born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3304903" y="5146765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mother</a:t>
            </a: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5434149" y="5740310"/>
            <a:ext cx="99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dishes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5356389" y="5986515"/>
            <a:ext cx="107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Serbian</a:t>
            </a:r>
            <a:endParaRPr lang="sr-Latn-RS" dirty="0"/>
          </a:p>
        </p:txBody>
      </p:sp>
      <p:sp>
        <p:nvSpPr>
          <p:cNvPr id="10" name="TextBox 9"/>
          <p:cNvSpPr txBox="1"/>
          <p:nvPr/>
        </p:nvSpPr>
        <p:spPr>
          <a:xfrm>
            <a:off x="3807823" y="6488668"/>
            <a:ext cx="117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563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Listening, </a:t>
            </a:r>
            <a:r>
              <a:rPr lang="en-US" dirty="0"/>
              <a:t>page </a:t>
            </a:r>
            <a:r>
              <a:rPr lang="en-US" dirty="0" smtClean="0"/>
              <a:t>59, exercise 2 for homework </a:t>
            </a:r>
            <a:br>
              <a:rPr lang="en-US" dirty="0" smtClean="0"/>
            </a:b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49" y="2286001"/>
            <a:ext cx="5123878" cy="4571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898571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arrington" panose="04040505050A02020702" pitchFamily="82" charset="0"/>
              </a:rPr>
              <a:t>Home is where the heart is</a:t>
            </a:r>
            <a:endParaRPr lang="sr-Latn-RS" sz="3000" b="1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2023" y="1698171"/>
            <a:ext cx="2769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j-lt"/>
              </a:rPr>
              <a:t>SPEAKING</a:t>
            </a:r>
            <a:r>
              <a:rPr lang="en-US" sz="2400" dirty="0" smtClean="0"/>
              <a:t> </a:t>
            </a:r>
            <a:endParaRPr lang="sr-Latn-R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245429" y="2769325"/>
            <a:ext cx="74588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PAIR/GROUP WORK</a:t>
            </a:r>
          </a:p>
          <a:p>
            <a:endParaRPr lang="en-US" sz="3000" dirty="0">
              <a:latin typeface="+mj-lt"/>
            </a:endParaRPr>
          </a:p>
          <a:p>
            <a:r>
              <a:rPr lang="en-US" sz="2600" dirty="0" smtClean="0">
                <a:latin typeface="+mj-lt"/>
              </a:rPr>
              <a:t>Imagine you are visiting Serbian students born in Italy. Talk to them about a famous Serbian writer or some event from Serbian history. </a:t>
            </a:r>
          </a:p>
          <a:p>
            <a:endParaRPr lang="en-US" sz="2600" dirty="0" smtClean="0">
              <a:latin typeface="+mj-lt"/>
            </a:endParaRPr>
          </a:p>
          <a:p>
            <a:r>
              <a:rPr lang="en-US" sz="2000" i="1" dirty="0">
                <a:latin typeface="+mj-lt"/>
              </a:rPr>
              <a:t>*</a:t>
            </a:r>
            <a:r>
              <a:rPr lang="en-US" sz="2000" i="1" dirty="0" smtClean="0">
                <a:latin typeface="+mj-lt"/>
              </a:rPr>
              <a:t>Use </a:t>
            </a:r>
            <a:r>
              <a:rPr lang="en-US" sz="2000" i="1" dirty="0" err="1" smtClean="0">
                <a:latin typeface="+mj-lt"/>
              </a:rPr>
              <a:t>eNastava</a:t>
            </a:r>
            <a:r>
              <a:rPr lang="en-US" sz="2000" i="1" dirty="0" smtClean="0">
                <a:latin typeface="+mj-lt"/>
              </a:rPr>
              <a:t>, Viber, </a:t>
            </a:r>
            <a:r>
              <a:rPr lang="en-US" sz="2000" i="1" dirty="0">
                <a:latin typeface="+mj-lt"/>
              </a:rPr>
              <a:t>c</a:t>
            </a:r>
            <a:r>
              <a:rPr lang="en-US" sz="2000" i="1" dirty="0" smtClean="0">
                <a:latin typeface="+mj-lt"/>
              </a:rPr>
              <a:t>ell phone record your dialog and send it to your teacher.</a:t>
            </a:r>
            <a:endParaRPr lang="sr-Latn-RS" sz="2000" i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87247" y="6148803"/>
            <a:ext cx="338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Student’s book, page 59</a:t>
            </a:r>
            <a:endParaRPr lang="sr-Latn-RS" sz="2400" b="1" dirty="0">
              <a:effectLst>
                <a:reflection blurRad="6350" stA="55000" endA="50" endPos="85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4898571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Harrington" panose="04040505050A02020702" pitchFamily="82" charset="0"/>
              </a:rPr>
              <a:t>Home is where the heart is</a:t>
            </a:r>
            <a:endParaRPr lang="sr-Latn-RS" sz="3000" b="1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723</TotalTime>
  <Words>241</Words>
  <Application>Microsoft Office PowerPoint</Application>
  <PresentationFormat>Widescreen</PresentationFormat>
  <Paragraphs>67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Century Schoolbook</vt:lpstr>
      <vt:lpstr>Corbel</vt:lpstr>
      <vt:lpstr>Harrington</vt:lpstr>
      <vt:lpstr>Times New Roman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Listening, page 59 </vt:lpstr>
      <vt:lpstr>Listening, page 59, exercise 2 for homework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Mataruga Kristina i Dragan</cp:lastModifiedBy>
  <cp:revision>53</cp:revision>
  <dcterms:created xsi:type="dcterms:W3CDTF">2020-03-20T17:38:25Z</dcterms:created>
  <dcterms:modified xsi:type="dcterms:W3CDTF">2020-03-30T07:06:27Z</dcterms:modified>
</cp:coreProperties>
</file>