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3" r:id="rId6"/>
    <p:sldId id="264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99"/>
    <a:srgbClr val="FFFFCC"/>
    <a:srgbClr val="FF33CC"/>
    <a:srgbClr val="FFCC99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2F62-3755-46FA-94D2-A52551C77CD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5BE2-B3E8-4330-9B22-E4E72DD1E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2F62-3755-46FA-94D2-A52551C77CD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5BE2-B3E8-4330-9B22-E4E72DD1E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2F62-3755-46FA-94D2-A52551C77CD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5BE2-B3E8-4330-9B22-E4E72DD1E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2F62-3755-46FA-94D2-A52551C77CD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5BE2-B3E8-4330-9B22-E4E72DD1E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2F62-3755-46FA-94D2-A52551C77CD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5BE2-B3E8-4330-9B22-E4E72DD1E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2F62-3755-46FA-94D2-A52551C77CD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5BE2-B3E8-4330-9B22-E4E72DD1E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2F62-3755-46FA-94D2-A52551C77CD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5BE2-B3E8-4330-9B22-E4E72DD1E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2F62-3755-46FA-94D2-A52551C77CD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5BE2-B3E8-4330-9B22-E4E72DD1E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2F62-3755-46FA-94D2-A52551C77CD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5BE2-B3E8-4330-9B22-E4E72DD1E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2F62-3755-46FA-94D2-A52551C77CD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5BE2-B3E8-4330-9B22-E4E72DD1E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2F62-3755-46FA-94D2-A52551C77CD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5BE2-B3E8-4330-9B22-E4E72DD1E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02F62-3755-46FA-94D2-A52551C77CD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25BE2-B3E8-4330-9B22-E4E72DD1E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39502"/>
            <a:ext cx="7772400" cy="3888432"/>
          </a:xfrm>
        </p:spPr>
        <p:txBody>
          <a:bodyPr>
            <a:noAutofit/>
          </a:bodyPr>
          <a:lstStyle/>
          <a:p>
            <a:r>
              <a:rPr lang="sr-Cyrl-BA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ОКСИДАЦИЈА И ОКСИДИ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174" y="160718"/>
            <a:ext cx="3857652" cy="857250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sr-Cyrl-BA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ПОДСЈЕТНИК</a:t>
            </a: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275606"/>
            <a:ext cx="4038600" cy="3527376"/>
          </a:xfrm>
          <a:solidFill>
            <a:schemeClr val="bg1">
              <a:lumMod val="95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>
            <a:noAutofit/>
          </a:bodyPr>
          <a:lstStyle/>
          <a:p>
            <a:r>
              <a:rPr lang="sr-Cyrl-B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Оксиди 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 једињења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елемената (метала или неметала) са кисеоником.</a:t>
            </a:r>
            <a:endParaRPr lang="sr-Latn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Валенца кисеоника у оксидима је </a:t>
            </a:r>
            <a:r>
              <a:rPr lang="sr-Latn-B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sr-Latn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6958" y="1275606"/>
            <a:ext cx="4296642" cy="3024336"/>
          </a:xfrm>
          <a:solidFill>
            <a:schemeClr val="bg1">
              <a:lumMod val="9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r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Оксидација</a:t>
            </a:r>
            <a:r>
              <a:rPr lang="sr-Cyrl-B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је хемијска реакција у којој долази до сједињавања кисеоника са другим елементима.</a:t>
            </a:r>
          </a:p>
          <a:p>
            <a:pPr marL="0" indent="0">
              <a:buNone/>
            </a:pPr>
            <a:endParaRPr lang="sr-Cyrl-BA" sz="3300" b="1" dirty="0" smtClean="0"/>
          </a:p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45972"/>
            <a:ext cx="3429024" cy="696521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ВЈЕЖБА</a:t>
            </a:r>
            <a:r>
              <a:rPr lang="sr-Latn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бр. 1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5616" y="1006531"/>
            <a:ext cx="6851104" cy="479822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sr-Cyrl-BA" dirty="0" smtClean="0"/>
              <a:t> </a:t>
            </a:r>
            <a:r>
              <a:rPr lang="sr-Cyrl-BA" sz="2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Написати формуле сљедећих оксида:</a:t>
            </a:r>
            <a:endParaRPr lang="en-US" sz="2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3568" y="1635646"/>
            <a:ext cx="3672408" cy="3507854"/>
          </a:xfr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sr-Latn-BA" dirty="0" smtClean="0"/>
              <a:t>   </a:t>
            </a:r>
            <a:r>
              <a:rPr lang="sr-Cyrl-B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sr-Cyrl-B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сумпор (</a:t>
            </a:r>
            <a:r>
              <a:rPr lang="sr-Latn-B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VI)</a:t>
            </a:r>
            <a:r>
              <a:rPr lang="sr-Cyrl-B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Cyrl-B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оксид</a:t>
            </a:r>
            <a:r>
              <a:rPr lang="sr-Latn-B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>
              <a:buNone/>
            </a:pPr>
            <a:r>
              <a:rPr lang="sr-Latn-B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  II</a:t>
            </a:r>
            <a:endParaRPr lang="sr-Cyrl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xOy</a:t>
            </a:r>
            <a:endParaRPr lang="sr-Cyrl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---------</a:t>
            </a:r>
          </a:p>
          <a:p>
            <a:pPr marL="0" indent="0">
              <a:buNone/>
            </a:pP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 6 : </a:t>
            </a: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= 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2 = 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BA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sr-Latn-BA" sz="26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sr-Latn-BA" sz="2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0072" y="1635646"/>
            <a:ext cx="3532382" cy="3507854"/>
          </a:xfr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>
              <a:buNone/>
            </a:pP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sr-Cyrl-B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калијум - оксид</a:t>
            </a:r>
            <a:r>
              <a:rPr lang="sr-Latn-B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sr-Latn-BA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I   II</a:t>
            </a:r>
          </a:p>
          <a:p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KxOy</a:t>
            </a:r>
          </a:p>
          <a:p>
            <a:pPr marL="0" indent="0">
              <a:buNone/>
            </a:pPr>
            <a:r>
              <a:rPr lang="sr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-------</a:t>
            </a:r>
          </a:p>
          <a:p>
            <a:pPr marL="0" indent="0">
              <a:buNone/>
            </a:pPr>
            <a:r>
              <a:rPr lang="sr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2</a:t>
            </a:r>
          </a:p>
          <a:p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 </a:t>
            </a: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</a:p>
          <a:p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= </a:t>
            </a: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2 = </a:t>
            </a: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sr-Latn-BA" sz="26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Latn-BA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 </a:t>
            </a:r>
            <a:r>
              <a:rPr lang="sr-Latn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uiExpand="1" build="p" animBg="1"/>
      <p:bldP spid="6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987574"/>
            <a:ext cx="3600400" cy="4048752"/>
          </a:xfr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sr-Latn-B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sr-Cyrl-B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хлор (</a:t>
            </a:r>
            <a:r>
              <a:rPr lang="sr-Latn-B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VII) - </a:t>
            </a:r>
            <a:r>
              <a:rPr lang="sr-Cyrl-B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оксид</a:t>
            </a:r>
            <a:endParaRPr lang="sr-Latn-BA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r-Latn-B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Latn-B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VII   II</a:t>
            </a:r>
            <a:endParaRPr lang="sr-Cyrl-B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ClxOy</a:t>
            </a:r>
          </a:p>
          <a:p>
            <a:pPr marL="0" indent="0">
              <a:buNone/>
            </a:pPr>
            <a:r>
              <a:rPr lang="sr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---------</a:t>
            </a:r>
          </a:p>
          <a:p>
            <a:pPr marL="0" indent="0">
              <a:buNone/>
            </a:pPr>
            <a:r>
              <a:rPr lang="sr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14</a:t>
            </a:r>
          </a:p>
          <a:p>
            <a:pPr>
              <a:buNone/>
            </a:pP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 14 : 7 = 2</a:t>
            </a:r>
          </a:p>
          <a:p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= 14 : 2 = </a:t>
            </a:r>
            <a:r>
              <a:rPr lang="sr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BA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sr-Latn-BA" sz="26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Latn-BA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r-Latn-BA" sz="26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4852" y="955844"/>
            <a:ext cx="3714776" cy="4100620"/>
          </a:xfr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Latn-BA" sz="1800" dirty="0" smtClean="0"/>
              <a:t> </a:t>
            </a:r>
            <a:r>
              <a:rPr lang="sr-Cyrl-B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sr-Cyrl-B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бакар (</a:t>
            </a:r>
            <a:r>
              <a:rPr lang="sr-Latn-B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II) - </a:t>
            </a:r>
            <a:r>
              <a:rPr lang="sr-Cyrl-B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оксид</a:t>
            </a:r>
            <a:endParaRPr lang="sr-Latn-BA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r-Latn-BA" dirty="0" smtClean="0"/>
              <a:t>      </a:t>
            </a:r>
            <a:r>
              <a:rPr lang="sr-Latn-B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    II</a:t>
            </a:r>
            <a:endParaRPr lang="sr-Cyrl-B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B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CuxOy</a:t>
            </a:r>
          </a:p>
          <a:p>
            <a:pPr marL="0" indent="0">
              <a:buNone/>
            </a:pPr>
            <a:r>
              <a:rPr lang="sr-Latn-B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----------</a:t>
            </a:r>
          </a:p>
          <a:p>
            <a:pPr marL="0" indent="0">
              <a:buNone/>
            </a:pPr>
            <a:r>
              <a:rPr lang="sr-Latn-B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2</a:t>
            </a:r>
          </a:p>
          <a:p>
            <a:pPr>
              <a:buNone/>
            </a:pPr>
            <a:endParaRPr lang="sr-Latn-B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B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 2 : 2 = 1</a:t>
            </a:r>
          </a:p>
          <a:p>
            <a:r>
              <a:rPr lang="sr-Latn-B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sr-Latn-B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 : 2 = 1</a:t>
            </a:r>
            <a:endParaRPr lang="sr-Latn-B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B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BA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CuO</a:t>
            </a:r>
          </a:p>
          <a:p>
            <a:endParaRPr lang="sr-Latn-BA" dirty="0" smtClean="0"/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827584" y="128804"/>
            <a:ext cx="6851104" cy="4798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sr-Cyrl-BA" dirty="0" smtClean="0"/>
              <a:t> </a:t>
            </a:r>
            <a:r>
              <a:rPr lang="sr-Cyrl-BA" sz="2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Написати формуле сљедећих оксида:</a:t>
            </a:r>
            <a:endParaRPr lang="en-US" sz="2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6" grpId="0" uiExpand="1" build="p" animBg="1"/>
      <p:bldP spid="9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3250704" cy="8572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ВЈЕЖБА бр. 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6419056" cy="47982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sr-Cyrl-BA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Одредити називе сљедећих оксида :</a:t>
            </a:r>
            <a:endParaRPr lang="en-US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3568" y="1851670"/>
            <a:ext cx="3538736" cy="316835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dirty="0" smtClean="0"/>
              <a:t> </a:t>
            </a:r>
            <a:r>
              <a:rPr lang="sr-Latn-BA" dirty="0" smtClean="0"/>
              <a:t>       </a:t>
            </a:r>
            <a:r>
              <a:rPr lang="sr-Cyrl-BA" dirty="0" smtClean="0"/>
              <a:t>   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  II</a:t>
            </a:r>
          </a:p>
          <a:p>
            <a:pPr marL="0" indent="0">
              <a:buNone/>
            </a:pPr>
            <a:r>
              <a:rPr lang="sr-Cyrl-B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sr-Cyrl-B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Latn-B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sr-Latn-BA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Latn-B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r-Latn-BA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BA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sr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x · 2 = 2·3</a:t>
            </a:r>
          </a:p>
          <a:p>
            <a:pPr marL="0" indent="0">
              <a:buNone/>
            </a:pPr>
            <a:r>
              <a:rPr lang="sr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x · 2 = 6</a:t>
            </a:r>
          </a:p>
          <a:p>
            <a:pPr marL="0" indent="0">
              <a:buNone/>
            </a:pPr>
            <a:r>
              <a:rPr lang="sr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x = 3</a:t>
            </a:r>
          </a:p>
          <a:p>
            <a:pPr marL="0" indent="0">
              <a:buNone/>
            </a:pPr>
            <a:r>
              <a:rPr lang="sr-Cyrl-B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алуминијум - оксид</a:t>
            </a:r>
            <a:endParaRPr lang="sr-Latn-BA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2040" y="1831762"/>
            <a:ext cx="3456384" cy="318826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sr-Latn-BA" dirty="0" smtClean="0"/>
              <a:t>    </a:t>
            </a:r>
            <a:r>
              <a:rPr lang="sr-Cyrl-BA" dirty="0" smtClean="0"/>
              <a:t>      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 II</a:t>
            </a:r>
            <a:endParaRPr lang="sr-Cyrl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sr-Latn-B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sr-Latn-BA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r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x · 1 = 2·2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x · 1 = 4</a:t>
            </a:r>
          </a:p>
          <a:p>
            <a:pPr marL="0" indent="0">
              <a:buNone/>
            </a:pPr>
            <a:r>
              <a:rPr lang="sr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x = 4</a:t>
            </a:r>
          </a:p>
          <a:p>
            <a:pPr marL="0" indent="0">
              <a:buNone/>
            </a:pP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B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азот (</a:t>
            </a:r>
            <a:r>
              <a:rPr lang="sr-Latn-B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IV) </a:t>
            </a:r>
            <a:r>
              <a:rPr lang="sr-Cyrl-B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оксид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804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animBg="1"/>
      <p:bldP spid="3" grpId="0" uiExpand="1" build="p" animBg="1"/>
      <p:bldP spid="4" grpId="0" uiExpand="1" build="p" animBg="1"/>
      <p:bldP spid="6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58" y="2095776"/>
            <a:ext cx="4040188" cy="2564206"/>
          </a:xfrm>
          <a:solidFill>
            <a:srgbClr val="FFFF99"/>
          </a:solidFill>
        </p:spPr>
        <p:txBody>
          <a:bodyPr/>
          <a:lstStyle/>
          <a:p>
            <a:r>
              <a:rPr lang="sr-Cyrl-BA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Подсјетимо се :</a:t>
            </a:r>
          </a:p>
          <a:p>
            <a:pPr marL="0" indent="0">
              <a:buNone/>
            </a:pP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Хемијске једначине су скраћени облик приказивања хемијских реакција.</a:t>
            </a:r>
          </a:p>
          <a:p>
            <a:pPr marL="0" indent="0">
              <a:buNone/>
            </a:pP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Изједначавамо их помоћу коефицијената (најмањих цијелих бројева).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" y="1151335"/>
            <a:ext cx="8229601" cy="84070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sr-Cyrl-BA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Хемијском једначином представи хемијску реакцију оксидације калцијума, при којој настаје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калцијум – оксид </a:t>
            </a:r>
            <a:r>
              <a:rPr lang="sr-Cyrl-BA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190348"/>
            <a:ext cx="3250704" cy="8572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ВЈЕЖБА бр. 3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sz="quarter" idx="4"/>
          </p:nvPr>
        </p:nvSpPr>
        <p:spPr>
          <a:xfrm>
            <a:off x="4283968" y="2085123"/>
            <a:ext cx="4752528" cy="2963863"/>
          </a:xfr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sr-Latn-B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    II</a:t>
            </a:r>
            <a:endParaRPr lang="sr-Cyrl-BA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__ 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 +  </a:t>
            </a:r>
            <a:r>
              <a:rPr lang="bs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r-Latn-B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 CaO</a:t>
            </a:r>
            <a:endParaRPr lang="sr-Cyrl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__ 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 + </a:t>
            </a:r>
            <a:r>
              <a:rPr lang="bs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r-Latn-B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sr-Cyrl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endParaRPr lang="sr-Cyrl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sr-Cyrl-B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 + </a:t>
            </a:r>
            <a:r>
              <a:rPr lang="bs-Cyrl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</a:t>
            </a:r>
            <a:r>
              <a:rPr lang="sr-Latn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O2 </a:t>
            </a:r>
            <a:r>
              <a:rPr lang="sr-Cyrl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sr-Cyrl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sr-Cyrl-BA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endParaRPr lang="sr-Cyrl-BA" sz="2400" dirty="0" smtClean="0"/>
          </a:p>
          <a:p>
            <a:endParaRPr lang="sr-Cyrl-BA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099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6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uiExpand="1" build="p" animBg="1"/>
      <p:bldP spid="9" grpId="0" animBg="1"/>
      <p:bldP spid="10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11510"/>
            <a:ext cx="7272807" cy="136815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задаћу :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2139702"/>
            <a:ext cx="5900750" cy="2304256"/>
          </a:xfrm>
          <a:solidFill>
            <a:schemeClr val="bg1"/>
          </a:solidFill>
        </p:spPr>
        <p:txBody>
          <a:bodyPr/>
          <a:lstStyle/>
          <a:p>
            <a:pPr algn="ctr"/>
            <a:endParaRPr lang="sr-Cyrl-BA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Уџбеник, стр. 93.</a:t>
            </a:r>
          </a:p>
          <a:p>
            <a:pPr marL="0" indent="0" algn="ctr">
              <a:buNone/>
            </a:pPr>
            <a:r>
              <a:rPr lang="sr-Cyrl-BA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задаци: 1. – 4.)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315</Words>
  <Application>Microsoft Office PowerPoint</Application>
  <PresentationFormat>On-screen Show (16:9)</PresentationFormat>
  <Paragraphs>82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ОКСИДАЦИЈА И ОКСИДИ</vt:lpstr>
      <vt:lpstr>* ПОДСЈЕТНИК</vt:lpstr>
      <vt:lpstr>ВЈЕЖБА бр. 1</vt:lpstr>
      <vt:lpstr>Slide 4</vt:lpstr>
      <vt:lpstr>ВЈЕЖБА бр. 2</vt:lpstr>
      <vt:lpstr>ВЈЕЖБА бр. 3</vt:lpstr>
      <vt:lpstr>Задаци за задаћу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ОКСИДАЦИЈА И ОКСИДИ</dc:title>
  <dc:creator>user</dc:creator>
  <cp:lastModifiedBy>Aleksandra Puhalic</cp:lastModifiedBy>
  <cp:revision>59</cp:revision>
  <dcterms:created xsi:type="dcterms:W3CDTF">2020-03-23T16:44:42Z</dcterms:created>
  <dcterms:modified xsi:type="dcterms:W3CDTF">2020-04-01T09:24:06Z</dcterms:modified>
</cp:coreProperties>
</file>