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57" r:id="rId5"/>
    <p:sldId id="258" r:id="rId6"/>
    <p:sldId id="266" r:id="rId7"/>
    <p:sldId id="259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4C5DD3"/>
    <a:srgbClr val="415DD3"/>
    <a:srgbClr val="4272D2"/>
    <a:srgbClr val="615DB7"/>
    <a:srgbClr val="3F41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1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1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8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70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89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0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2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48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69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28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21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8491-F7B4-4D78-ABDB-E91CC141494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A596-E6A6-4E75-ACDE-B9C6D0D94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69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748" y="430032"/>
            <a:ext cx="9144000" cy="2387600"/>
          </a:xfrm>
          <a:solidFill>
            <a:schemeClr val="accent5">
              <a:lumMod val="50000"/>
            </a:schemeClr>
          </a:solidFill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sr-Cyrl-BA" sz="8000" b="1" dirty="0" smtClean="0">
                <a:solidFill>
                  <a:schemeClr val="bg1"/>
                </a:solidFill>
              </a:rPr>
              <a:t>СРПСКИ ЈЕЗИК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-1" y="4924697"/>
            <a:ext cx="6322423" cy="1933303"/>
          </a:xfrm>
          <a:prstGeom prst="rt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5869577" y="4924697"/>
            <a:ext cx="6322423" cy="1933303"/>
          </a:xfrm>
          <a:prstGeom prst="rt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name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2057" y="3242854"/>
            <a:ext cx="4284617" cy="3615146"/>
          </a:xfrm>
          <a:prstGeom prst="rect">
            <a:avLst/>
          </a:prstGeom>
        </p:spPr>
      </p:pic>
      <p:pic>
        <p:nvPicPr>
          <p:cNvPr id="1027" name="Picture 3" descr="C:\Users\PC\AppData\Local\Microsoft\Windows\Temporary Internet Files\Content.IE5\0VP59M4Q\14342-illustration-of-a-book-pv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6" y="3665219"/>
            <a:ext cx="3618411" cy="2487658"/>
          </a:xfrm>
          <a:prstGeom prst="rect">
            <a:avLst/>
          </a:prstGeom>
          <a:noFill/>
        </p:spPr>
      </p:pic>
      <p:pic>
        <p:nvPicPr>
          <p:cNvPr id="1028" name="Picture 4" descr="C:\Users\PC\AppData\Local\Microsoft\Windows\Temporary Internet Files\Content.IE5\M23633X1\Pencil-1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37120" flipH="1">
            <a:off x="3439332" y="4692844"/>
            <a:ext cx="1933852" cy="1450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0509168"/>
              </p:ext>
            </p:extLst>
          </p:nvPr>
        </p:nvGraphicFramePr>
        <p:xfrm>
          <a:off x="1528733" y="229334"/>
          <a:ext cx="9078685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8685">
                  <a:extLst>
                    <a:ext uri="{9D8B030D-6E8A-4147-A177-3AD203B41FA5}">
                      <a16:colId xmlns:a16="http://schemas.microsoft.com/office/drawing/2014/main" xmlns="" val="495645066"/>
                    </a:ext>
                  </a:extLst>
                </a:gridCol>
              </a:tblGrid>
              <a:tr h="1586213">
                <a:tc>
                  <a:txBody>
                    <a:bodyPr/>
                    <a:lstStyle/>
                    <a:p>
                      <a:pPr algn="ctr"/>
                      <a:endParaRPr lang="sr-Cyrl-BA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BA" sz="3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ЗАДАЦИ</a:t>
                      </a:r>
                      <a:r>
                        <a:rPr lang="sr-Cyrl-BA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САМОСТАЛАН РАД</a:t>
                      </a:r>
                    </a:p>
                    <a:p>
                      <a:pPr algn="ctr"/>
                      <a:endParaRPr lang="sr-Cyrl-BA" sz="28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BA" sz="2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Препричати и илустровати басну </a:t>
                      </a:r>
                    </a:p>
                    <a:p>
                      <a:pPr algn="ctr"/>
                      <a:r>
                        <a:rPr lang="sr-Cyrl-BA" sz="2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своје свеске. </a:t>
                      </a:r>
                    </a:p>
                    <a:p>
                      <a:pPr algn="ctr"/>
                      <a:endParaRPr lang="sr-Cyrl-BA" sz="28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768447"/>
                  </a:ext>
                </a:extLst>
              </a:tr>
            </a:tbl>
          </a:graphicData>
        </a:graphic>
      </p:graphicFrame>
      <p:sp>
        <p:nvSpPr>
          <p:cNvPr id="4" name="Right Triangle 3"/>
          <p:cNvSpPr/>
          <p:nvPr/>
        </p:nvSpPr>
        <p:spPr>
          <a:xfrm>
            <a:off x="-1" y="4924697"/>
            <a:ext cx="6322423" cy="1933303"/>
          </a:xfrm>
          <a:prstGeom prst="rt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>
            <a:off x="5869577" y="4924697"/>
            <a:ext cx="6322423" cy="1933303"/>
          </a:xfrm>
          <a:prstGeom prst="rt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name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5152" y="4361326"/>
            <a:ext cx="2959021" cy="2496674"/>
          </a:xfrm>
          <a:prstGeom prst="rect">
            <a:avLst/>
          </a:prstGeom>
        </p:spPr>
      </p:pic>
      <p:pic>
        <p:nvPicPr>
          <p:cNvPr id="7" name="Picture 3" descr="C:\Users\PC\AppData\Local\Microsoft\Windows\Temporary Internet Files\Content.IE5\0VP59M4Q\14342-illustration-of-a-book-pv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51" y="4190135"/>
            <a:ext cx="3066931" cy="2108515"/>
          </a:xfrm>
          <a:prstGeom prst="rect">
            <a:avLst/>
          </a:prstGeom>
          <a:noFill/>
        </p:spPr>
      </p:pic>
      <p:pic>
        <p:nvPicPr>
          <p:cNvPr id="8" name="Picture 4" descr="C:\Users\PC\AppData\Local\Microsoft\Windows\Temporary Internet Files\Content.IE5\M23633X1\Pencil-1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37120" flipH="1">
            <a:off x="3848476" y="5073623"/>
            <a:ext cx="1639115" cy="1229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8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9144000" cy="1084217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„МИШ ИЗ ГРАДА И МИШ ИЗ ПОЉА“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2573383"/>
            <a:ext cx="9144000" cy="313508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47369"/>
            <a:ext cx="9144000" cy="34917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Callout 5"/>
          <p:cNvSpPr/>
          <p:nvPr/>
        </p:nvSpPr>
        <p:spPr>
          <a:xfrm>
            <a:off x="3474720" y="182880"/>
            <a:ext cx="4846320" cy="6675120"/>
          </a:xfrm>
          <a:prstGeom prst="leftRight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b="1" dirty="0" smtClean="0">
                <a:latin typeface="Arial" pitchFamily="34" charset="0"/>
                <a:cs typeface="Arial" pitchFamily="34" charset="0"/>
              </a:rPr>
              <a:t>Б</a:t>
            </a:r>
          </a:p>
          <a:p>
            <a:pPr algn="ctr"/>
            <a:r>
              <a:rPr lang="sr-Cyrl-BA" sz="4400" b="1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pPr algn="ctr"/>
            <a:r>
              <a:rPr lang="sr-Cyrl-BA" sz="4400" b="1" dirty="0" smtClean="0">
                <a:latin typeface="Arial" pitchFamily="34" charset="0"/>
                <a:cs typeface="Arial" pitchFamily="34" charset="0"/>
              </a:rPr>
              <a:t>С</a:t>
            </a:r>
          </a:p>
          <a:p>
            <a:pPr algn="ctr"/>
            <a:r>
              <a:rPr lang="sr-Cyrl-BA" sz="4400" b="1" dirty="0" smtClean="0">
                <a:latin typeface="Arial" pitchFamily="34" charset="0"/>
                <a:cs typeface="Arial" pitchFamily="34" charset="0"/>
              </a:rPr>
              <a:t>Н</a:t>
            </a:r>
          </a:p>
          <a:p>
            <a:pPr algn="ctr"/>
            <a:r>
              <a:rPr lang="sr-Cyrl-BA" sz="4400" b="1" dirty="0" smtClean="0">
                <a:latin typeface="Arial" pitchFamily="34" charset="0"/>
                <a:cs typeface="Arial" pitchFamily="34" charset="0"/>
              </a:rPr>
              <a:t>Е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08909"/>
            <a:ext cx="3553097" cy="285997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u="sng" dirty="0" smtClean="0">
                <a:latin typeface="Arial" pitchFamily="34" charset="0"/>
                <a:cs typeface="Arial" pitchFamily="34" charset="0"/>
              </a:rPr>
              <a:t>Басне</a:t>
            </a: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 су кратке приче у којима писац говори о животињама, али при томе мисли на људе.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9086" y="2203269"/>
            <a:ext cx="3553097" cy="2586445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647611" y="2305616"/>
            <a:ext cx="3252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Свака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басна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поуку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које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можемо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нешто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научимо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2941" y="174812"/>
            <a:ext cx="2075030" cy="2084294"/>
          </a:xfrm>
          <a:prstGeom prst="rect">
            <a:avLst/>
          </a:prstGeom>
        </p:spPr>
      </p:pic>
      <p:pic>
        <p:nvPicPr>
          <p:cNvPr id="7172" name="Picture 4" descr="C:\Users\PC\AppData\Local\Microsoft\Windows\Temporary Internet Files\Content.IE5\M23633X1\clipart00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99" y="4767943"/>
            <a:ext cx="2722680" cy="209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10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112679"/>
              </p:ext>
            </p:extLst>
          </p:nvPr>
        </p:nvGraphicFramePr>
        <p:xfrm>
          <a:off x="1139688" y="357809"/>
          <a:ext cx="9969042" cy="596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042">
                  <a:extLst>
                    <a:ext uri="{9D8B030D-6E8A-4147-A177-3AD203B41FA5}">
                      <a16:colId xmlns:a16="http://schemas.microsoft.com/office/drawing/2014/main" xmlns="" val="3658215436"/>
                    </a:ext>
                  </a:extLst>
                </a:gridCol>
              </a:tblGrid>
              <a:tr h="5964614">
                <a:tc>
                  <a:txBody>
                    <a:bodyPr/>
                    <a:lstStyle/>
                    <a:p>
                      <a:pPr algn="ctr"/>
                      <a:r>
                        <a:rPr lang="sr-Cyrl-BA" sz="3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„МИШ ИЗ ГРАДА И МИШ ИЗ ПОЉА“</a:t>
                      </a: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Позвао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миш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града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сабрата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свог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поља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где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раскош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влада</a:t>
                      </a:r>
                      <a:r>
                        <a:rPr lang="sr-Cyrl-BA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.. 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где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је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кујна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боља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дивно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застрт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стоји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насред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персијског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сага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дивљењем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броји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господска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скупа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ctr"/>
                      <a:endParaRPr lang="en-US" sz="26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37156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154" y="1471576"/>
            <a:ext cx="7887109" cy="23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3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540533"/>
              </p:ext>
            </p:extLst>
          </p:nvPr>
        </p:nvGraphicFramePr>
        <p:xfrm>
          <a:off x="1205238" y="368618"/>
          <a:ext cx="9562011" cy="56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2011">
                  <a:extLst>
                    <a:ext uri="{9D8B030D-6E8A-4147-A177-3AD203B41FA5}">
                      <a16:colId xmlns:a16="http://schemas.microsoft.com/office/drawing/2014/main" xmlns="" val="4094023428"/>
                    </a:ext>
                  </a:extLst>
                </a:gridCol>
              </a:tblGrid>
              <a:tr h="5668072">
                <a:tc>
                  <a:txBody>
                    <a:bodyPr/>
                    <a:lstStyle/>
                    <a:p>
                      <a:pPr algn="ctr"/>
                      <a:endParaRPr lang="sr-Cyrl-BA" sz="24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Гозба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пође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... </a:t>
                      </a:r>
                      <a:endParaRPr lang="en-US" sz="26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Свега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што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срце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жели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sr-Cyrl-BA" sz="26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али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неко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дође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баш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сели</a:t>
                      </a:r>
                      <a:r>
                        <a:rPr lang="sr-Cyrl-BA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..</a:t>
                      </a:r>
                      <a:endParaRPr lang="sr-Cyrl-BA" sz="26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врата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дворане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зачу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нека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лупа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колико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пир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разбегну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скупа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Тишина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изишли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дрхте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као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стручак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Домаћин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пришли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Изволте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",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рече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„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ручак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."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сељак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„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Богме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доста</a:t>
                      </a:r>
                      <a:r>
                        <a:rPr lang="en-US" sz="2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!</a:t>
                      </a:r>
                      <a:endParaRPr lang="en-US" sz="26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69119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4851" y="2286001"/>
            <a:ext cx="2688763" cy="224192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653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540533"/>
              </p:ext>
            </p:extLst>
          </p:nvPr>
        </p:nvGraphicFramePr>
        <p:xfrm>
          <a:off x="1205238" y="368618"/>
          <a:ext cx="9562011" cy="56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2011">
                  <a:extLst>
                    <a:ext uri="{9D8B030D-6E8A-4147-A177-3AD203B41FA5}">
                      <a16:colId xmlns:a16="http://schemas.microsoft.com/office/drawing/2014/main" xmlns="" val="4094023428"/>
                    </a:ext>
                  </a:extLst>
                </a:gridCol>
              </a:tblGrid>
              <a:tr h="5668072">
                <a:tc>
                  <a:txBody>
                    <a:bodyPr/>
                    <a:lstStyle/>
                    <a:p>
                      <a:pPr algn="ctr"/>
                      <a:endParaRPr lang="sr-Cyrl-BA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Дођите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сутра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мени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моја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јела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проста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нит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'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вино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пени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Мир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је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предовољство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мој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стомак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добро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вари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</a:t>
                      </a:r>
                    </a:p>
                    <a:p>
                      <a:pPr algn="ctr"/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џаба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вам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задовољство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страх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вечно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6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квари</a:t>
                      </a:r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."</a:t>
                      </a:r>
                    </a:p>
                    <a:p>
                      <a:pPr algn="ctr"/>
                      <a:r>
                        <a:rPr lang="sr-Cyrl-BA" sz="2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                                        Ла Фонтен </a:t>
                      </a:r>
                      <a:endParaRPr lang="en-US" sz="26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sr-Cyrl-BA" sz="24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69119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8569" y="615190"/>
            <a:ext cx="2176403" cy="23899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983" y="297760"/>
            <a:ext cx="11502885" cy="628152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b="1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4833" y="322879"/>
            <a:ext cx="4837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Лектира: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„Басне“ Ла Фонтен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6902" y="2054744"/>
            <a:ext cx="574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„Миш из града и миш из поља“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5750" y="2687745"/>
            <a:ext cx="2080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 Фонтен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2301" y="3323432"/>
            <a:ext cx="274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Вријеме ручка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5771" y="3959536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774" y="2000961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Назив </a:t>
            </a: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дјела:      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Писац: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Вријеме </a:t>
            </a: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радње:</a:t>
            </a:r>
          </a:p>
          <a:p>
            <a:pPr>
              <a:spcBef>
                <a:spcPts val="1200"/>
              </a:spcBef>
            </a:pP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Мјесто радње: 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sr-Cyrl-B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PC\AppData\Local\Microsoft\Windows\Temporary Internet Files\Content.IE5\0VP59M4Q\notebook-p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804" y="2612572"/>
            <a:ext cx="2858181" cy="3696380"/>
          </a:xfrm>
          <a:prstGeom prst="rect">
            <a:avLst/>
          </a:prstGeom>
          <a:noFill/>
        </p:spPr>
      </p:pic>
      <p:pic>
        <p:nvPicPr>
          <p:cNvPr id="4099" name="Picture 3" descr="C:\Users\PC\AppData\Local\Microsoft\Windows\Temporary Internet Files\Content.IE5\0VP59M4Q\Pencil-1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8722" y="1934935"/>
            <a:ext cx="2376207" cy="1782155"/>
          </a:xfrm>
          <a:prstGeom prst="rect">
            <a:avLst/>
          </a:prstGeom>
          <a:noFill/>
        </p:spPr>
      </p:pic>
      <p:pic>
        <p:nvPicPr>
          <p:cNvPr id="1026" name="Picture 2" descr="C:\Users\PC\AppData\Local\Microsoft\Windows\Temporary Internet Files\Content.IE5\HZZ31C6B\Jean_de_La_Fontai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955" y="3386666"/>
            <a:ext cx="2788227" cy="2963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94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6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02440" y="0"/>
            <a:ext cx="48768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Главни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ликови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en-US" sz="3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2025" y="0"/>
            <a:ext cx="608371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миш из града и миш из поља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7676" y="771561"/>
            <a:ext cx="5695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 smtClean="0"/>
              <a:t> </a:t>
            </a: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- Особине главних ликова: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4092" y="2240895"/>
            <a:ext cx="5730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000" b="1" dirty="0" smtClean="0">
                <a:cs typeface="Arial" pitchFamily="34" charset="0"/>
              </a:rPr>
              <a:t>Миш из града: слаткорјечив, </a:t>
            </a:r>
            <a:endParaRPr lang="en-US" sz="3000" b="1" dirty="0" smtClean="0">
              <a:cs typeface="Arial" pitchFamily="34" charset="0"/>
            </a:endParaRPr>
          </a:p>
          <a:p>
            <a:r>
              <a:rPr lang="en-US" sz="3000" b="1" dirty="0" smtClean="0">
                <a:cs typeface="Arial" pitchFamily="34" charset="0"/>
              </a:rPr>
              <a:t>                             </a:t>
            </a:r>
            <a:r>
              <a:rPr lang="sr-Cyrl-BA" sz="3000" b="1" dirty="0" smtClean="0">
                <a:cs typeface="Arial" pitchFamily="34" charset="0"/>
              </a:rPr>
              <a:t> хвалисав, </a:t>
            </a:r>
            <a:endParaRPr lang="en-US" sz="3000" b="1" dirty="0" smtClean="0">
              <a:cs typeface="Arial" pitchFamily="34" charset="0"/>
            </a:endParaRPr>
          </a:p>
          <a:p>
            <a:r>
              <a:rPr lang="en-US" sz="3000" b="1" dirty="0" smtClean="0">
                <a:cs typeface="Arial" pitchFamily="34" charset="0"/>
              </a:rPr>
              <a:t>                             </a:t>
            </a:r>
            <a:r>
              <a:rPr lang="sr-Cyrl-BA" sz="3000" b="1" dirty="0" smtClean="0">
                <a:cs typeface="Arial" pitchFamily="34" charset="0"/>
              </a:rPr>
              <a:t> плашљив</a:t>
            </a:r>
            <a:r>
              <a:rPr lang="en-US" sz="3000" b="1" dirty="0" smtClean="0">
                <a:cs typeface="Arial" pitchFamily="34" charset="0"/>
              </a:rPr>
              <a:t>.</a:t>
            </a:r>
            <a:r>
              <a:rPr lang="sr-Cyrl-BA" sz="3000" b="1" dirty="0" smtClean="0">
                <a:cs typeface="Arial" pitchFamily="34" charset="0"/>
              </a:rPr>
              <a:t> </a:t>
            </a:r>
            <a:endParaRPr lang="en-US" sz="3000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9850" y="2224537"/>
            <a:ext cx="42897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000" b="1" dirty="0" smtClean="0"/>
              <a:t>Миш из поља: скроман, </a:t>
            </a:r>
          </a:p>
          <a:p>
            <a:r>
              <a:rPr lang="sr-Cyrl-BA" sz="3000" b="1" dirty="0" smtClean="0"/>
              <a:t>                              искрен.</a:t>
            </a:r>
            <a:endParaRPr lang="en-US" sz="3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786562" y="769114"/>
            <a:ext cx="6572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Миш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из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града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слаткорјечив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                    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хвалисав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                    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плашљив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Миш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из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поља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</a:t>
            </a:r>
            <a:r>
              <a:rPr kumimoji="0" lang="sr-Cyrl-BA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скроман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                    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искрен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11" descr="08_gradski_mis_i_seoski_mis.jpg"/>
          <p:cNvPicPr/>
          <p:nvPr/>
        </p:nvPicPr>
        <p:blipFill>
          <a:blip r:embed="rId2" cstate="print"/>
          <a:srcRect l="21806" t="11392" r="19670" b="70334"/>
          <a:stretch>
            <a:fillRect/>
          </a:stretch>
        </p:blipFill>
        <p:spPr>
          <a:xfrm flipV="1">
            <a:off x="1244744" y="3186115"/>
            <a:ext cx="10672762" cy="3671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4463" y="3186112"/>
            <a:ext cx="2800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/>
              <a:t>- Тема :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14463" y="3929062"/>
            <a:ext cx="284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/>
              <a:t>- Идеја:</a:t>
            </a:r>
            <a:endParaRPr lang="en-US" sz="3000" b="1" dirty="0"/>
          </a:p>
        </p:txBody>
      </p:sp>
      <p:sp>
        <p:nvSpPr>
          <p:cNvPr id="15" name="Rectangle 14"/>
          <p:cNvSpPr/>
          <p:nvPr/>
        </p:nvSpPr>
        <p:spPr>
          <a:xfrm>
            <a:off x="2711161" y="3210583"/>
            <a:ext cx="30514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000" b="1" dirty="0" smtClean="0"/>
              <a:t>Неславна посјета</a:t>
            </a:r>
            <a:endParaRPr lang="en-US" sz="3000" dirty="0"/>
          </a:p>
        </p:txBody>
      </p:sp>
      <p:sp>
        <p:nvSpPr>
          <p:cNvPr id="16" name="Rectangle 15"/>
          <p:cNvSpPr/>
          <p:nvPr/>
        </p:nvSpPr>
        <p:spPr>
          <a:xfrm>
            <a:off x="2759026" y="3957881"/>
            <a:ext cx="55531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000" b="1" dirty="0" smtClean="0"/>
              <a:t>Џаба сва раскош ако нема мира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376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  <p:bldP spid="7" grpId="1"/>
      <p:bldP spid="8" grpId="0"/>
      <p:bldP spid="8" grpId="1"/>
      <p:bldP spid="4097" grpId="0"/>
      <p:bldP spid="13" grpId="0"/>
      <p:bldP spid="14" grpId="0"/>
      <p:bldP spid="15" grpId="1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09898" y="1097280"/>
            <a:ext cx="4376057" cy="2338252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n-US" sz="2800" b="1" dirty="0" err="1" smtClean="0"/>
              <a:t>Ko</a:t>
            </a:r>
            <a:r>
              <a:rPr lang="sr-Cyrl-BA" sz="2800" b="1" dirty="0" smtClean="0"/>
              <a:t>га је позвао   </a:t>
            </a:r>
          </a:p>
          <a:p>
            <a:pPr marL="514350" indent="-514350" algn="ctr"/>
            <a:r>
              <a:rPr lang="sr-Cyrl-BA" sz="2800" b="1" dirty="0" smtClean="0"/>
              <a:t>    миш из града?</a:t>
            </a:r>
            <a:r>
              <a:rPr lang="en-US" sz="2800" b="1" dirty="0" smtClean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5717178" y="444137"/>
            <a:ext cx="3918857" cy="2103120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/>
              <a:t>3. Ко је прекинуо гозбу?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4641668" y="3631473"/>
            <a:ext cx="4632961" cy="2451463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sr-Cyrl-BA" sz="2800" b="1" dirty="0" smtClean="0"/>
              <a:t>5. Шта је на крају рекао миш из поља?</a:t>
            </a:r>
            <a:endParaRPr lang="en-US" sz="2800" b="1" dirty="0"/>
          </a:p>
        </p:txBody>
      </p:sp>
      <p:sp>
        <p:nvSpPr>
          <p:cNvPr id="7" name="Cloud 6"/>
          <p:cNvSpPr/>
          <p:nvPr/>
        </p:nvSpPr>
        <p:spPr>
          <a:xfrm>
            <a:off x="8490857" y="1748567"/>
            <a:ext cx="3701143" cy="2272938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/>
              <a:t>4. Зашто су се уплашили?</a:t>
            </a:r>
            <a:endParaRPr lang="en-US" sz="2800" b="1" dirty="0"/>
          </a:p>
        </p:txBody>
      </p:sp>
      <p:sp>
        <p:nvSpPr>
          <p:cNvPr id="8" name="Cloud 7"/>
          <p:cNvSpPr/>
          <p:nvPr/>
        </p:nvSpPr>
        <p:spPr>
          <a:xfrm>
            <a:off x="0" y="3522617"/>
            <a:ext cx="3918857" cy="2103120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/>
              <a:t>2. Каква је била гозба?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9897" y="222069"/>
            <a:ext cx="49900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АНАЛИЗА БАСНЕ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46024" y="1087049"/>
            <a:ext cx="4376057" cy="2338252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sr-Cyrl-BA" sz="2800" b="1" dirty="0" smtClean="0"/>
          </a:p>
          <a:p>
            <a:pPr marL="514350" indent="-514350" algn="ctr"/>
            <a:r>
              <a:rPr lang="sr-Cyrl-BA" sz="2800" b="1" dirty="0" smtClean="0"/>
              <a:t>Миш из града </a:t>
            </a:r>
          </a:p>
          <a:p>
            <a:pPr marL="514350" indent="-514350" algn="ctr"/>
            <a:r>
              <a:rPr lang="sr-Cyrl-BA" sz="2800" b="1" dirty="0" smtClean="0"/>
              <a:t>је позвао свог рођака из поља. </a:t>
            </a:r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0" y="3586163"/>
            <a:ext cx="4282096" cy="2282923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/>
              <a:t>Гозба је била </a:t>
            </a:r>
            <a:r>
              <a:rPr lang="sr-Cyrl-BA" sz="2800" b="1" smtClean="0"/>
              <a:t>господска, пуна </a:t>
            </a:r>
            <a:r>
              <a:rPr lang="sr-Cyrl-BA" sz="2800" b="1" dirty="0" smtClean="0"/>
              <a:t>разноврсне хране.</a:t>
            </a:r>
            <a:endParaRPr lang="en-US" sz="2800" b="1" dirty="0"/>
          </a:p>
        </p:txBody>
      </p:sp>
      <p:sp>
        <p:nvSpPr>
          <p:cNvPr id="10" name="Cloud 9"/>
          <p:cNvSpPr/>
          <p:nvPr/>
        </p:nvSpPr>
        <p:spPr>
          <a:xfrm>
            <a:off x="5737762" y="499556"/>
            <a:ext cx="3918857" cy="2103120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/>
              <a:t>Гозбу је прекинула бука.</a:t>
            </a:r>
            <a:endParaRPr lang="en-US" sz="2800" b="1" dirty="0"/>
          </a:p>
        </p:txBody>
      </p:sp>
      <p:sp>
        <p:nvSpPr>
          <p:cNvPr id="13" name="Cloud 12"/>
          <p:cNvSpPr/>
          <p:nvPr/>
        </p:nvSpPr>
        <p:spPr>
          <a:xfrm>
            <a:off x="8186738" y="1895339"/>
            <a:ext cx="4419600" cy="2272938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/>
              <a:t>Уплашили су се јер су знали да је велика мачка у близини.</a:t>
            </a:r>
            <a:endParaRPr lang="en-US" sz="2800" b="1" dirty="0"/>
          </a:p>
        </p:txBody>
      </p:sp>
      <p:sp>
        <p:nvSpPr>
          <p:cNvPr id="14" name="Cloud 13"/>
          <p:cNvSpPr/>
          <p:nvPr/>
        </p:nvSpPr>
        <p:spPr>
          <a:xfrm>
            <a:off x="3914776" y="3500439"/>
            <a:ext cx="6372226" cy="2634886"/>
          </a:xfrm>
          <a:prstGeom prst="cloud">
            <a:avLst/>
          </a:prstGeom>
          <a:solidFill>
            <a:srgbClr val="4C5DD3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sr-Cyrl-BA" sz="2800" b="1" dirty="0" smtClean="0"/>
          </a:p>
          <a:p>
            <a:pPr marL="514350" indent="-514350" algn="ctr"/>
            <a:r>
              <a:rPr lang="sr-Cyrl-BA" sz="2800" b="1" dirty="0" smtClean="0"/>
              <a:t>На крају је миш из поља позвао миша из града код себе, јер код њега влада мир, иако је све скромно.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uiExpand="1" animBg="1"/>
      <p:bldP spid="6" grpId="0" uiExpand="1" animBg="1"/>
      <p:bldP spid="7" grpId="0" uiExpand="1" animBg="1"/>
      <p:bldP spid="11" grpId="1" build="allAtOnce" animBg="1"/>
      <p:bldP spid="12" grpId="0" animBg="1"/>
      <p:bldP spid="10" grpId="1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435</Words>
  <Application>Microsoft Office PowerPoint</Application>
  <PresentationFormat>Custom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СРПСКИ ЈЕЗИК</vt:lpstr>
      <vt:lpstr>„МИШ ИЗ ГРАДА И МИШ ИЗ ПОЉА“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„МИШ ИЗ ПОЉА И МИШ ИЗ ГРАДА“</dc:title>
  <dc:creator>ASUS</dc:creator>
  <cp:lastModifiedBy>PC</cp:lastModifiedBy>
  <cp:revision>23</cp:revision>
  <dcterms:created xsi:type="dcterms:W3CDTF">2020-04-01T14:48:37Z</dcterms:created>
  <dcterms:modified xsi:type="dcterms:W3CDTF">2020-04-05T19:27:48Z</dcterms:modified>
</cp:coreProperties>
</file>