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Правоугаоник и квадрат</a:t>
            </a:r>
            <a:endParaRPr lang="bs-Latn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18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самосталан рад</a:t>
            </a:r>
            <a:r>
              <a:rPr lang="sr-Cyrl-RS" dirty="0" smtClean="0"/>
              <a:t>:</a:t>
            </a:r>
            <a:endParaRPr lang="bs-Latn-BA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06582" y="1184563"/>
            <a:ext cx="10798030" cy="5673437"/>
          </a:xfrm>
        </p:spPr>
        <p:txBody>
          <a:bodyPr>
            <a:normAutofit/>
          </a:bodyPr>
          <a:lstStyle/>
          <a:p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Допуни реченице!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На слици је приказан _________________.</a:t>
            </a:r>
            <a:endParaRPr lang="sr-Cyrl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Његова тјемена су тачке:_______________.</a:t>
            </a:r>
          </a:p>
          <a:p>
            <a:pPr marL="0" indent="0">
              <a:buNone/>
            </a:pP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Његове странице су дужи:___,___,___ и ___.</a:t>
            </a:r>
          </a:p>
          <a:p>
            <a:pPr marL="0" indent="0">
              <a:buNone/>
            </a:pP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Странице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АВи </a:t>
            </a:r>
            <a:r>
              <a:rPr lang="bs-Latn-BA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DC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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су наспрамне, а 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АВ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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и </a:t>
            </a:r>
            <a:r>
              <a:rPr lang="bs-Latn-BA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BC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су ____________.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2. Уочи и именуј све квадрате које видиш на слици. 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Уочени квадрати су:____________________</a:t>
            </a:r>
            <a:endParaRPr lang="sr-Cyrl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951" y="1767804"/>
            <a:ext cx="2409825" cy="11620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016" y="4220983"/>
            <a:ext cx="285750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42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Правоугаоник и квадрат (уочавање)</a:t>
            </a:r>
            <a:endParaRPr lang="bs-Latn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29424" y="1905000"/>
            <a:ext cx="3507288" cy="13027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5" name="Rectangle 4"/>
          <p:cNvSpPr/>
          <p:nvPr/>
        </p:nvSpPr>
        <p:spPr>
          <a:xfrm>
            <a:off x="1841326" y="3574197"/>
            <a:ext cx="901874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6" name="Rectangle 5"/>
          <p:cNvSpPr/>
          <p:nvPr/>
        </p:nvSpPr>
        <p:spPr>
          <a:xfrm rot="20861963">
            <a:off x="3256767" y="3599145"/>
            <a:ext cx="2192054" cy="2889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7" name="Right Brace 6"/>
          <p:cNvSpPr/>
          <p:nvPr/>
        </p:nvSpPr>
        <p:spPr>
          <a:xfrm>
            <a:off x="5636712" y="1741118"/>
            <a:ext cx="1002083" cy="479746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8" name="Rectangle 7"/>
          <p:cNvSpPr/>
          <p:nvPr/>
        </p:nvSpPr>
        <p:spPr>
          <a:xfrm>
            <a:off x="6725818" y="3653611"/>
            <a:ext cx="477879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4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правоугаоници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97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31507" y="951978"/>
            <a:ext cx="1966586" cy="196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5" name="Rectangle 4"/>
          <p:cNvSpPr/>
          <p:nvPr/>
        </p:nvSpPr>
        <p:spPr>
          <a:xfrm>
            <a:off x="5677584" y="2855935"/>
            <a:ext cx="1202400" cy="12024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6" name="Rectangle 5"/>
          <p:cNvSpPr/>
          <p:nvPr/>
        </p:nvSpPr>
        <p:spPr>
          <a:xfrm rot="20019847">
            <a:off x="2549988" y="3650815"/>
            <a:ext cx="2566800" cy="25678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7" name="Right Brace 6"/>
          <p:cNvSpPr/>
          <p:nvPr/>
        </p:nvSpPr>
        <p:spPr>
          <a:xfrm>
            <a:off x="7139836" y="513567"/>
            <a:ext cx="1440493" cy="596238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bs-Latn-BA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867940" y="2995519"/>
            <a:ext cx="28090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квадрати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69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2577" y="337420"/>
            <a:ext cx="8911687" cy="1280890"/>
          </a:xfrm>
        </p:spPr>
        <p:txBody>
          <a:bodyPr/>
          <a:lstStyle/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 угао и четвороуглови</a:t>
            </a:r>
            <a:endParaRPr lang="bs-Latn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rapezoid 4"/>
          <p:cNvSpPr/>
          <p:nvPr/>
        </p:nvSpPr>
        <p:spPr>
          <a:xfrm>
            <a:off x="3620021" y="1691014"/>
            <a:ext cx="2217107" cy="1828800"/>
          </a:xfrm>
          <a:prstGeom prst="trapezoid">
            <a:avLst>
              <a:gd name="adj" fmla="val 304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6" name="Parallelogram 5"/>
          <p:cNvSpPr/>
          <p:nvPr/>
        </p:nvSpPr>
        <p:spPr>
          <a:xfrm>
            <a:off x="6240239" y="1779740"/>
            <a:ext cx="2016691" cy="1740074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7" name="Flowchart: Manual Input 6"/>
          <p:cNvSpPr/>
          <p:nvPr/>
        </p:nvSpPr>
        <p:spPr>
          <a:xfrm>
            <a:off x="8196578" y="2154998"/>
            <a:ext cx="2116899" cy="1365337"/>
          </a:xfrm>
          <a:prstGeom prst="flowChartManualIn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8" name="Isosceles Triangle 7"/>
          <p:cNvSpPr/>
          <p:nvPr/>
        </p:nvSpPr>
        <p:spPr>
          <a:xfrm>
            <a:off x="1687978" y="1905000"/>
            <a:ext cx="1329198" cy="161481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9" name="TextBox 8"/>
          <p:cNvSpPr txBox="1"/>
          <p:nvPr/>
        </p:nvSpPr>
        <p:spPr>
          <a:xfrm>
            <a:off x="1804991" y="3770334"/>
            <a:ext cx="10228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троугао</a:t>
            </a:r>
            <a:endParaRPr lang="bs-Latn-B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1674" y="3770334"/>
            <a:ext cx="7797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  т  в  о  р  о  у  г  л  о  в  и</a:t>
            </a:r>
            <a:endParaRPr lang="bs-Latn-B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8256930" y="3519814"/>
            <a:ext cx="1269529" cy="3346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205442" y="3854491"/>
            <a:ext cx="16255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рави </a:t>
            </a: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углови</a:t>
            </a:r>
            <a:endParaRPr lang="bs-Latn-B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0196186" y="3382027"/>
            <a:ext cx="17083" cy="4511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946884" y="4490778"/>
            <a:ext cx="7542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Ако четвороугао има сва четири права угла, зове се </a:t>
            </a:r>
            <a:r>
              <a:rPr lang="sr-Cyrl-R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правоугаоник</a:t>
            </a:r>
            <a:r>
              <a:rPr lang="sr-Cyrl-RS" dirty="0" smtClean="0"/>
              <a:t>.</a:t>
            </a:r>
            <a:endParaRPr lang="bs-Latn-BA" dirty="0"/>
          </a:p>
        </p:txBody>
      </p:sp>
      <p:sp>
        <p:nvSpPr>
          <p:cNvPr id="18" name="Rectangle 17"/>
          <p:cNvSpPr/>
          <p:nvPr/>
        </p:nvSpPr>
        <p:spPr>
          <a:xfrm>
            <a:off x="2592924" y="4996841"/>
            <a:ext cx="2573711" cy="7766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19" name="Rectangle 18"/>
          <p:cNvSpPr/>
          <p:nvPr/>
        </p:nvSpPr>
        <p:spPr>
          <a:xfrm>
            <a:off x="7115353" y="4996840"/>
            <a:ext cx="780600" cy="78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8186329" y="5373664"/>
            <a:ext cx="922370" cy="114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9196668" y="4923482"/>
            <a:ext cx="22336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 има </a:t>
            </a:r>
          </a:p>
          <a:p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 странице једнаке.</a:t>
            </a:r>
            <a:endParaRPr lang="bs-Latn-B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Arc 26"/>
          <p:cNvSpPr/>
          <p:nvPr/>
        </p:nvSpPr>
        <p:spPr>
          <a:xfrm>
            <a:off x="7895953" y="3228375"/>
            <a:ext cx="601249" cy="513567"/>
          </a:xfrm>
          <a:prstGeom prst="arc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29" name="Arc 28"/>
          <p:cNvSpPr/>
          <p:nvPr/>
        </p:nvSpPr>
        <p:spPr>
          <a:xfrm rot="16600466">
            <a:off x="9965419" y="3218752"/>
            <a:ext cx="601249" cy="513567"/>
          </a:xfrm>
          <a:prstGeom prst="arc">
            <a:avLst>
              <a:gd name="adj1" fmla="val 15102429"/>
              <a:gd name="adj2" fmla="val 0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31" name="Arc 30"/>
          <p:cNvSpPr/>
          <p:nvPr/>
        </p:nvSpPr>
        <p:spPr>
          <a:xfrm>
            <a:off x="2354949" y="5514350"/>
            <a:ext cx="475951" cy="664924"/>
          </a:xfrm>
          <a:prstGeom prst="arc">
            <a:avLst>
              <a:gd name="adj1" fmla="val 16200000"/>
              <a:gd name="adj2" fmla="val 20493840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32" name="Arc 31"/>
          <p:cNvSpPr/>
          <p:nvPr/>
        </p:nvSpPr>
        <p:spPr>
          <a:xfrm>
            <a:off x="6855057" y="5498612"/>
            <a:ext cx="475951" cy="664924"/>
          </a:xfrm>
          <a:prstGeom prst="arc">
            <a:avLst>
              <a:gd name="adj1" fmla="val 16200000"/>
              <a:gd name="adj2" fmla="val 20493840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33" name="Arc 32"/>
          <p:cNvSpPr/>
          <p:nvPr/>
        </p:nvSpPr>
        <p:spPr>
          <a:xfrm rot="5400000">
            <a:off x="2280354" y="4685158"/>
            <a:ext cx="475951" cy="664924"/>
          </a:xfrm>
          <a:prstGeom prst="arc">
            <a:avLst>
              <a:gd name="adj1" fmla="val 16200000"/>
              <a:gd name="adj2" fmla="val 20493840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34" name="Arc 33"/>
          <p:cNvSpPr/>
          <p:nvPr/>
        </p:nvSpPr>
        <p:spPr>
          <a:xfrm rot="10304077">
            <a:off x="4891021" y="4559335"/>
            <a:ext cx="475951" cy="664924"/>
          </a:xfrm>
          <a:prstGeom prst="arc">
            <a:avLst>
              <a:gd name="adj1" fmla="val 16200000"/>
              <a:gd name="adj2" fmla="val 20493840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35" name="Arc 34"/>
          <p:cNvSpPr/>
          <p:nvPr/>
        </p:nvSpPr>
        <p:spPr>
          <a:xfrm rot="15351822">
            <a:off x="5048654" y="5353168"/>
            <a:ext cx="475951" cy="664924"/>
          </a:xfrm>
          <a:prstGeom prst="arc">
            <a:avLst>
              <a:gd name="adj1" fmla="val 16200000"/>
              <a:gd name="adj2" fmla="val 20493840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36" name="Arc 35"/>
          <p:cNvSpPr/>
          <p:nvPr/>
        </p:nvSpPr>
        <p:spPr>
          <a:xfrm rot="10800000">
            <a:off x="7657977" y="4557638"/>
            <a:ext cx="475951" cy="664924"/>
          </a:xfrm>
          <a:prstGeom prst="arc">
            <a:avLst>
              <a:gd name="adj1" fmla="val 16200000"/>
              <a:gd name="adj2" fmla="val 20493840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37" name="Arc 36"/>
          <p:cNvSpPr/>
          <p:nvPr/>
        </p:nvSpPr>
        <p:spPr>
          <a:xfrm rot="5400000">
            <a:off x="6790578" y="4677289"/>
            <a:ext cx="475951" cy="664924"/>
          </a:xfrm>
          <a:prstGeom prst="arc">
            <a:avLst>
              <a:gd name="adj1" fmla="val 16200000"/>
              <a:gd name="adj2" fmla="val 20493840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38" name="Arc 37"/>
          <p:cNvSpPr/>
          <p:nvPr/>
        </p:nvSpPr>
        <p:spPr>
          <a:xfrm rot="14859730">
            <a:off x="7803165" y="5353168"/>
            <a:ext cx="475951" cy="664924"/>
          </a:xfrm>
          <a:prstGeom prst="arc">
            <a:avLst>
              <a:gd name="adj1" fmla="val 16200000"/>
              <a:gd name="adj2" fmla="val 20493840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46559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/>
      <p:bldP spid="13" grpId="0"/>
      <p:bldP spid="17" grpId="0"/>
      <p:bldP spid="18" grpId="0" animBg="1"/>
      <p:bldP spid="19" grpId="0" animBg="1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Правоугаоник и квадрат (тјемена и странице)</a:t>
            </a:r>
            <a:endParaRPr lang="bs-Latn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332" y="2090591"/>
            <a:ext cx="3461421" cy="19445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25643" y="2090591"/>
            <a:ext cx="53110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Тјемена су тачке: А,</a:t>
            </a:r>
            <a:r>
              <a:rPr lang="bs-Latn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B, C, D.</a:t>
            </a:r>
          </a:p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Странице: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АВи </a:t>
            </a:r>
            <a:r>
              <a:rPr lang="bs-Latn-BA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DC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су једнаке </a:t>
            </a:r>
          </a:p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дужине, као и странице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</a:t>
            </a:r>
            <a:r>
              <a:rPr lang="bs-Latn-BA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AD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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и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</a:t>
            </a:r>
            <a:r>
              <a:rPr lang="bs-Latn-BA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BC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</a:t>
            </a:r>
            <a:r>
              <a:rPr lang="bs-Latn-BA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</a:p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Према томе, сусједне странице пра-</a:t>
            </a:r>
          </a:p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воугаоника су различите, док су наспрамне странице исте дужине.</a:t>
            </a:r>
            <a:endParaRPr lang="bs-Latn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6332" y="4188341"/>
            <a:ext cx="2697333" cy="23556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25643" y="4808573"/>
            <a:ext cx="53110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Тјемена су тачке: А,</a:t>
            </a:r>
            <a:r>
              <a:rPr lang="bs-Latn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B, C, D.</a:t>
            </a:r>
          </a:p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 странице су једнаке дужине</a:t>
            </a:r>
            <a:r>
              <a:rPr lang="bs-Latn-BA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524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Цртање правоугаоника и квадрата</a:t>
            </a:r>
            <a:endParaRPr lang="bs-Latn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8809" y="1905000"/>
            <a:ext cx="3067214" cy="25166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8519" y="1905000"/>
            <a:ext cx="2661259" cy="266125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47517" y="4722311"/>
            <a:ext cx="1676044" cy="1677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7" name="Rectangle 6"/>
          <p:cNvSpPr/>
          <p:nvPr/>
        </p:nvSpPr>
        <p:spPr>
          <a:xfrm>
            <a:off x="7342078" y="4722312"/>
            <a:ext cx="2580361" cy="1496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24189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6680" y="613776"/>
            <a:ext cx="8407129" cy="27586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78054" y="3372440"/>
            <a:ext cx="62466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Цртање правоугаоника и квадрата на квадратној мрежи</a:t>
            </a:r>
            <a:endParaRPr lang="bs-Latn-B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6680" y="3832779"/>
            <a:ext cx="8129782" cy="2667657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2868460" y="4597052"/>
            <a:ext cx="181627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868460" y="4597052"/>
            <a:ext cx="0" cy="130270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665314" y="4227720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Latn-BA" i="1" dirty="0" smtClean="0"/>
              <a:t>D</a:t>
            </a:r>
            <a:endParaRPr lang="bs-Latn-BA" i="1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5711868" y="4412386"/>
            <a:ext cx="0" cy="149989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711868" y="4337230"/>
            <a:ext cx="103966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6739003" y="4337230"/>
            <a:ext cx="12526" cy="15750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739003" y="4122450"/>
            <a:ext cx="3642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Latn-BA" sz="1600" i="1" dirty="0"/>
              <a:t>G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7528142" y="4337230"/>
            <a:ext cx="2129425" cy="52286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7803715" y="5373666"/>
            <a:ext cx="2069075" cy="5386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9645041" y="4337230"/>
            <a:ext cx="227749" cy="10364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9872790" y="5241681"/>
            <a:ext cx="3369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Latn-BA" sz="1600" i="1" dirty="0" smtClean="0"/>
              <a:t>N</a:t>
            </a:r>
            <a:endParaRPr lang="bs-Latn-BA" sz="1600" i="1" dirty="0"/>
          </a:p>
        </p:txBody>
      </p:sp>
    </p:spTree>
    <p:extLst>
      <p:ext uri="{BB962C8B-B14F-4D97-AF65-F5344CB8AC3E}">
        <p14:creationId xmlns:p14="http://schemas.microsoft.com/office/powerpoint/2010/main" val="417771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488515"/>
            <a:ext cx="8915400" cy="6037545"/>
          </a:xfrm>
        </p:spPr>
        <p:txBody>
          <a:bodyPr/>
          <a:lstStyle/>
          <a:p>
            <a:pPr>
              <a:buAutoNum type="arabicPeriod"/>
            </a:pP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задатак: Пронађи на слици квадрате.</a:t>
            </a:r>
            <a:endParaRPr lang="bs-Latn-B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eriod"/>
            </a:pPr>
            <a:endParaRPr lang="bs-Latn-B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eriod"/>
            </a:pPr>
            <a:endParaRPr lang="bs-Latn-BA" dirty="0" smtClean="0"/>
          </a:p>
          <a:p>
            <a:pPr>
              <a:buAutoNum type="arabicPeriod"/>
            </a:pPr>
            <a:endParaRPr lang="bs-Latn-BA" dirty="0"/>
          </a:p>
          <a:p>
            <a:pPr>
              <a:buAutoNum type="arabicPeriod"/>
            </a:pPr>
            <a:endParaRPr lang="bs-Latn-BA" dirty="0" smtClean="0"/>
          </a:p>
          <a:p>
            <a:pPr>
              <a:buAutoNum type="arabicPeriod"/>
            </a:pPr>
            <a:endParaRPr lang="bs-Latn-BA" dirty="0"/>
          </a:p>
          <a:p>
            <a:pPr>
              <a:buAutoNum type="arabicPeriod"/>
            </a:pPr>
            <a:endParaRPr lang="bs-Latn-BA" dirty="0" smtClean="0"/>
          </a:p>
          <a:p>
            <a:pPr marL="0" indent="0">
              <a:buNone/>
            </a:pPr>
            <a:endParaRPr lang="bs-Latn-BA" dirty="0"/>
          </a:p>
          <a:p>
            <a:pPr>
              <a:buFont typeface="+mj-lt"/>
              <a:buAutoNum type="arabicPeriod" startAt="2"/>
            </a:pP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задатак: Пронађи на слици правоугаонике.</a:t>
            </a:r>
          </a:p>
          <a:p>
            <a:pPr marL="0" indent="0">
              <a:buNone/>
            </a:pPr>
            <a:endParaRPr lang="sr-Cyrl-R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s-Latn-B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358" y="1073503"/>
            <a:ext cx="2340580" cy="23731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86608" y="1890747"/>
            <a:ext cx="3883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Квадрати: А</a:t>
            </a:r>
            <a:r>
              <a:rPr lang="bs-Latn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BKH, KDEF, ACEG.</a:t>
            </a:r>
            <a:endParaRPr lang="bs-Latn-B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2358" y="4671373"/>
            <a:ext cx="3353535" cy="18165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27523" y="4671372"/>
            <a:ext cx="3981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Правоугаоници: </a:t>
            </a:r>
            <a:r>
              <a:rPr lang="bs-Latn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ABEF, BCDE, ACDF</a:t>
            </a:r>
            <a:r>
              <a:rPr lang="bs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s-Latn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94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4467" y="656492"/>
            <a:ext cx="8915400" cy="5645834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 startAt="3"/>
            </a:pP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Које од датих фигура имају стране у облику:</a:t>
            </a:r>
          </a:p>
          <a:p>
            <a:pPr marL="457200" lvl="1" indent="0">
              <a:buNone/>
            </a:pP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квадрата,</a:t>
            </a:r>
          </a:p>
          <a:p>
            <a:pPr marL="457200" lvl="1" indent="0">
              <a:buNone/>
            </a:pP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 правоугаоника?</a:t>
            </a:r>
          </a:p>
          <a:p>
            <a:pPr marL="457200" lvl="1" indent="0">
              <a:buNone/>
            </a:pPr>
            <a:endParaRPr lang="sr-Cyrl-RS" dirty="0"/>
          </a:p>
          <a:p>
            <a:pPr marL="457200" lvl="1" indent="0">
              <a:buNone/>
            </a:pPr>
            <a:endParaRPr lang="sr-Cyrl-RS" dirty="0" smtClean="0"/>
          </a:p>
          <a:p>
            <a:pPr marL="457200" lvl="1" indent="0">
              <a:buNone/>
            </a:pPr>
            <a:endParaRPr lang="sr-Cyrl-RS" dirty="0"/>
          </a:p>
          <a:p>
            <a:pPr marL="457200" lvl="1" indent="0">
              <a:buNone/>
            </a:pPr>
            <a:endParaRPr lang="sr-Cyrl-RS" dirty="0" smtClean="0"/>
          </a:p>
          <a:p>
            <a:pPr marL="457200" lvl="1" indent="0">
              <a:buNone/>
            </a:pPr>
            <a:endParaRPr lang="sr-Cyrl-RS" dirty="0"/>
          </a:p>
          <a:p>
            <a:pPr marL="457200" lvl="1" indent="0">
              <a:buNone/>
            </a:pPr>
            <a:endParaRPr lang="sr-Cyrl-RS" dirty="0" smtClean="0"/>
          </a:p>
          <a:p>
            <a:pPr marL="457200" lvl="1" indent="0">
              <a:buNone/>
            </a:pPr>
            <a:endParaRPr lang="sr-Cyrl-RS" dirty="0"/>
          </a:p>
          <a:p>
            <a:pPr marL="457200" lvl="1" indent="0">
              <a:buNone/>
            </a:pPr>
            <a:endParaRPr lang="sr-Cyrl-RS" dirty="0" smtClean="0"/>
          </a:p>
          <a:p>
            <a:pPr marL="457200" lvl="1" indent="0">
              <a:buNone/>
            </a:pPr>
            <a:endParaRPr lang="sr-Cyrl-RS" dirty="0" smtClean="0"/>
          </a:p>
          <a:p>
            <a:pPr marL="457200" lvl="1" indent="0">
              <a:buNone/>
            </a:pP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Стране у облику квадрата имају: </a:t>
            </a:r>
            <a:r>
              <a:rPr lang="sr-Cyrl-R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коцка и пирамида</a:t>
            </a: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lvl="1" indent="0">
              <a:buNone/>
            </a:pP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 Стране у облику правоугаоника има </a:t>
            </a:r>
            <a:r>
              <a:rPr lang="sr-Cyrl-R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квадар.</a:t>
            </a:r>
          </a:p>
          <a:p>
            <a:pPr marL="457200" lvl="1" indent="0">
              <a:buNone/>
            </a:pPr>
            <a:endParaRPr lang="bs-Latn-B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ube 3"/>
          <p:cNvSpPr/>
          <p:nvPr/>
        </p:nvSpPr>
        <p:spPr>
          <a:xfrm>
            <a:off x="3080825" y="1996663"/>
            <a:ext cx="1139483" cy="1141200"/>
          </a:xfrm>
          <a:prstGeom prst="cub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5" name="Cube 4"/>
          <p:cNvSpPr/>
          <p:nvPr/>
        </p:nvSpPr>
        <p:spPr>
          <a:xfrm>
            <a:off x="6042074" y="1701241"/>
            <a:ext cx="2743200" cy="1392702"/>
          </a:xfrm>
          <a:prstGeom prst="cub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6" name="Flowchart: Direct Access Storage 5"/>
          <p:cNvSpPr/>
          <p:nvPr/>
        </p:nvSpPr>
        <p:spPr>
          <a:xfrm>
            <a:off x="9330397" y="2897945"/>
            <a:ext cx="1474347" cy="1069145"/>
          </a:xfrm>
          <a:prstGeom prst="flowChartMagneticDrum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pic>
        <p:nvPicPr>
          <p:cNvPr id="1026" name="Picture 2" descr="Piramida i stoža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762" y="2638651"/>
            <a:ext cx="3402392" cy="194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8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</TotalTime>
  <Words>284</Words>
  <Application>Microsoft Office PowerPoint</Application>
  <PresentationFormat>Widescreen</PresentationFormat>
  <Paragraphs>59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Century Gothic</vt:lpstr>
      <vt:lpstr>Symbol</vt:lpstr>
      <vt:lpstr>Times New Roman</vt:lpstr>
      <vt:lpstr>Wingdings 3</vt:lpstr>
      <vt:lpstr>Wisp</vt:lpstr>
      <vt:lpstr>Правоугаоник и квадрат</vt:lpstr>
      <vt:lpstr>Правоугаоник и квадрат (уочавање)</vt:lpstr>
      <vt:lpstr>PowerPoint Presentation</vt:lpstr>
      <vt:lpstr>Прав угао и четвороуглови</vt:lpstr>
      <vt:lpstr>Правоугаоник и квадрат (тјемена и странице)</vt:lpstr>
      <vt:lpstr>Цртање правоугаоника и квадрата</vt:lpstr>
      <vt:lpstr>PowerPoint Presentation</vt:lpstr>
      <vt:lpstr>PowerPoint Presentation</vt:lpstr>
      <vt:lpstr>PowerPoint Presentation</vt:lpstr>
      <vt:lpstr>Задаци за самосталан рад: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Правоугаоник и квадрат</dc:title>
  <dc:creator>Laptop</dc:creator>
  <cp:lastModifiedBy>marina_uciteljica@yahoo.com</cp:lastModifiedBy>
  <cp:revision>19</cp:revision>
  <dcterms:created xsi:type="dcterms:W3CDTF">2020-04-06T20:23:48Z</dcterms:created>
  <dcterms:modified xsi:type="dcterms:W3CDTF">2020-04-12T16:44:21Z</dcterms:modified>
</cp:coreProperties>
</file>