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6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B3D9C-6412-4BE1-8384-079F0B96F01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420D4-1356-4229-82F3-FBDD7473E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20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774853"/>
            <a:ext cx="8305800" cy="85725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75299"/>
            <a:ext cx="8305800" cy="14859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2644727"/>
            <a:ext cx="45720" cy="3429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6836-ACCB-4509-AB8D-5467634ED4C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267AC2-F8AE-4167-8810-850A6D94D2C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6836-ACCB-4509-AB8D-5467634ED4C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7AC2-F8AE-4167-8810-850A6D94D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6836-ACCB-4509-AB8D-5467634ED4C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7AC2-F8AE-4167-8810-850A6D94D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306836-ACCB-4509-AB8D-5467634ED4C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1267AC2-F8AE-4167-8810-850A6D94D2C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6836-ACCB-4509-AB8D-5467634ED4C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7AC2-F8AE-4167-8810-850A6D94D2C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28900"/>
            <a:ext cx="7924800" cy="10287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719148"/>
            <a:ext cx="7924800" cy="738552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3687744"/>
            <a:ext cx="7924800" cy="3226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6836-ACCB-4509-AB8D-5467634ED4C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7AC2-F8AE-4167-8810-850A6D94D2C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7AC2-F8AE-4167-8810-850A6D94D2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6836-ACCB-4509-AB8D-5467634ED4C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6836-ACCB-4509-AB8D-5467634ED4C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7AC2-F8AE-4167-8810-850A6D94D2C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6836-ACCB-4509-AB8D-5467634ED4C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7AC2-F8AE-4167-8810-850A6D94D2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342900"/>
            <a:ext cx="6248400" cy="42862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200150"/>
            <a:ext cx="1984248" cy="280035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342900"/>
            <a:ext cx="19812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306836-ACCB-4509-AB8D-5467634ED4C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267AC2-F8AE-4167-8810-850A6D94D2C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342900"/>
            <a:ext cx="20574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342900"/>
            <a:ext cx="6019800" cy="417195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200150"/>
            <a:ext cx="2057400" cy="33147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6836-ACCB-4509-AB8D-5467634ED4C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267AC2-F8AE-4167-8810-850A6D94D2C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085850"/>
            <a:ext cx="8229600" cy="35087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9306836-ACCB-4509-AB8D-5467634ED4C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1267AC2-F8AE-4167-8810-850A6D94D2C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42"/>
          <a:stretch/>
        </p:blipFill>
        <p:spPr bwMode="auto">
          <a:xfrm>
            <a:off x="0" y="1588"/>
            <a:ext cx="9144000" cy="127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312" y="2724150"/>
            <a:ext cx="8305800" cy="857250"/>
          </a:xfrm>
        </p:spPr>
        <p:txBody>
          <a:bodyPr/>
          <a:lstStyle/>
          <a:p>
            <a:r>
              <a:rPr lang="sr-Cyrl-B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МУЗИЧКА КУЛТУРА 4. РАЗРЕД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375" y="819150"/>
            <a:ext cx="8305800" cy="1485900"/>
          </a:xfrm>
        </p:spPr>
        <p:txBody>
          <a:bodyPr/>
          <a:lstStyle/>
          <a:p>
            <a:r>
              <a:rPr lang="sr-Cyrl-BA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„Разгранала грана јоргована“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Magična zona » Isceliteljska moć muzik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1"/>
          <a:stretch/>
        </p:blipFill>
        <p:spPr bwMode="auto">
          <a:xfrm>
            <a:off x="1981200" y="3486150"/>
            <a:ext cx="533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St St Mokranjac, 8 rukovet, Razgrana se grana jorgovana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St St Mokranjac, 8 rukovet, Razgrana se grana jorgovana - YouTub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3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42"/>
          <a:stretch/>
        </p:blipFill>
        <p:spPr bwMode="auto">
          <a:xfrm>
            <a:off x="0" y="1588"/>
            <a:ext cx="9144000" cy="127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43" y="285750"/>
            <a:ext cx="7235825" cy="271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3453" y="3448776"/>
            <a:ext cx="394854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numCol="1" rtlCol="0">
            <a:spAutoFit/>
          </a:bodyPr>
          <a:lstStyle/>
          <a:p>
            <a:r>
              <a:rPr lang="sr-Cyrl-BA" dirty="0"/>
              <a:t> </a:t>
            </a:r>
            <a:r>
              <a:rPr lang="sr-Cyrl-BA" dirty="0" smtClean="0"/>
              <a:t>Под њом сједи лијепа </a:t>
            </a:r>
            <a:r>
              <a:rPr lang="sr-Cyrl-BA" dirty="0"/>
              <a:t>Јулијана.2</a:t>
            </a:r>
            <a:r>
              <a:rPr lang="en-US" dirty="0"/>
              <a:t>x</a:t>
            </a:r>
            <a:br>
              <a:rPr lang="en-US" dirty="0"/>
            </a:br>
            <a:r>
              <a:rPr lang="sr-Cyrl-BA" dirty="0"/>
              <a:t>Ој, лане Милане, </a:t>
            </a:r>
            <a:r>
              <a:rPr lang="sr-Cyrl-BA" dirty="0" smtClean="0"/>
              <a:t>лијепа </a:t>
            </a:r>
            <a:r>
              <a:rPr lang="sr-Cyrl-BA" dirty="0"/>
              <a:t>Јулијана</a:t>
            </a:r>
            <a:r>
              <a:rPr lang="sr-Cyrl-BA" dirty="0" smtClean="0"/>
              <a:t>.</a:t>
            </a:r>
            <a:r>
              <a:rPr lang="sr-Latn-BA" dirty="0" smtClean="0"/>
              <a:t>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1738745"/>
            <a:ext cx="690836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 -    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     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гра-на јор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на.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407" y="2973531"/>
            <a:ext cx="7235825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Ој,  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Ми-ла-не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гра-на јор-го    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 -    на.        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0348" y="4152257"/>
            <a:ext cx="389911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BA" dirty="0"/>
              <a:t> </a:t>
            </a:r>
            <a:r>
              <a:rPr lang="sr-Cyrl-BA" dirty="0"/>
              <a:t>На ђерђефу свилена марама.2</a:t>
            </a:r>
            <a:r>
              <a:rPr lang="en-US" dirty="0" smtClean="0"/>
              <a:t>x</a:t>
            </a:r>
            <a:endParaRPr lang="sr-Cyrl-BA" dirty="0" smtClean="0"/>
          </a:p>
          <a:p>
            <a:pPr algn="ctr"/>
            <a:r>
              <a:rPr lang="sr-Cyrl-BA" dirty="0"/>
              <a:t>Ој, лане Милане, свилена марама</a:t>
            </a:r>
            <a:r>
              <a:rPr lang="sr-Cyrl-BA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77292" y="3448775"/>
            <a:ext cx="410094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dirty="0"/>
              <a:t>А пред њом је ђерђеф од мерџана.2</a:t>
            </a:r>
            <a:r>
              <a:rPr lang="en-US" dirty="0"/>
              <a:t>x</a:t>
            </a:r>
            <a:endParaRPr lang="sr-Latn-BA" dirty="0"/>
          </a:p>
          <a:p>
            <a:r>
              <a:rPr lang="sr-Cyrl-BA" dirty="0"/>
              <a:t>Ој, лане Милане, ђерђеф од мерџана.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4152257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Ђерђеф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B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оквир преко </a:t>
            </a:r>
          </a:p>
          <a:p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sr-Cyrl-B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ога </a:t>
            </a:r>
            <a:r>
              <a:rPr lang="sr-Cyrl-B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 ставља платно за вез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5091" y="4213813"/>
            <a:ext cx="2113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Мерџан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B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огрлица </a:t>
            </a:r>
          </a:p>
          <a:p>
            <a:r>
              <a:rPr lang="sr-Cyrl-B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sr-Cyrl-B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 корала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4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252"/>
          <a:stretch/>
        </p:blipFill>
        <p:spPr bwMode="auto">
          <a:xfrm>
            <a:off x="0" y="1588"/>
            <a:ext cx="9144000" cy="117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18" y="1858168"/>
            <a:ext cx="7235825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Callout 5"/>
          <p:cNvSpPr/>
          <p:nvPr/>
        </p:nvSpPr>
        <p:spPr>
          <a:xfrm>
            <a:off x="914400" y="1581150"/>
            <a:ext cx="1066800" cy="1259032"/>
          </a:xfrm>
          <a:prstGeom prst="downArrow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/>
              <a:t>Мјера</a:t>
            </a:r>
          </a:p>
          <a:p>
            <a:pPr algn="ctr"/>
            <a:r>
              <a:rPr lang="sr-Cyrl-BA" dirty="0" smtClean="0"/>
              <a:t>3</a:t>
            </a:r>
          </a:p>
          <a:p>
            <a:pPr algn="ctr"/>
            <a:r>
              <a:rPr lang="sr-Cyrl-BA" dirty="0"/>
              <a:t>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46018" y="971550"/>
            <a:ext cx="723582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Које ознаке уочаваш у пјесми?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6400800" y="1504950"/>
            <a:ext cx="2362200" cy="705716"/>
          </a:xfrm>
          <a:prstGeom prst="wedgeRectCallout">
            <a:avLst>
              <a:gd name="adj1" fmla="val -37285"/>
              <a:gd name="adj2" fmla="val 1080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ПРИМА И СЕКУНДА ВОЛТА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3429000" y="3389268"/>
            <a:ext cx="1447800" cy="609600"/>
          </a:xfrm>
          <a:prstGeom prst="wedgeRectCallout">
            <a:avLst>
              <a:gd name="adj1" fmla="val 102185"/>
              <a:gd name="adj2" fmla="val -493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МУЗИЧКИ ЛУК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7010400" y="3333750"/>
            <a:ext cx="1981200" cy="609600"/>
          </a:xfrm>
          <a:prstGeom prst="wedgeRectCallout">
            <a:avLst>
              <a:gd name="adj1" fmla="val -13883"/>
              <a:gd name="adj2" fmla="val 7613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ЧЕТВРТИНСКА ПАУЗА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322118" y="3389268"/>
            <a:ext cx="1963882" cy="609600"/>
          </a:xfrm>
          <a:prstGeom prst="wedgeRectCallout">
            <a:avLst>
              <a:gd name="adj1" fmla="val 6395"/>
              <a:gd name="adj2" fmla="val 7063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РЕПЕТИЦИЈА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371600" y="2210666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44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28"/>
          <a:stretch/>
        </p:blipFill>
        <p:spPr bwMode="auto">
          <a:xfrm>
            <a:off x="0" y="0"/>
            <a:ext cx="9144000" cy="140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" t="27439" r="-446" b="-28813"/>
          <a:stretch/>
        </p:blipFill>
        <p:spPr bwMode="auto">
          <a:xfrm>
            <a:off x="803564" y="2026226"/>
            <a:ext cx="7692737" cy="341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6636" y="895350"/>
            <a:ext cx="7689273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Које ноте уочаваш према њиховом трајању?</a:t>
            </a:r>
          </a:p>
          <a:p>
            <a:pPr algn="ctr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Ритам пјесме 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можемо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изводити на 2 начина:</a:t>
            </a:r>
          </a:p>
          <a:p>
            <a:pPr algn="ctr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бројањем и тактирањем.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67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72"/>
          <a:stretch/>
        </p:blipFill>
        <p:spPr bwMode="auto">
          <a:xfrm>
            <a:off x="0" y="0"/>
            <a:ext cx="9144000" cy="143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" t="27439" r="-446" b="-28813"/>
          <a:stretch/>
        </p:blipFill>
        <p:spPr bwMode="auto">
          <a:xfrm>
            <a:off x="805741" y="1726623"/>
            <a:ext cx="7692737" cy="341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6636" y="895350"/>
            <a:ext cx="7689273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Које ноте уочаваш према њиховој висини?</a:t>
            </a:r>
          </a:p>
          <a:p>
            <a:pPr algn="ctr"/>
            <a:endParaRPr lang="sr-Cyrl-B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80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72"/>
          <a:stretch/>
        </p:blipFill>
        <p:spPr bwMode="auto">
          <a:xfrm>
            <a:off x="0" y="0"/>
            <a:ext cx="9144000" cy="143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43" y="285750"/>
            <a:ext cx="7235825" cy="271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3453" y="3448776"/>
            <a:ext cx="394854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numCol="1" rtlCol="0">
            <a:spAutoFit/>
          </a:bodyPr>
          <a:lstStyle/>
          <a:p>
            <a:r>
              <a:rPr lang="sr-Cyrl-BA" dirty="0"/>
              <a:t> </a:t>
            </a:r>
            <a:r>
              <a:rPr lang="sr-Cyrl-BA" dirty="0" smtClean="0"/>
              <a:t>Под њом сједи лијепа </a:t>
            </a:r>
            <a:r>
              <a:rPr lang="sr-Cyrl-BA" dirty="0"/>
              <a:t>Јулијана.2</a:t>
            </a:r>
            <a:r>
              <a:rPr lang="en-US" dirty="0"/>
              <a:t>x</a:t>
            </a:r>
            <a:br>
              <a:rPr lang="en-US" dirty="0"/>
            </a:br>
            <a:r>
              <a:rPr lang="sr-Cyrl-BA" dirty="0"/>
              <a:t>Ој, лане Милане, </a:t>
            </a:r>
            <a:r>
              <a:rPr lang="sr-Cyrl-BA" dirty="0" smtClean="0"/>
              <a:t>лијепа </a:t>
            </a:r>
            <a:r>
              <a:rPr lang="sr-Cyrl-BA" dirty="0"/>
              <a:t>Јулијана</a:t>
            </a:r>
            <a:r>
              <a:rPr lang="sr-Cyrl-BA" dirty="0" smtClean="0"/>
              <a:t>.</a:t>
            </a:r>
            <a:r>
              <a:rPr lang="sr-Latn-BA" dirty="0" smtClean="0"/>
              <a:t>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0348" y="4152257"/>
            <a:ext cx="389911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BA" dirty="0"/>
              <a:t> </a:t>
            </a:r>
            <a:r>
              <a:rPr lang="sr-Cyrl-BA" dirty="0"/>
              <a:t>На ђерђефу свилена марама.2</a:t>
            </a:r>
            <a:r>
              <a:rPr lang="en-US" dirty="0" smtClean="0"/>
              <a:t>x</a:t>
            </a:r>
            <a:endParaRPr lang="sr-Cyrl-BA" dirty="0" smtClean="0"/>
          </a:p>
          <a:p>
            <a:pPr algn="ctr"/>
            <a:r>
              <a:rPr lang="sr-Cyrl-BA" dirty="0"/>
              <a:t>Ој, лане Милане, свилена марама</a:t>
            </a:r>
            <a:r>
              <a:rPr lang="sr-Cyrl-BA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77292" y="3448775"/>
            <a:ext cx="410094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dirty="0"/>
              <a:t>А пред њом је ђерђеф од мерџана.2</a:t>
            </a:r>
            <a:r>
              <a:rPr lang="en-US" dirty="0"/>
              <a:t>x</a:t>
            </a:r>
            <a:endParaRPr lang="sr-Latn-BA" dirty="0"/>
          </a:p>
          <a:p>
            <a:r>
              <a:rPr lang="sr-Cyrl-BA" dirty="0"/>
              <a:t>Ој, лане Милане, ђерђеф од мерџана.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1738745"/>
            <a:ext cx="690836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 -    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     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гра-на јор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на.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407" y="2973531"/>
            <a:ext cx="7235825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Ој,  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Ми-ла-не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гра-на јор-го    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 -    на.        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80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72"/>
          <a:stretch/>
        </p:blipFill>
        <p:spPr bwMode="auto">
          <a:xfrm>
            <a:off x="0" y="0"/>
            <a:ext cx="9144000" cy="143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6636" y="895350"/>
            <a:ext cx="768927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САМОСТАЛАН РАД</a:t>
            </a:r>
          </a:p>
          <a:p>
            <a:pPr algn="ctr"/>
            <a:endParaRPr lang="sr-Cyrl-B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399" y="1634260"/>
            <a:ext cx="6961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уџбенику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Музичке културе, на стр. 28 упиши називе музичких ознака које смо до сада научили.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530531" y="2660077"/>
            <a:ext cx="669132" cy="236609"/>
          </a:xfrm>
          <a:custGeom>
            <a:avLst/>
            <a:gdLst>
              <a:gd name="connsiteX0" fmla="*/ 0 w 693088"/>
              <a:gd name="connsiteY0" fmla="*/ 0 h 275346"/>
              <a:gd name="connsiteX1" fmla="*/ 274320 w 693088"/>
              <a:gd name="connsiteY1" fmla="*/ 274320 h 275346"/>
              <a:gd name="connsiteX2" fmla="*/ 627017 w 693088"/>
              <a:gd name="connsiteY2" fmla="*/ 91440 h 275346"/>
              <a:gd name="connsiteX3" fmla="*/ 692331 w 693088"/>
              <a:gd name="connsiteY3" fmla="*/ 39188 h 275346"/>
              <a:gd name="connsiteX0" fmla="*/ 0 w 692510"/>
              <a:gd name="connsiteY0" fmla="*/ 0 h 249371"/>
              <a:gd name="connsiteX1" fmla="*/ 391885 w 692510"/>
              <a:gd name="connsiteY1" fmla="*/ 248194 h 249371"/>
              <a:gd name="connsiteX2" fmla="*/ 627017 w 692510"/>
              <a:gd name="connsiteY2" fmla="*/ 91440 h 249371"/>
              <a:gd name="connsiteX3" fmla="*/ 692331 w 692510"/>
              <a:gd name="connsiteY3" fmla="*/ 39188 h 249371"/>
              <a:gd name="connsiteX0" fmla="*/ 0 w 692677"/>
              <a:gd name="connsiteY0" fmla="*/ 0 h 236401"/>
              <a:gd name="connsiteX1" fmla="*/ 326571 w 692677"/>
              <a:gd name="connsiteY1" fmla="*/ 235131 h 236401"/>
              <a:gd name="connsiteX2" fmla="*/ 627017 w 692677"/>
              <a:gd name="connsiteY2" fmla="*/ 91440 h 236401"/>
              <a:gd name="connsiteX3" fmla="*/ 692331 w 692677"/>
              <a:gd name="connsiteY3" fmla="*/ 39188 h 236401"/>
              <a:gd name="connsiteX0" fmla="*/ 0 w 669687"/>
              <a:gd name="connsiteY0" fmla="*/ 13063 h 249548"/>
              <a:gd name="connsiteX1" fmla="*/ 326571 w 669687"/>
              <a:gd name="connsiteY1" fmla="*/ 248194 h 249548"/>
              <a:gd name="connsiteX2" fmla="*/ 627017 w 669687"/>
              <a:gd name="connsiteY2" fmla="*/ 104503 h 249548"/>
              <a:gd name="connsiteX3" fmla="*/ 666205 w 669687"/>
              <a:gd name="connsiteY3" fmla="*/ 0 h 249548"/>
              <a:gd name="connsiteX0" fmla="*/ 0 w 667767"/>
              <a:gd name="connsiteY0" fmla="*/ 13063 h 249548"/>
              <a:gd name="connsiteX1" fmla="*/ 378822 w 667767"/>
              <a:gd name="connsiteY1" fmla="*/ 248194 h 249548"/>
              <a:gd name="connsiteX2" fmla="*/ 627017 w 667767"/>
              <a:gd name="connsiteY2" fmla="*/ 104503 h 249548"/>
              <a:gd name="connsiteX3" fmla="*/ 666205 w 667767"/>
              <a:gd name="connsiteY3" fmla="*/ 0 h 249548"/>
              <a:gd name="connsiteX0" fmla="*/ 0 w 669132"/>
              <a:gd name="connsiteY0" fmla="*/ 13063 h 236609"/>
              <a:gd name="connsiteX1" fmla="*/ 339634 w 669132"/>
              <a:gd name="connsiteY1" fmla="*/ 235131 h 236609"/>
              <a:gd name="connsiteX2" fmla="*/ 627017 w 669132"/>
              <a:gd name="connsiteY2" fmla="*/ 104503 h 236609"/>
              <a:gd name="connsiteX3" fmla="*/ 666205 w 669132"/>
              <a:gd name="connsiteY3" fmla="*/ 0 h 23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132" h="236609">
                <a:moveTo>
                  <a:pt x="0" y="13063"/>
                </a:moveTo>
                <a:cubicBezTo>
                  <a:pt x="84908" y="142603"/>
                  <a:pt x="235131" y="219891"/>
                  <a:pt x="339634" y="235131"/>
                </a:cubicBezTo>
                <a:cubicBezTo>
                  <a:pt x="444137" y="250371"/>
                  <a:pt x="572589" y="143691"/>
                  <a:pt x="627017" y="104503"/>
                </a:cubicBezTo>
                <a:cubicBezTo>
                  <a:pt x="681445" y="65315"/>
                  <a:pt x="668382" y="6531"/>
                  <a:pt x="666205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60072" y="2660077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_________________________________</a:t>
            </a:r>
            <a:endParaRPr lang="en-US" dirty="0"/>
          </a:p>
        </p:txBody>
      </p:sp>
      <p:pic>
        <p:nvPicPr>
          <p:cNvPr id="8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" t="80320" r="92600" b="5789"/>
          <a:stretch/>
        </p:blipFill>
        <p:spPr bwMode="auto">
          <a:xfrm>
            <a:off x="1630680" y="3108009"/>
            <a:ext cx="455772" cy="61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60072" y="3300855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_________________________________</a:t>
            </a:r>
            <a:endParaRPr lang="en-US" dirty="0"/>
          </a:p>
        </p:txBody>
      </p:sp>
      <p:pic>
        <p:nvPicPr>
          <p:cNvPr id="10" name="Content Placeholder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7" t="25898" r="19697" b="60801"/>
          <a:stretch/>
        </p:blipFill>
        <p:spPr bwMode="auto">
          <a:xfrm>
            <a:off x="1107451" y="3860073"/>
            <a:ext cx="1461578" cy="43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60072" y="3893121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_________________________________</a:t>
            </a:r>
            <a:endParaRPr lang="en-US" dirty="0"/>
          </a:p>
        </p:txBody>
      </p:sp>
      <p:pic>
        <p:nvPicPr>
          <p:cNvPr id="12" name="Content Placeholder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22" t="28853" r="1267" b="61322"/>
          <a:stretch/>
        </p:blipFill>
        <p:spPr bwMode="auto">
          <a:xfrm>
            <a:off x="1107451" y="4400550"/>
            <a:ext cx="1461578" cy="4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660072" y="4465405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_________________________________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24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464</TotalTime>
  <Words>237</Words>
  <Application>Microsoft Office PowerPoint</Application>
  <PresentationFormat>On-screen Show (16:9)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Constantia</vt:lpstr>
      <vt:lpstr>Times New Roman</vt:lpstr>
      <vt:lpstr>Wingdings 2</vt:lpstr>
      <vt:lpstr>Paper</vt:lpstr>
      <vt:lpstr>„Разгранала грана јоргована“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ПЈЕВАЊЕ НАУЧЕНИХ ПЈЕСАМА Тонови  до, ре, ми, фа, сол</dc:title>
  <dc:creator>User</dc:creator>
  <cp:lastModifiedBy>marina_uciteljica@yahoo.com</cp:lastModifiedBy>
  <cp:revision>37</cp:revision>
  <dcterms:created xsi:type="dcterms:W3CDTF">2020-03-27T09:33:39Z</dcterms:created>
  <dcterms:modified xsi:type="dcterms:W3CDTF">2020-04-20T17:42:10Z</dcterms:modified>
</cp:coreProperties>
</file>