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sldIdLst>
    <p:sldId id="259" r:id="rId2"/>
    <p:sldId id="258" r:id="rId3"/>
    <p:sldId id="256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Franklin Gothic Demi Cond" pitchFamily="34" charset="0"/>
      <p:regular r:id="rId13"/>
    </p:embeddedFont>
    <p:embeddedFont>
      <p:font typeface="Segoe Script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3270F2F5-6D60-49B3-A45F-118EA9764900}">
          <p14:sldIdLst>
            <p14:sldId id="259"/>
            <p14:sldId id="258"/>
            <p14:sldId id="256"/>
            <p14:sldId id="257"/>
            <p14:sldId id="261"/>
            <p14:sldId id="260"/>
            <p14:sldId id="262"/>
            <p14:sldId id="263"/>
            <p14:sldId id="264"/>
            <p14:sldId id="265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2FC44B-9873-4A7A-857B-FBAE25D3E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CA341E-8E7E-4215-A80B-FA31F5452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E21F13-BD69-4153-AF9B-FEC1BBB2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B1B1D4-D15D-4A13-9985-DE59E4F7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76B936-F393-4721-B33B-0FC7CB04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17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38FA2C-D588-4506-A381-172E0B00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9081AF-654D-4572-A471-3F6786103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4CFABE-3E64-4A45-B6E6-7BAFF61F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5D327F-D960-45B9-974D-0773168B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75F654-A938-4977-95CA-149FCBD6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51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8506A30-9098-4E9F-AAB2-AC9E6307C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D9BDD8-0093-4780-9AB7-22A9E309D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F34400-980F-45D7-954F-0AA3CC13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121892-84C7-4339-8E4D-59D91A9D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7EFD7B-BB45-4E32-A90F-913DFF34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39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1568A-B8B5-473B-A70B-1524CE37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E40F7E-8D21-4A7A-BE72-AEA776AF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B685AC-330E-42CC-B598-1CE226BA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8864B3-E736-48DE-B7A1-2C0F79F4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EF07F5-292C-490B-8606-FCEEF438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16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9AE1E-9076-4056-8377-A16B595B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CF2D3D-5C70-4F66-A0B5-286DCEBB2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733452-DFBA-4646-BA73-9961DED1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F0EC5B-9DBC-4548-A598-D7EC107A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95E738-B901-4B7E-9DBA-91723301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196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E9C8C9-2830-47F1-B1BB-608DB1E7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7A705E-AA94-4B0D-AF85-912F0DE39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684CD4-33A7-42E9-B453-C5D79E691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F202DE-3EAA-4611-BC16-79917A87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759938-D7A8-4934-9CBA-BEEE3823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DC89EB-7FBA-43D6-BFA3-3918F360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5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42B00-0EA3-49AD-9C02-D0C18F90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19A7CC-E630-4927-BC1E-4DE56BCA9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86DB0B-E3D6-4119-BC9E-26F64BD46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0D46597-A418-4515-A61F-0D145F691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549CC6A-0A88-493A-82DB-319DEDA0D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E79B7A-FD71-4026-9DEF-34F4700A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80B911-BF97-4F88-82BD-D2A3D84A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F16FC8B-2C94-47E5-B89F-1F7F17D3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867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4894D-8A21-4642-81AE-BB5C9662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723803-3FA1-4080-A360-EA96E720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FA81C3-F59F-4460-98F6-F96F617D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B36161C-C285-43A1-86B7-C210686F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794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7E1261-779E-4797-8F23-A4810AA6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406A9C0-40D1-4FEF-827C-4406AB8E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ABF5E4-0210-492D-A481-586EC7CB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929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98E9C4-5250-45E6-B024-EC5A5DF7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9EA28D-7520-4298-8D51-7342129CF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7FEB7B-A13D-4155-8077-A32143E7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2017C3C-1804-4367-A84B-F327FA37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A69743-8EE7-4CD3-B054-47F6273A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CBFCC2-CAF5-4762-83C4-395E0951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00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D3E903-ABDD-442F-9D14-68A243ED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361B32-ECFB-4EC1-B850-87817F3F7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6890CE-C1F4-4900-BF3A-44889DE90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F9B6BD-BCAB-45AC-BAAE-2220E43A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601207-ACA8-4F07-AF12-7AC4AD23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40E5FB-24A4-462D-9BB9-11663956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52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08F2F80-66A7-4EE3-B99D-857B2FB6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E42B16-7124-4CE9-B42B-679DFB5E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7D340A-EAFB-4AD9-B805-3888861CD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87F377-F477-4C84-9FEF-9451DC0BD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E53EB8-109E-41B5-833C-13DA44FE9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73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2241F2-3EAF-419D-A462-82A07161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48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Подјела књижевности:</a:t>
            </a:r>
            <a:endParaRPr lang="hr-BA" sz="4800" b="1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2562B6-9363-4732-8ABD-AD70E33D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3" y="3233184"/>
            <a:ext cx="10515600" cy="2129926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hr-BA" sz="3600" b="1" dirty="0">
                <a:latin typeface="Franklin Gothic Demi Cond" panose="020B0706030402020204" pitchFamily="34" charset="0"/>
              </a:rPr>
              <a:t> </a:t>
            </a:r>
            <a:r>
              <a:rPr lang="sr-Cyrl-RS" sz="3600" b="1" dirty="0">
                <a:latin typeface="Franklin Gothic Demi Cond" panose="020B0706030402020204" pitchFamily="34" charset="0"/>
              </a:rPr>
              <a:t>Народна (усмена) књижевност</a:t>
            </a:r>
            <a:endParaRPr lang="hr-BA" sz="3600" b="1" dirty="0">
              <a:latin typeface="Franklin Gothic Demi Cond" panose="020B07060304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sr-Cyrl-RS" sz="3600" dirty="0">
              <a:latin typeface="Franklin Gothic Demi Cond" panose="020B07060304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hr-BA" sz="3600" b="1" dirty="0">
                <a:latin typeface="Franklin Gothic Demi Cond" panose="020B0706030402020204" pitchFamily="34" charset="0"/>
              </a:rPr>
              <a:t> </a:t>
            </a:r>
            <a:r>
              <a:rPr lang="sr-Cyrl-RS" sz="3600" b="1" dirty="0">
                <a:latin typeface="Franklin Gothic Demi Cond" panose="020B0706030402020204" pitchFamily="34" charset="0"/>
              </a:rPr>
              <a:t>Умјетничка (писана) књижевност</a:t>
            </a:r>
            <a:endParaRPr lang="hr-BA" sz="3600" b="1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96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F0F3D6F-6FD8-4D21-A455-447F6B94D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85" y="3728311"/>
            <a:ext cx="3397023" cy="2688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625AD-8BF3-4E3D-A198-234C11BE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396" y="172905"/>
            <a:ext cx="2697480" cy="949869"/>
          </a:xfrm>
        </p:spPr>
        <p:txBody>
          <a:bodyPr/>
          <a:lstStyle/>
          <a:p>
            <a:r>
              <a:rPr lang="sr-Cyrl-R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Квиз</a:t>
            </a:r>
            <a:endParaRPr lang="hr-BA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1C383-E3E7-475B-8848-D21667FD9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05" y="1328257"/>
            <a:ext cx="4842504" cy="4612452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sz="7200" dirty="0">
                <a:latin typeface="Franklin Gothic Demi Cond" panose="020B0706030402020204" pitchFamily="34" charset="0"/>
              </a:rPr>
              <a:t>Како се зове стилска фигура у</a:t>
            </a:r>
          </a:p>
          <a:p>
            <a:pPr marL="0" indent="0">
              <a:buNone/>
            </a:pPr>
            <a:r>
              <a:rPr lang="sr-Cyrl-RS" sz="7200" dirty="0">
                <a:latin typeface="Franklin Gothic Demi Cond" panose="020B0706030402020204" pitchFamily="34" charset="0"/>
              </a:rPr>
              <a:t>          наслову пјесме „ Сунце се дјевојком жени “?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>
                <a:latin typeface="Franklin Gothic Demi Cond" panose="020B0706030402020204" pitchFamily="34" charset="0"/>
              </a:rPr>
              <a:t> контраст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>
                <a:latin typeface="Franklin Gothic Demi Cond" panose="020B0706030402020204" pitchFamily="34" charset="0"/>
              </a:rPr>
              <a:t> персонификација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>
                <a:latin typeface="Franklin Gothic Demi Cond" panose="020B0706030402020204" pitchFamily="34" charset="0"/>
              </a:rPr>
              <a:t> епитет</a:t>
            </a:r>
          </a:p>
          <a:p>
            <a:pPr marL="0" indent="0">
              <a:buNone/>
            </a:pPr>
            <a:endParaRPr lang="sr-Cyrl-RS" sz="7200" dirty="0">
              <a:latin typeface="Franklin Gothic Demi Cond" panose="020B07060304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sr-Cyrl-RS" sz="7200" dirty="0">
                <a:latin typeface="Franklin Gothic Demi Cond" panose="020B0706030402020204" pitchFamily="34" charset="0"/>
              </a:rPr>
              <a:t>Препознај народну шаљиву приповијетку: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>
                <a:latin typeface="Franklin Gothic Demi Cond" panose="020B0706030402020204" pitchFamily="34" charset="0"/>
              </a:rPr>
              <a:t> „Аждаја и царев син“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>
                <a:latin typeface="Franklin Gothic Demi Cond" panose="020B0706030402020204" pitchFamily="34" charset="0"/>
              </a:rPr>
              <a:t> „Еро с оног свијета“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>
                <a:latin typeface="Franklin Gothic Demi Cond" panose="020B0706030402020204" pitchFamily="34" charset="0"/>
              </a:rPr>
              <a:t>„Дјевојка цара надмудрила“</a:t>
            </a:r>
          </a:p>
          <a:p>
            <a:pPr>
              <a:buFont typeface="Wingdings" panose="05000000000000000000" pitchFamily="2" charset="2"/>
              <a:buChar char="q"/>
            </a:pPr>
            <a:endParaRPr lang="sr-Cyrl-RS" sz="7200" dirty="0">
              <a:latin typeface="Franklin Gothic Demi Cond" panose="020B07060304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sr-Cyrl-RS" sz="7200" dirty="0">
                <a:latin typeface="Franklin Gothic Demi Cond" panose="020B0706030402020204" pitchFamily="34" charset="0"/>
              </a:rPr>
              <a:t>Како је Вук назвао лирске пјесме?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>
                <a:latin typeface="Franklin Gothic Demi Cond" panose="020B0706030402020204" pitchFamily="34" charset="0"/>
              </a:rPr>
              <a:t> „мушке“ пјесме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>
                <a:latin typeface="Franklin Gothic Demi Cond" panose="020B0706030402020204" pitchFamily="34" charset="0"/>
              </a:rPr>
              <a:t> „женске“ пјесме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>
                <a:latin typeface="Franklin Gothic Demi Cond" panose="020B0706030402020204" pitchFamily="34" charset="0"/>
              </a:rPr>
              <a:t> „дјечије“ пјесме</a:t>
            </a:r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endParaRPr lang="sr-Cyrl-RS" sz="1800" dirty="0"/>
          </a:p>
          <a:p>
            <a:pPr>
              <a:buFont typeface="Wingdings" panose="05000000000000000000" pitchFamily="2" charset="2"/>
              <a:buChar char="q"/>
            </a:pPr>
            <a:endParaRPr lang="sr-Cyrl-RS" sz="1800" dirty="0"/>
          </a:p>
          <a:p>
            <a:pPr marL="0" indent="0">
              <a:buNone/>
            </a:pPr>
            <a:r>
              <a:rPr lang="sr-Cyrl-RS" dirty="0"/>
              <a:t>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590C9D0-F521-4ADF-903B-889106739064}"/>
              </a:ext>
            </a:extLst>
          </p:cNvPr>
          <p:cNvSpPr/>
          <p:nvPr/>
        </p:nvSpPr>
        <p:spPr>
          <a:xfrm>
            <a:off x="5872527" y="1207062"/>
            <a:ext cx="5091382" cy="378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r-Cyrl-RS" dirty="0">
                <a:latin typeface="Franklin Gothic Demi Cond" panose="020B0706030402020204" pitchFamily="34" charset="0"/>
              </a:rPr>
              <a:t>Који епитет најчешће стоји уз именицу ВИЛА?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>
                <a:latin typeface="Franklin Gothic Demi Cond" panose="020B0706030402020204" pitchFamily="34" charset="0"/>
              </a:rPr>
              <a:t>  мудра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>
                <a:latin typeface="Franklin Gothic Demi Cond" panose="020B0706030402020204" pitchFamily="34" charset="0"/>
              </a:rPr>
              <a:t>  црна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>
                <a:latin typeface="Franklin Gothic Demi Cond" panose="020B0706030402020204" pitchFamily="34" charset="0"/>
              </a:rPr>
              <a:t>  бијела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r-Cyrl-RS" dirty="0">
              <a:latin typeface="Franklin Gothic Demi Cond" panose="020B07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>
                <a:latin typeface="Franklin Gothic Demi Cond" panose="020B0706030402020204" pitchFamily="34" charset="0"/>
              </a:rPr>
              <a:t>5. У епским пјесмама се увијек налазе</a:t>
            </a:r>
          </a:p>
          <a:p>
            <a:pPr>
              <a:lnSpc>
                <a:spcPct val="150000"/>
              </a:lnSpc>
            </a:pPr>
            <a:r>
              <a:rPr lang="sr-Cyrl-RS" dirty="0">
                <a:latin typeface="Franklin Gothic Demi Cond" panose="020B0706030402020204" pitchFamily="34" charset="0"/>
              </a:rPr>
              <a:t>     тачни историјски подаци?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>
                <a:latin typeface="Franklin Gothic Demi Cond" panose="020B0706030402020204" pitchFamily="34" charset="0"/>
              </a:rPr>
              <a:t>  нетачно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>
                <a:latin typeface="Franklin Gothic Demi Cond" panose="020B0706030402020204" pitchFamily="34" charset="0"/>
              </a:rPr>
              <a:t>  тачно</a:t>
            </a:r>
          </a:p>
        </p:txBody>
      </p:sp>
    </p:spTree>
    <p:extLst>
      <p:ext uri="{BB962C8B-B14F-4D97-AF65-F5344CB8AC3E}">
        <p14:creationId xmlns="" xmlns:p14="http://schemas.microsoft.com/office/powerpoint/2010/main" val="202733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EF8E8A-C9A0-4B5F-A01F-05E71E5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4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Задаци за самосталан рад</a:t>
            </a:r>
            <a:endParaRPr lang="hr-BA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A15771-8E86-4A1B-9E7F-5EAFEA31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67" y="2133850"/>
            <a:ext cx="10515600" cy="39742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sz="2600" dirty="0">
                <a:latin typeface="Franklin Gothic Demi Cond" panose="020B0706030402020204" pitchFamily="34" charset="0"/>
              </a:rPr>
              <a:t>Прелистајте ваше Читанке! Из поглавља Коријени, издвојте дјела из народне књижевности те их распоредите у врсте:</a:t>
            </a:r>
          </a:p>
          <a:p>
            <a:pPr marL="0" indent="0">
              <a:buNone/>
            </a:pPr>
            <a:r>
              <a:rPr lang="sr-Cyrl-RS" sz="2600" dirty="0">
                <a:latin typeface="Franklin Gothic Demi Cond" panose="020B0706030402020204" pitchFamily="34" charset="0"/>
              </a:rPr>
              <a:t>         нпр. „Дјевојка и сунце“ је народна лирска митолошка пјесма.</a:t>
            </a:r>
          </a:p>
          <a:p>
            <a:pPr marL="514350" indent="-514350">
              <a:buAutoNum type="arabicPeriod" startAt="2"/>
            </a:pPr>
            <a:r>
              <a:rPr lang="sr-Cyrl-RS" sz="2600" dirty="0">
                <a:latin typeface="Franklin Gothic Demi Cond" panose="020B0706030402020204" pitchFamily="34" charset="0"/>
              </a:rPr>
              <a:t>Наставите његовати Вукову културну баштину.</a:t>
            </a:r>
          </a:p>
          <a:p>
            <a:pPr marL="0" indent="0">
              <a:buNone/>
            </a:pPr>
            <a:r>
              <a:rPr lang="sr-Cyrl-RS" sz="2600" dirty="0">
                <a:latin typeface="Franklin Gothic Demi Cond" panose="020B0706030402020204" pitchFamily="34" charset="0"/>
              </a:rPr>
              <a:t>        У своје свеске сакупите, запишите и протумачите неколико наших кратких                народних умотворина... </a:t>
            </a:r>
          </a:p>
          <a:p>
            <a:pPr marL="0" indent="0">
              <a:buNone/>
            </a:pPr>
            <a:r>
              <a:rPr lang="sr-Cyrl-RS" sz="2600" dirty="0">
                <a:latin typeface="Franklin Gothic Demi Cond" panose="020B0706030402020204" pitchFamily="34" charset="0"/>
              </a:rPr>
              <a:t>      Подијелите их са својим укућанима, а затим прослиједите својим наставницима.</a:t>
            </a:r>
          </a:p>
        </p:txBody>
      </p:sp>
    </p:spTree>
    <p:extLst>
      <p:ext uri="{BB962C8B-B14F-4D97-AF65-F5344CB8AC3E}">
        <p14:creationId xmlns="" xmlns:p14="http://schemas.microsoft.com/office/powerpoint/2010/main" val="92521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AFE1A0AB-9356-4252-84DF-84EA1451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919" y="16922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Cyrl-RS" i="1" dirty="0">
                <a:latin typeface="Segoe Script" panose="030B0504020000000003" pitchFamily="66" charset="0"/>
              </a:rPr>
              <a:t>„</a:t>
            </a:r>
            <a:r>
              <a:rPr lang="sr-Cyrl-RS" sz="4000" i="1" dirty="0">
                <a:latin typeface="Segoe Script" panose="030B0504020000000003" pitchFamily="66" charset="0"/>
              </a:rPr>
              <a:t>Изговарамо у себи те древне, ко зна кад срочене песме, загонетке, пословице, приче... И тако ће бити докле год буде сунца и земље и нашег чаробног језика</a:t>
            </a:r>
            <a:r>
              <a:rPr lang="hr-BA" sz="4000" i="1" dirty="0">
                <a:latin typeface="Segoe Script" panose="030B0504020000000003" pitchFamily="66" charset="0"/>
              </a:rPr>
              <a:t> </a:t>
            </a:r>
            <a:r>
              <a:rPr lang="sr-Cyrl-RS" sz="4000" i="1" dirty="0">
                <a:latin typeface="Segoe Script" panose="030B0504020000000003" pitchFamily="66" charset="0"/>
              </a:rPr>
              <a:t>.</a:t>
            </a:r>
            <a:r>
              <a:rPr lang="hr-BA" sz="4000" i="1" dirty="0">
                <a:latin typeface="Segoe Script" panose="030B0504020000000003" pitchFamily="66" charset="0"/>
              </a:rPr>
              <a:t>..</a:t>
            </a:r>
            <a:r>
              <a:rPr lang="sr-Cyrl-RS" sz="4000" i="1" dirty="0">
                <a:latin typeface="Segoe Script" panose="030B0504020000000003" pitchFamily="66" charset="0"/>
              </a:rPr>
              <a:t>“ </a:t>
            </a:r>
            <a:endParaRPr lang="hr-BA" sz="4000" i="1" dirty="0">
              <a:latin typeface="Segoe Script" panose="030B0504020000000003" pitchFamily="66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="" xmlns:a16="http://schemas.microsoft.com/office/drawing/2014/main" id="{4ACBD466-500B-474F-BE10-BFD0F223A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5605" y="4917130"/>
            <a:ext cx="3712395" cy="1093252"/>
          </a:xfrm>
        </p:spPr>
        <p:txBody>
          <a:bodyPr/>
          <a:lstStyle/>
          <a:p>
            <a:pPr algn="r"/>
            <a:r>
              <a:rPr lang="sr-Cyrl-RS" sz="3600" dirty="0">
                <a:latin typeface="Segoe Script" panose="030B0504020000000003" pitchFamily="66" charset="0"/>
              </a:rPr>
              <a:t>Васко Попа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343831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51CE2A-998F-470D-A83D-224EACB9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372" y="3277456"/>
            <a:ext cx="9291641" cy="1109274"/>
          </a:xfrm>
        </p:spPr>
        <p:txBody>
          <a:bodyPr>
            <a:noAutofit/>
          </a:bodyPr>
          <a:lstStyle/>
          <a:p>
            <a:pPr algn="ctr"/>
            <a:r>
              <a:rPr lang="sr-Cyrl-RS" sz="6600" dirty="0">
                <a:solidFill>
                  <a:srgbClr val="FF0000"/>
                </a:solidFill>
                <a:latin typeface="Segoe Script" panose="030B0504020000000003" pitchFamily="66" charset="0"/>
              </a:rPr>
              <a:t>Народна</a:t>
            </a:r>
            <a:r>
              <a:rPr lang="hr-BA" sz="6600" dirty="0">
                <a:solidFill>
                  <a:srgbClr val="FF0000"/>
                </a:solidFill>
                <a:latin typeface="Segoe Script" panose="030B0504020000000003" pitchFamily="66" charset="0"/>
              </a:rPr>
              <a:t> (</a:t>
            </a:r>
            <a:r>
              <a:rPr lang="sr-Cyrl-RS" sz="6600" dirty="0">
                <a:solidFill>
                  <a:srgbClr val="FF0000"/>
                </a:solidFill>
                <a:latin typeface="Segoe Script" panose="030B0504020000000003" pitchFamily="66" charset="0"/>
              </a:rPr>
              <a:t>усмена</a:t>
            </a:r>
            <a:r>
              <a:rPr lang="hr-BA" sz="6600" dirty="0">
                <a:solidFill>
                  <a:srgbClr val="FF0000"/>
                </a:solidFill>
                <a:latin typeface="Segoe Script" panose="030B0504020000000003" pitchFamily="66" charset="0"/>
              </a:rPr>
              <a:t>)</a:t>
            </a:r>
            <a:r>
              <a:rPr lang="sr-Cyrl-RS" sz="6600" dirty="0">
                <a:solidFill>
                  <a:srgbClr val="FF0000"/>
                </a:solidFill>
                <a:latin typeface="Segoe Script" panose="030B0504020000000003" pitchFamily="66" charset="0"/>
              </a:rPr>
              <a:t> књижевност</a:t>
            </a:r>
            <a:endParaRPr lang="hr-BA" sz="66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937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11BC71D-934E-43D7-AEE3-1E878F1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19"/>
            <a:ext cx="7164977" cy="1325563"/>
          </a:xfrm>
        </p:spPr>
        <p:txBody>
          <a:bodyPr>
            <a:normAutofit/>
          </a:bodyPr>
          <a:lstStyle/>
          <a:p>
            <a:r>
              <a:rPr lang="sr-Cyrl-RS" sz="36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Настанак народне књижевности</a:t>
            </a:r>
            <a:endParaRPr lang="hr-BA" sz="3600" b="1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07CDAF2-B6E0-40F8-B9F1-DA8D15383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338" y="1782082"/>
            <a:ext cx="10515600" cy="40004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RS" sz="2400" dirty="0"/>
              <a:t>  </a:t>
            </a:r>
            <a:r>
              <a:rPr lang="sr-Cyrl-RS" sz="2600" dirty="0">
                <a:latin typeface="Franklin Gothic Demi Cond" panose="020B0706030402020204" pitchFamily="34" charset="0"/>
              </a:rPr>
              <a:t>Појам народне књижевности појављује се још у 16. вијеку.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RS" sz="2600" dirty="0">
                <a:latin typeface="Franklin Gothic Demi Cond" panose="020B0706030402020204" pitchFamily="34" charset="0"/>
              </a:rPr>
              <a:t>  Придјев народна подразумијева да је ов</a:t>
            </a:r>
            <a:r>
              <a:rPr lang="hr-BA" sz="2600" dirty="0">
                <a:latin typeface="Franklin Gothic Demi Cond" panose="020B0706030402020204" pitchFamily="34" charset="0"/>
              </a:rPr>
              <a:t>o</a:t>
            </a:r>
            <a:r>
              <a:rPr lang="sr-Cyrl-RS" sz="2600" dirty="0">
                <a:latin typeface="Franklin Gothic Demi Cond" panose="020B0706030402020204" pitchFamily="34" charset="0"/>
              </a:rPr>
              <a:t> књижевна творевина и да је       настала у народу, преносила се усмено кроз вријеме, са ген</a:t>
            </a:r>
            <a:r>
              <a:rPr lang="hr-BA" sz="2600" dirty="0">
                <a:latin typeface="Franklin Gothic Demi Cond" panose="020B0706030402020204" pitchFamily="34" charset="0"/>
              </a:rPr>
              <a:t>e</a:t>
            </a:r>
            <a:r>
              <a:rPr lang="sr-Cyrl-RS" sz="2600" dirty="0">
                <a:latin typeface="Franklin Gothic Demi Cond" panose="020B0706030402020204" pitchFamily="34" charset="0"/>
              </a:rPr>
              <a:t>рације на   генерацију.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RS" sz="2600" dirty="0">
                <a:latin typeface="Franklin Gothic Demi Cond" panose="020B0706030402020204" pitchFamily="34" charset="0"/>
              </a:rPr>
              <a:t>  Мијењала се и усавршавала, по темама и врстама.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RS" sz="2600" dirty="0">
                <a:latin typeface="Franklin Gothic Demi Cond" panose="020B0706030402020204" pitchFamily="34" charset="0"/>
              </a:rPr>
              <a:t>  Она је чувар наше народне традиције, менталитета, културе и историје.</a:t>
            </a:r>
          </a:p>
        </p:txBody>
      </p:sp>
    </p:spTree>
    <p:extLst>
      <p:ext uri="{BB962C8B-B14F-4D97-AF65-F5344CB8AC3E}">
        <p14:creationId xmlns="" xmlns:p14="http://schemas.microsoft.com/office/powerpoint/2010/main" val="219515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4C3362-B942-4137-A4FF-F188D4BC3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28" y="4335885"/>
            <a:ext cx="3332949" cy="1849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0FB0C0-6FE6-41EE-A2F8-3A5E7B327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59" y="672329"/>
            <a:ext cx="2303718" cy="3063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AB300-3CD8-483F-8C77-9624ED00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7" y="382542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Основне одлике народне књижевности:</a:t>
            </a:r>
            <a:endParaRPr lang="hr-BA" sz="36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54302F-49CC-4BBA-BBA2-6616F4F2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66" y="182304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b="1" dirty="0">
                <a:latin typeface="Franklin Gothic Demi Cond" panose="020B0706030402020204" pitchFamily="34" charset="0"/>
              </a:rPr>
              <a:t>  </a:t>
            </a:r>
            <a:r>
              <a:rPr lang="sr-Cyrl-RS" sz="2600" b="1" dirty="0">
                <a:latin typeface="Franklin Gothic Demi Cond" panose="020B0706030402020204" pitchFamily="34" charset="0"/>
              </a:rPr>
              <a:t>Аутор народног дјела је непознат.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b="1" dirty="0">
                <a:latin typeface="Franklin Gothic Demi Cond" panose="020B0706030402020204" pitchFamily="34" charset="0"/>
              </a:rPr>
              <a:t>  Дјело осликава дух колектива (народа).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b="1" dirty="0">
                <a:latin typeface="Franklin Gothic Demi Cond" panose="020B0706030402020204" pitchFamily="34" charset="0"/>
              </a:rPr>
              <a:t>  Више варијанти једног истог дјела.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b="1" dirty="0">
                <a:latin typeface="Franklin Gothic Demi Cond" panose="020B0706030402020204" pitchFamily="34" charset="0"/>
              </a:rPr>
              <a:t>  Истовремено се може пјевати, играти, свирати.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b="1" dirty="0">
                <a:latin typeface="Franklin Gothic Demi Cond" panose="020B0706030402020204" pitchFamily="34" charset="0"/>
              </a:rPr>
              <a:t>  Стереотипни почеци : „Боже мили, чуда великога?!“ 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b="1" dirty="0">
                <a:latin typeface="Franklin Gothic Demi Cond" panose="020B0706030402020204" pitchFamily="34" charset="0"/>
              </a:rPr>
              <a:t>  Устаљени епитети : „... јарко сунце...“.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b="1" dirty="0">
                <a:latin typeface="Franklin Gothic Demi Cond" panose="020B0706030402020204" pitchFamily="34" charset="0"/>
              </a:rPr>
              <a:t>  Бројеви 3, 7, 9 и 12.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b="1" dirty="0">
                <a:latin typeface="Franklin Gothic Demi Cond" panose="020B0706030402020204" pitchFamily="34" charset="0"/>
              </a:rPr>
              <a:t>  Стих је у десетерцу са цезурама  (паузама).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/>
          </a:p>
          <a:p>
            <a:pPr>
              <a:buFont typeface="Wingdings" panose="05000000000000000000" pitchFamily="2" charset="2"/>
              <a:buChar char="Ø"/>
            </a:pPr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126767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6B829C-9408-482E-B2AC-A775D1DA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83" y="935242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6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Језик у дјелима из народне књижевности:</a:t>
            </a:r>
            <a:endParaRPr lang="hr-BA" sz="3600" b="1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F238B7-DBEF-4689-9E66-C2B947C7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005" y="2461350"/>
            <a:ext cx="10639697" cy="27986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sr-Cyrl-RS" sz="4000" dirty="0">
                <a:latin typeface="Franklin Gothic Demi Cond" panose="020B0706030402020204" pitchFamily="34" charset="0"/>
              </a:rPr>
              <a:t>  Има естетску (умјетничку) функцију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sr-Cyrl-RS" sz="4000" dirty="0">
                <a:latin typeface="Franklin Gothic Demi Cond" panose="020B0706030402020204" pitchFamily="34" charset="0"/>
              </a:rPr>
              <a:t>  Архаизми</a:t>
            </a:r>
          </a:p>
          <a:p>
            <a:pPr>
              <a:buFont typeface="Wingdings" panose="05000000000000000000" pitchFamily="2" charset="2"/>
              <a:buChar char="Ø"/>
            </a:pPr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120131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14C014-430A-465A-BD96-4BBBEBFC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016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Стилски поступци и средства</a:t>
            </a:r>
            <a:endParaRPr lang="hr-BA" sz="36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A9BC47-0FD1-4156-9562-D7E482D0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508" y="178208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latin typeface="Franklin Gothic Demi Cond" panose="020B0706030402020204" pitchFamily="34" charset="0"/>
              </a:rPr>
              <a:t>  </a:t>
            </a:r>
            <a:r>
              <a:rPr lang="sr-Cyrl-R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Метафора:</a:t>
            </a:r>
            <a:r>
              <a:rPr lang="sr-Cyrl-RS" dirty="0">
                <a:latin typeface="Franklin Gothic Demi Cond" panose="020B0706030402020204" pitchFamily="34" charset="0"/>
              </a:rPr>
              <a:t> појаве из свакодневог живота</a:t>
            </a:r>
          </a:p>
          <a:p>
            <a:pPr marL="0" indent="0">
              <a:buNone/>
            </a:pPr>
            <a:r>
              <a:rPr lang="sr-Cyrl-RS" dirty="0">
                <a:latin typeface="Franklin Gothic Demi Cond" panose="020B0706030402020204" pitchFamily="34" charset="0"/>
              </a:rPr>
              <a:t>      нпр. биљке: ружа (ружица), зумбул, када</a:t>
            </a:r>
          </a:p>
          <a:p>
            <a:pPr marL="0" indent="0">
              <a:buNone/>
            </a:pPr>
            <a:r>
              <a:rPr lang="sr-Cyrl-RS" dirty="0">
                <a:latin typeface="Franklin Gothic Demi Cond" panose="020B0706030402020204" pitchFamily="34" charset="0"/>
              </a:rPr>
              <a:t>                животиње: соко (соколица), кошута, голуб</a:t>
            </a:r>
          </a:p>
          <a:p>
            <a:pPr marL="0" indent="0">
              <a:buNone/>
            </a:pPr>
            <a:r>
              <a:rPr lang="sr-Cyrl-RS" dirty="0">
                <a:latin typeface="Franklin Gothic Demi Cond" panose="020B0706030402020204" pitchFamily="34" charset="0"/>
              </a:rPr>
              <a:t>                небеска тијела: Сунце, Мјесец, звијезда Даница</a:t>
            </a:r>
          </a:p>
          <a:p>
            <a:pPr marL="0" indent="0">
              <a:buNone/>
            </a:pPr>
            <a:r>
              <a:rPr lang="sr-Cyrl-RS" dirty="0">
                <a:latin typeface="Franklin Gothic Demi Cond" panose="020B0706030402020204" pitchFamily="34" charset="0"/>
              </a:rPr>
              <a:t>                метали: злато, бисери, сребро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latin typeface="Franklin Gothic Demi Cond" panose="020B0706030402020204" pitchFamily="34" charset="0"/>
              </a:rPr>
              <a:t>  </a:t>
            </a:r>
            <a:r>
              <a:rPr lang="sr-Cyrl-R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Поређење:</a:t>
            </a:r>
            <a:r>
              <a:rPr lang="sr-Cyrl-RS" dirty="0">
                <a:latin typeface="Franklin Gothic Demi Cond" panose="020B0706030402020204" pitchFamily="34" charset="0"/>
              </a:rPr>
              <a:t>„ Грло јој се бијели као снијег у гори 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latin typeface="Franklin Gothic Demi Cond" panose="020B0706030402020204" pitchFamily="34" charset="0"/>
              </a:rPr>
              <a:t>  </a:t>
            </a:r>
            <a:r>
              <a:rPr lang="sr-Cyrl-R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Персонификација:</a:t>
            </a:r>
            <a:r>
              <a:rPr lang="sr-Cyrl-RS" dirty="0">
                <a:latin typeface="Franklin Gothic Demi Cond" panose="020B0706030402020204" pitchFamily="34" charset="0"/>
              </a:rPr>
              <a:t>„ Јарко сунце иде на конаке 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latin typeface="Franklin Gothic Demi Cond" panose="020B0706030402020204" pitchFamily="34" charset="0"/>
              </a:rPr>
              <a:t>  </a:t>
            </a:r>
            <a:r>
              <a:rPr lang="sr-Cyrl-R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Епитети: </a:t>
            </a:r>
            <a:r>
              <a:rPr lang="sr-Cyrl-RS" dirty="0">
                <a:latin typeface="Franklin Gothic Demi Cond" panose="020B0706030402020204" pitchFamily="34" charset="0"/>
              </a:rPr>
              <a:t>„ рујно вино ... бијели двори... “</a:t>
            </a:r>
            <a:endParaRPr lang="hr-BA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79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10A42-EAC8-4B39-92EB-90618819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02" y="138845"/>
            <a:ext cx="10515600" cy="1225095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Подјела народне (усмене) књижевности</a:t>
            </a:r>
            <a:endParaRPr lang="hr-BA" sz="36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A64A530-7E81-42F4-91CC-A7A06F0DE2B1}"/>
              </a:ext>
            </a:extLst>
          </p:cNvPr>
          <p:cNvSpPr/>
          <p:nvPr/>
        </p:nvSpPr>
        <p:spPr>
          <a:xfrm>
            <a:off x="1482978" y="1165289"/>
            <a:ext cx="1371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ПОЕЗИЈА</a:t>
            </a:r>
            <a:endParaRPr lang="hr-BA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26BFB1-0A93-4B3E-BD2B-A3915F364AA1}"/>
              </a:ext>
            </a:extLst>
          </p:cNvPr>
          <p:cNvSpPr/>
          <p:nvPr/>
        </p:nvSpPr>
        <p:spPr>
          <a:xfrm>
            <a:off x="1538958" y="4516870"/>
            <a:ext cx="108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ПРОЗА</a:t>
            </a:r>
            <a:endParaRPr lang="hr-BA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DA75FD6-3DED-46DE-BE3B-D16F74A40149}"/>
              </a:ext>
            </a:extLst>
          </p:cNvPr>
          <p:cNvSpPr/>
          <p:nvPr/>
        </p:nvSpPr>
        <p:spPr>
          <a:xfrm>
            <a:off x="637902" y="1716431"/>
            <a:ext cx="28825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ЛИРСКЕ ПЈЕСМЕ </a:t>
            </a:r>
            <a: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(женске):</a:t>
            </a:r>
          </a:p>
          <a:p>
            <a: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митолошке</a:t>
            </a: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обредне</a:t>
            </a: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обичајне</a:t>
            </a: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љубавне</a:t>
            </a: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посленичке</a:t>
            </a: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породичне</a:t>
            </a: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шаљиве пјесме</a:t>
            </a:r>
            <a: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BA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395C4E4-E4A2-47A3-A094-774F42F8FC31}"/>
              </a:ext>
            </a:extLst>
          </p:cNvPr>
          <p:cNvSpPr/>
          <p:nvPr/>
        </p:nvSpPr>
        <p:spPr>
          <a:xfrm>
            <a:off x="3445556" y="1737229"/>
            <a:ext cx="310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ЕПСКЕ ПЈЕСМЕ </a:t>
            </a:r>
            <a: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(мушке):</a:t>
            </a: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бугарштице (дуги стих)</a:t>
            </a: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десетерачке (кратки стих)</a:t>
            </a:r>
            <a:endParaRPr lang="hr-B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BCE1E7-05F8-4E7C-9204-F8DD6832D1CA}"/>
              </a:ext>
            </a:extLst>
          </p:cNvPr>
          <p:cNvSpPr/>
          <p:nvPr/>
        </p:nvSpPr>
        <p:spPr>
          <a:xfrm>
            <a:off x="637902" y="5006019"/>
            <a:ext cx="10959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ПРИПОВИЈЕТКЕ:</a:t>
            </a:r>
          </a:p>
          <a:p>
            <a: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озбиљне: новеле, бајке, легенде или скаске, басне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шаљиве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кратке народне умотворине: пословице, бајалице, загонетке, питалице, клетве, благослови, брзалице...</a:t>
            </a:r>
            <a: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BA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09390B-47E0-43EE-B52D-AB898628E9D0}"/>
              </a:ext>
            </a:extLst>
          </p:cNvPr>
          <p:cNvSpPr/>
          <p:nvPr/>
        </p:nvSpPr>
        <p:spPr>
          <a:xfrm>
            <a:off x="6479633" y="1749609"/>
            <a:ext cx="46904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ЦИКЛУСИ:</a:t>
            </a:r>
            <a: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неисторијски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преткосовски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косовски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покосовски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хајдучки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ускочки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циклус пјесама о Марку Краљевићу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циклус пјесама о ослобођењу Црне Горе</a:t>
            </a:r>
            <a:b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циклус пјесама о ослобођењу Србије</a:t>
            </a:r>
            <a:endParaRPr lang="hr-B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4628C84-848B-4C0E-BB69-AC0FBC92E0B6}"/>
              </a:ext>
            </a:extLst>
          </p:cNvPr>
          <p:cNvSpPr/>
          <p:nvPr/>
        </p:nvSpPr>
        <p:spPr>
          <a:xfrm>
            <a:off x="8825330" y="1749609"/>
            <a:ext cx="2634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ЕПСКО-ЛИРСКЕ ПЈЕСМЕ: </a:t>
            </a:r>
          </a:p>
          <a:p>
            <a:r>
              <a:rPr lang="sr-Cyrl-R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баладе</a:t>
            </a:r>
          </a:p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романсе</a:t>
            </a:r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307750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265048-88B9-477D-BFE8-1F63982F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218959"/>
            <a:ext cx="6877594" cy="1325563"/>
          </a:xfrm>
        </p:spPr>
        <p:txBody>
          <a:bodyPr>
            <a:normAutofit/>
          </a:bodyPr>
          <a:lstStyle/>
          <a:p>
            <a:r>
              <a:rPr lang="sr-Cyrl-RS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Значај</a:t>
            </a:r>
            <a:r>
              <a:rPr lang="sr-Cyrl-RS" sz="3600" dirty="0">
                <a:latin typeface="Franklin Gothic Demi Cond" panose="020B0706030402020204" pitchFamily="34" charset="0"/>
              </a:rPr>
              <a:t> </a:t>
            </a:r>
            <a:r>
              <a:rPr lang="sr-Cyrl-RS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народне књижевности</a:t>
            </a:r>
            <a:endParaRPr lang="hr-BA" sz="36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E68CDD-7CB5-4419-AE14-FC085AA7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" y="1737358"/>
            <a:ext cx="9185366" cy="367819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r-Cyrl-RS" sz="2000" dirty="0">
                <a:latin typeface="Franklin Gothic Demi Cond" panose="020B0706030402020204" pitchFamily="34" charset="0"/>
              </a:rPr>
              <a:t>  Наше народно благо, које има ванвременску , умјетничку вриједност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r-Cyrl-RS" sz="2000" dirty="0">
                <a:latin typeface="Franklin Gothic Demi Cond" panose="020B0706030402020204" pitchFamily="34" charset="0"/>
              </a:rPr>
              <a:t>        први је систематизовао и објавио Вук С. Караџић,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r-Cyrl-RS" sz="2000" dirty="0">
                <a:latin typeface="Franklin Gothic Demi Cond" panose="020B0706030402020204" pitchFamily="34" charset="0"/>
              </a:rPr>
              <a:t>        у првој половини 19. вијека.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r-Cyrl-RS" sz="2000" dirty="0">
                <a:latin typeface="Franklin Gothic Demi Cond" panose="020B0706030402020204" pitchFamily="34" charset="0"/>
              </a:rPr>
              <a:t>  „ Тако величанствене епске пјесме као што су српске, од Хомеровог  доба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r-Cyrl-RS" sz="2000" dirty="0">
                <a:latin typeface="Franklin Gothic Demi Cond" panose="020B0706030402020204" pitchFamily="34" charset="0"/>
              </a:rPr>
              <a:t>       није сачувао ниједан    други народ “, ријечи су нобеловца Карла Шпителера.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r-Cyrl-RS" sz="2000" dirty="0">
                <a:latin typeface="Franklin Gothic Demi Cond" panose="020B0706030402020204" pitchFamily="34" charset="0"/>
              </a:rPr>
              <a:t>  Вукови помагачи су били: Филип Вишњић, Тешан Подруговић, Старац Милија и др.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sz="2000" dirty="0"/>
          </a:p>
        </p:txBody>
      </p:sp>
      <p:pic>
        <p:nvPicPr>
          <p:cNvPr id="1026" name="Picture 2" descr="Вук Стефановић Караџић — Википедија, слободна енциклопедија">
            <a:extLst>
              <a:ext uri="{FF2B5EF4-FFF2-40B4-BE49-F238E27FC236}">
                <a16:creationId xmlns="" xmlns:a16="http://schemas.microsoft.com/office/drawing/2014/main" id="{AAACD07C-BEC0-4EA3-8312-4BB7DCD00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654" y="815433"/>
            <a:ext cx="2853204" cy="3678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453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632</Words>
  <Application>Microsoft Office PowerPoint</Application>
  <PresentationFormat>Custom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Franklin Gothic Demi Cond</vt:lpstr>
      <vt:lpstr>Segoe Script</vt:lpstr>
      <vt:lpstr>Calibri</vt:lpstr>
      <vt:lpstr>Wingdings</vt:lpstr>
      <vt:lpstr>Times New Roman</vt:lpstr>
      <vt:lpstr>Calibri Light</vt:lpstr>
      <vt:lpstr>Office Theme</vt:lpstr>
      <vt:lpstr>Подјела књижевности:</vt:lpstr>
      <vt:lpstr>„Изговарамо у себи те древне, ко зна кад срочене песме, загонетке, пословице, приче... И тако ће бити докле год буде сунца и земље и нашег чаробног језика ...“ </vt:lpstr>
      <vt:lpstr>Народна (усмена) књижевност</vt:lpstr>
      <vt:lpstr>Настанак народне књижевности</vt:lpstr>
      <vt:lpstr>Основне одлике народне књижевности:</vt:lpstr>
      <vt:lpstr>Језик у дјелима из народне књижевности:</vt:lpstr>
      <vt:lpstr>Стилски поступци и средства</vt:lpstr>
      <vt:lpstr>Подјела народне (усмене) књижевности</vt:lpstr>
      <vt:lpstr>Значај народне књижевности</vt:lpstr>
      <vt:lpstr>Квиз</vt:lpstr>
      <vt:lpstr>Задаци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 књижевност</dc:title>
  <dc:creator>38766306092</dc:creator>
  <cp:lastModifiedBy>WIN7</cp:lastModifiedBy>
  <cp:revision>38</cp:revision>
  <dcterms:created xsi:type="dcterms:W3CDTF">2020-04-16T08:42:20Z</dcterms:created>
  <dcterms:modified xsi:type="dcterms:W3CDTF">2020-04-20T15:20:45Z</dcterms:modified>
</cp:coreProperties>
</file>