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72" r:id="rId3"/>
    <p:sldId id="279" r:id="rId4"/>
    <p:sldId id="274" r:id="rId5"/>
    <p:sldId id="275" r:id="rId6"/>
    <p:sldId id="278" r:id="rId7"/>
    <p:sldId id="277" r:id="rId8"/>
    <p:sldId id="276" r:id="rId9"/>
    <p:sldId id="263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E7D1"/>
    <a:srgbClr val="4F6228"/>
    <a:srgbClr val="53682A"/>
    <a:srgbClr val="728E3A"/>
    <a:srgbClr val="5C732F"/>
    <a:srgbClr val="788E54"/>
    <a:srgbClr val="A3B684"/>
    <a:srgbClr val="91A86C"/>
    <a:srgbClr val="C3D69B"/>
    <a:srgbClr val="EFF3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>
      <p:cViewPr varScale="1">
        <p:scale>
          <a:sx n="93" d="100"/>
          <a:sy n="93" d="100"/>
        </p:scale>
        <p:origin x="546" y="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B1218D-6241-4A2E-8892-F32F51ABC05C}" type="datetimeFigureOut">
              <a:rPr lang="sr-Latn-BA" smtClean="0"/>
              <a:pPr/>
              <a:t>25.4.2020.</a:t>
            </a:fld>
            <a:endParaRPr lang="sr-Latn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B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6ACA4F-E0FA-4ACA-8547-AAB2DCF7A4A9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860278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6ACA4F-E0FA-4ACA-8547-AAB2DCF7A4A9}" type="slidenum">
              <a:rPr lang="sr-Latn-BA" smtClean="0"/>
              <a:pPr/>
              <a:t>4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062290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AADDB-475C-447E-AB7A-683222B23DF0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9857D-80B4-48D6-92CC-15AD3D13AF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AADDB-475C-447E-AB7A-683222B23DF0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9857D-80B4-48D6-92CC-15AD3D13AF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AADDB-475C-447E-AB7A-683222B23DF0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9857D-80B4-48D6-92CC-15AD3D13AF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AADDB-475C-447E-AB7A-683222B23DF0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9857D-80B4-48D6-92CC-15AD3D13AF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AADDB-475C-447E-AB7A-683222B23DF0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9857D-80B4-48D6-92CC-15AD3D13AF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AADDB-475C-447E-AB7A-683222B23DF0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9857D-80B4-48D6-92CC-15AD3D13AF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AADDB-475C-447E-AB7A-683222B23DF0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9857D-80B4-48D6-92CC-15AD3D13AF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AADDB-475C-447E-AB7A-683222B23DF0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9857D-80B4-48D6-92CC-15AD3D13AF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AADDB-475C-447E-AB7A-683222B23DF0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9857D-80B4-48D6-92CC-15AD3D13AF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AADDB-475C-447E-AB7A-683222B23DF0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9857D-80B4-48D6-92CC-15AD3D13AF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AADDB-475C-447E-AB7A-683222B23DF0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9857D-80B4-48D6-92CC-15AD3D13AF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AADDB-475C-447E-AB7A-683222B23DF0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9857D-80B4-48D6-92CC-15AD3D13AF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47750"/>
            <a:ext cx="7772400" cy="1583531"/>
          </a:xfrm>
        </p:spPr>
        <p:txBody>
          <a:bodyPr>
            <a:noAutofit/>
          </a:bodyPr>
          <a:lstStyle/>
          <a:p>
            <a:r>
              <a:rPr lang="sr-Cyrl-B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ОБИМ</a:t>
            </a:r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ТРОУГЛА</a:t>
            </a: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0420" y="2495550"/>
            <a:ext cx="2447780" cy="22539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4476750"/>
            <a:ext cx="403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solidFill>
                  <a:schemeClr val="bg1"/>
                </a:solidFill>
              </a:rPr>
              <a:t>МАТЕМАТИКА 4. РАЗРЕД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38200" y="2266950"/>
            <a:ext cx="7162800" cy="2160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sr-Cyrl-B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 угла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sr-Cyrl-B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 тјемена: </a:t>
            </a:r>
            <a:r>
              <a:rPr lang="sr-Latn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A, B, C</a:t>
            </a:r>
            <a:endParaRPr lang="sr-Cyrl-BA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sr-Cyrl-B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 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дужи: </a:t>
            </a:r>
            <a:r>
              <a:rPr lang="sr-Latn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AB, BC, </a:t>
            </a:r>
            <a:r>
              <a:rPr lang="sr-Latn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које представљају странице: А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= a, BC = b </a:t>
            </a:r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 = c</a:t>
            </a:r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BA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ct val="20000"/>
              </a:spcBef>
            </a:pPr>
            <a:r>
              <a:rPr lang="sr-Latn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3886200" y="3181350"/>
            <a:ext cx="228600" cy="405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3323972" y="3181350"/>
            <a:ext cx="228600" cy="405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2670079" y="3181350"/>
            <a:ext cx="228600" cy="405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Isosceles Triangle 31"/>
          <p:cNvSpPr/>
          <p:nvPr/>
        </p:nvSpPr>
        <p:spPr>
          <a:xfrm>
            <a:off x="1447800" y="609600"/>
            <a:ext cx="1524000" cy="1181101"/>
          </a:xfrm>
          <a:prstGeom prst="triangle">
            <a:avLst>
              <a:gd name="adj" fmla="val 13707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1219200" y="1828801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819400" y="182361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524000" y="2402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957227" y="1730537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209800" y="88126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295400" y="97952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" y="4476750"/>
            <a:ext cx="403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solidFill>
                  <a:schemeClr val="bg1"/>
                </a:solidFill>
              </a:rPr>
              <a:t>МАТЕМАТИКА 4. РАЗРЕД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01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95350"/>
            <a:ext cx="8229600" cy="990599"/>
          </a:xfrm>
        </p:spPr>
        <p:txBody>
          <a:bodyPr>
            <a:normAutofit/>
          </a:bodyPr>
          <a:lstStyle/>
          <a:p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Обим троугла је једнак збиру дужина свих страница троугла.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Isosceles Triangle 4"/>
          <p:cNvSpPr/>
          <p:nvPr/>
        </p:nvSpPr>
        <p:spPr>
          <a:xfrm>
            <a:off x="1295400" y="2343150"/>
            <a:ext cx="6248400" cy="2057400"/>
          </a:xfrm>
          <a:prstGeom prst="triangle">
            <a:avLst>
              <a:gd name="adj" fmla="val 35521"/>
            </a:avLst>
          </a:prstGeom>
          <a:noFill/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7998772">
            <a:off x="3300315" y="2223293"/>
            <a:ext cx="305558" cy="27405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4476750"/>
            <a:ext cx="403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solidFill>
                  <a:schemeClr val="bg1"/>
                </a:solidFill>
              </a:rPr>
              <a:t>МАТЕМАТИКА 4. РАЗРЕД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918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97531E-6 L -0.24166 0.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083" y="2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166 0.4 L 0.44271 0.4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21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2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271 0.4 L -4.16667E-6 -1.97531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135" y="-2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2" animBg="1"/>
      <p:bldP spid="9" grpId="3" animBg="1"/>
      <p:bldP spid="9" grpId="4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62400" y="517518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sr-Latn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sr-Latn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+ b + c</a:t>
            </a:r>
          </a:p>
          <a:p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79524" y="1962150"/>
            <a:ext cx="2667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= a + b + b</a:t>
            </a:r>
          </a:p>
          <a:p>
            <a:r>
              <a:rPr lang="sr-Latn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= a + 2 • b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65452" y="3660597"/>
            <a:ext cx="25810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= a + a + a</a:t>
            </a:r>
          </a:p>
          <a:p>
            <a:r>
              <a:rPr lang="sr-Latn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= 3 • a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Isosceles Triangle 6"/>
          <p:cNvSpPr/>
          <p:nvPr/>
        </p:nvSpPr>
        <p:spPr>
          <a:xfrm>
            <a:off x="929777" y="268426"/>
            <a:ext cx="1417043" cy="1098209"/>
          </a:xfrm>
          <a:prstGeom prst="triangle">
            <a:avLst>
              <a:gd name="adj" fmla="val 13707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Extract 7"/>
          <p:cNvSpPr/>
          <p:nvPr/>
        </p:nvSpPr>
        <p:spPr>
          <a:xfrm>
            <a:off x="1142999" y="1708805"/>
            <a:ext cx="990600" cy="1337686"/>
          </a:xfrm>
          <a:prstGeom prst="flowChartExtra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Extract 8"/>
          <p:cNvSpPr/>
          <p:nvPr/>
        </p:nvSpPr>
        <p:spPr>
          <a:xfrm>
            <a:off x="990420" y="3456960"/>
            <a:ext cx="1219200" cy="1219200"/>
          </a:xfrm>
          <a:prstGeom prst="flowChartExtra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654594" y="51751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7377" y="51751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02023" y="1236781"/>
            <a:ext cx="4216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43761" y="2948355"/>
            <a:ext cx="4216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12087" y="4565706"/>
            <a:ext cx="4216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849133" y="3797418"/>
            <a:ext cx="4216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22094" y="3797418"/>
            <a:ext cx="4216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817267" y="2105884"/>
            <a:ext cx="4216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130582" y="2104110"/>
            <a:ext cx="4216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00800" y="4524204"/>
            <a:ext cx="403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solidFill>
                  <a:schemeClr val="bg1"/>
                </a:solidFill>
              </a:rPr>
              <a:t>МАТЕМАТИКА 4. РАЗРЕД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171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 animBg="1"/>
      <p:bldP spid="9" grpId="0" animBg="1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285750"/>
            <a:ext cx="8077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r-Latn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задатак</a:t>
            </a:r>
          </a:p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Обим троугла који има све странице исте дужине је 120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mm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Нацртај и обиљежи тај троугао.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1738323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= 120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mm</a:t>
            </a:r>
          </a:p>
          <a:p>
            <a:r>
              <a:rPr lang="sr-Latn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= ?</a:t>
            </a:r>
          </a:p>
        </p:txBody>
      </p:sp>
      <p:cxnSp>
        <p:nvCxnSpPr>
          <p:cNvPr id="12" name="Straight Connector 11"/>
          <p:cNvCxnSpPr>
            <a:stCxn id="6" idx="1"/>
          </p:cNvCxnSpPr>
          <p:nvPr/>
        </p:nvCxnSpPr>
        <p:spPr>
          <a:xfrm>
            <a:off x="914400" y="2153822"/>
            <a:ext cx="1752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48474" y="2568512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= 3 • a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14400" y="3030177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120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mm = 3 • a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43510" y="3444866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= 120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mm : 3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14400" y="3908362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= 40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mm = 4 cm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Flowchart: Extract 18"/>
          <p:cNvSpPr/>
          <p:nvPr/>
        </p:nvSpPr>
        <p:spPr>
          <a:xfrm>
            <a:off x="4953000" y="1584856"/>
            <a:ext cx="2743200" cy="2743200"/>
          </a:xfrm>
          <a:prstGeom prst="flowChartExtra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257800" y="2799345"/>
            <a:ext cx="4216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105987" y="2784217"/>
            <a:ext cx="4216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113766" y="4239347"/>
            <a:ext cx="4216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" y="4476750"/>
            <a:ext cx="403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solidFill>
                  <a:schemeClr val="bg1"/>
                </a:solidFill>
              </a:rPr>
              <a:t>МАТЕМАТИКА 4. РАЗРЕД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354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4" grpId="0"/>
      <p:bldP spid="15" grpId="0"/>
      <p:bldP spid="16" grpId="0"/>
      <p:bldP spid="17" grpId="0"/>
      <p:bldP spid="19" grpId="0" animBg="1"/>
      <p:bldP spid="20" grpId="0"/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9488" y="197494"/>
            <a:ext cx="84582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sr-Cyrl-B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адатак</a:t>
            </a:r>
          </a:p>
          <a:p>
            <a:r>
              <a:rPr lang="sr-Cyrl-BA" sz="2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Нацртај троугао који има двије странице исте дужине, ако му је обим 138</a:t>
            </a:r>
            <a:r>
              <a:rPr lang="en-US" sz="2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mm</a:t>
            </a:r>
            <a:r>
              <a:rPr lang="sr-Cyrl-BA" sz="2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страница а</a:t>
            </a:r>
            <a:r>
              <a:rPr lang="en-US" sz="2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r>
              <a:rPr lang="en-US" sz="2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mm.</a:t>
            </a:r>
            <a:endParaRPr lang="en-US" sz="2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7703" y="1196266"/>
            <a:ext cx="297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= 138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mm</a:t>
            </a:r>
          </a:p>
          <a:p>
            <a:r>
              <a:rPr lang="sr-Latn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= 40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mm</a:t>
            </a:r>
          </a:p>
          <a:p>
            <a:r>
              <a:rPr lang="sr-Latn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= ?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63394" y="1962150"/>
            <a:ext cx="1752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47127" y="2306487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= a 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sr-Latn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• b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2683702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138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mm = 40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mm + 2 • b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306975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138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mm – 40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mm = 2 • b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9547" y="3480771"/>
            <a:ext cx="2367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98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mm = 2 • b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3394" y="3880479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sr-Latn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98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mm : 2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1534" y="4229543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sr-Latn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49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mm = 4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 9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mm 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Flowchart: Extract 12"/>
          <p:cNvSpPr/>
          <p:nvPr/>
        </p:nvSpPr>
        <p:spPr>
          <a:xfrm>
            <a:off x="5562600" y="1603334"/>
            <a:ext cx="2057400" cy="2622403"/>
          </a:xfrm>
          <a:prstGeom prst="flowChartExtra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674333" y="2716582"/>
            <a:ext cx="4216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80466" y="4152218"/>
            <a:ext cx="4216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21249" y="2714480"/>
            <a:ext cx="4216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1000" y="4691378"/>
            <a:ext cx="403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solidFill>
                  <a:schemeClr val="bg1"/>
                </a:solidFill>
              </a:rPr>
              <a:t>МАТЕМАТИКА 4. РАЗРЕД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319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  <p:bldP spid="10" grpId="0"/>
      <p:bldP spid="11" grpId="0"/>
      <p:bldP spid="13" grpId="0" animBg="1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62407"/>
            <a:ext cx="8839200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задатак (4. задатак из уџбеника Математика, 117. страна)</a:t>
            </a:r>
          </a:p>
          <a:p>
            <a:r>
              <a:rPr lang="sr-Cyrl-BA" sz="2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Два троугла имају једнаке обиме. Странице једног троугла имају једнаке дужине, а странице другог троугла су </a:t>
            </a:r>
            <a:r>
              <a:rPr lang="sr-Latn-BA" sz="2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</a:t>
            </a:r>
            <a:r>
              <a:rPr lang="en-US" sz="2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mm, b</a:t>
            </a:r>
            <a:r>
              <a:rPr lang="en-US" sz="2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r>
              <a:rPr lang="en-US" sz="2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mm </a:t>
            </a:r>
            <a:endParaRPr lang="en-US" sz="23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sr-Latn-BA" sz="2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cm. </a:t>
            </a:r>
            <a:r>
              <a:rPr lang="sr-Cyrl-BA" sz="2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Нацртај троугао чије су странице једнаке дужине.</a:t>
            </a:r>
            <a:endParaRPr lang="en-US" sz="2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1646663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sr-Cyrl-BA" sz="24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sr-Cyrl-B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О</a:t>
            </a:r>
            <a:r>
              <a:rPr lang="sr-Cyrl-BA" sz="24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2108328"/>
            <a:ext cx="152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82620" y="2080146"/>
            <a:ext cx="28510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 a = 33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mm</a:t>
            </a:r>
          </a:p>
          <a:p>
            <a:r>
              <a:rPr lang="sr-Latn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b = 27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mm</a:t>
            </a:r>
          </a:p>
          <a:p>
            <a:r>
              <a:rPr lang="sr-Latn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c = 3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 = 30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mm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2621" y="3297663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sr-Cyrl-BA" sz="2400" baseline="-25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sr-Latn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+ b + c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2621" y="3702964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sr-Cyrl-BA" sz="2400" baseline="-25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sr-Latn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33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mm + 27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mm + 30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mm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7758" y="4128289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sr-Cyrl-BA" sz="2400" baseline="-25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sr-Latn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90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mm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22283" y="2212839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arenR" startAt="2"/>
            </a:pPr>
            <a:r>
              <a:rPr lang="sr-Latn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sr-Cyrl-BA" sz="2400" baseline="-25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r-Latn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90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mm</a:t>
            </a:r>
          </a:p>
          <a:p>
            <a:r>
              <a:rPr lang="sr-Latn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a = ?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4649821" y="2971345"/>
            <a:ext cx="16002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495462" y="2971345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sr-Cyrl-BA" sz="2400" baseline="-25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sr-Latn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• a 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93327" y="3363175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sr-Latn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mm</a:t>
            </a:r>
            <a:r>
              <a:rPr lang="sr-Cyrl-BA" sz="2400" baseline="-25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sr-Latn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• a 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84343" y="3721575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sr-Latn-B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sr-Cyrl-BA" sz="2400" baseline="-25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sr-Latn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90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mm : 3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04822" y="4142148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sr-Latn-B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sr-Cyrl-BA" sz="2400" baseline="-25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sr-Latn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mm = 3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 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008955" y="219729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Flowchart: Extract 17"/>
          <p:cNvSpPr/>
          <p:nvPr/>
        </p:nvSpPr>
        <p:spPr>
          <a:xfrm>
            <a:off x="7239530" y="2766495"/>
            <a:ext cx="1524000" cy="1524000"/>
          </a:xfrm>
          <a:prstGeom prst="flowChartExtra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7322740" y="3259322"/>
            <a:ext cx="5244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467600" y="4219100"/>
            <a:ext cx="11887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= 3 cm</a:t>
            </a: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341863" y="3232955"/>
            <a:ext cx="4216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7200" y="4656443"/>
            <a:ext cx="403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solidFill>
                  <a:schemeClr val="bg1"/>
                </a:solidFill>
              </a:rPr>
              <a:t>МАТЕМАТИКА 4. РАЗРЕД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734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  <p:bldP spid="10" grpId="0"/>
      <p:bldP spid="13" grpId="0"/>
      <p:bldP spid="14" grpId="0"/>
      <p:bldP spid="15" grpId="0"/>
      <p:bldP spid="16" grpId="0"/>
      <p:bldP spid="17" grpId="0"/>
      <p:bldP spid="18" grpId="0" animBg="1"/>
      <p:bldP spid="19" grpId="0"/>
      <p:bldP spid="20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09550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sr-Cyrl-BA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Занимљива математика</a:t>
            </a:r>
            <a:r>
              <a:rPr lang="sr-Latn-BA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895350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подижући врх оловке са папира, подијели фигуру на 6 једнаких троуглова.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https://www.photoimg.com/wp-content/uploads/2016/06/yellow-pencil-png-image-vect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114551"/>
            <a:ext cx="1701619" cy="1276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9827674"/>
              </p:ext>
            </p:extLst>
          </p:nvPr>
        </p:nvGraphicFramePr>
        <p:xfrm>
          <a:off x="1981200" y="1888922"/>
          <a:ext cx="4267200" cy="30450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2133600"/>
              </a:tblGrid>
              <a:tr h="1521687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233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2" name="Straight Connector 11"/>
          <p:cNvCxnSpPr>
            <a:endCxn id="10" idx="2"/>
          </p:cNvCxnSpPr>
          <p:nvPr/>
        </p:nvCxnSpPr>
        <p:spPr>
          <a:xfrm flipH="1">
            <a:off x="4114800" y="3390765"/>
            <a:ext cx="2133600" cy="1543184"/>
          </a:xfrm>
          <a:prstGeom prst="line">
            <a:avLst/>
          </a:prstGeom>
          <a:ln>
            <a:solidFill>
              <a:srgbClr val="FFFF00"/>
            </a:solidFill>
            <a:prstDash val="sysDot"/>
            <a:headEnd type="none" w="med" len="med"/>
            <a:tailEnd type="arrow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1981200" y="1908400"/>
            <a:ext cx="2102796" cy="1522513"/>
          </a:xfrm>
          <a:prstGeom prst="line">
            <a:avLst/>
          </a:prstGeom>
          <a:ln>
            <a:solidFill>
              <a:srgbClr val="FFFF00"/>
            </a:solidFill>
            <a:prstDash val="sysDot"/>
            <a:headEnd type="arrow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0" idx="1"/>
            <a:endCxn id="10" idx="2"/>
          </p:cNvCxnSpPr>
          <p:nvPr/>
        </p:nvCxnSpPr>
        <p:spPr>
          <a:xfrm>
            <a:off x="1981200" y="3411435"/>
            <a:ext cx="2133600" cy="1522514"/>
          </a:xfrm>
          <a:prstGeom prst="line">
            <a:avLst/>
          </a:prstGeom>
          <a:ln>
            <a:solidFill>
              <a:srgbClr val="FFFF00"/>
            </a:solidFill>
            <a:prstDash val="sysDot"/>
            <a:headEnd type="arrow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477000" y="4560441"/>
            <a:ext cx="403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solidFill>
                  <a:schemeClr val="bg1"/>
                </a:solidFill>
              </a:rPr>
              <a:t>МАТЕМАТИКА 4. РАЗРЕД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095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43815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Задаци за самосталан рад</a:t>
            </a:r>
            <a:r>
              <a:rPr lang="sr-Latn-BA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276350"/>
            <a:ext cx="79282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sr-Cyrl-B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7. задатак из уџбеника Математика за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разред основне школе на 117. стр</a:t>
            </a:r>
            <a:r>
              <a:rPr lang="sr-Latn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Cyrl-BA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B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Срећно! 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769810"/>
            <a:ext cx="1885950" cy="18859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4476750"/>
            <a:ext cx="403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solidFill>
                  <a:schemeClr val="bg1"/>
                </a:solidFill>
              </a:rPr>
              <a:t>МАТЕМАТИКА 4. РАЗРЕД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86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1167</TotalTime>
  <Words>465</Words>
  <Application>Microsoft Office PowerPoint</Application>
  <PresentationFormat>On-screen Show (16:9)</PresentationFormat>
  <Paragraphs>88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ОБИМ ТРОУГЛА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ГРАМАТИКА</dc:title>
  <dc:creator>darija</dc:creator>
  <cp:lastModifiedBy>marina_uciteljica@yahoo.com</cp:lastModifiedBy>
  <cp:revision>119</cp:revision>
  <dcterms:created xsi:type="dcterms:W3CDTF">2020-04-12T19:14:18Z</dcterms:created>
  <dcterms:modified xsi:type="dcterms:W3CDTF">2020-04-25T20:31:38Z</dcterms:modified>
</cp:coreProperties>
</file>