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57" r:id="rId3"/>
    <p:sldId id="258" r:id="rId4"/>
    <p:sldId id="259" r:id="rId5"/>
    <p:sldId id="25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D8EE318-537E-49CC-8DD2-FAAC0F3551C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80CE397-6DAE-4E1C-B353-CFA9C96601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6360111" cy="533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bs-Cyrl-BA" sz="28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СРПСКИ ЈЕЗИК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2556164"/>
            <a:ext cx="6360111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bs-Cyrl-BA" sz="28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Други разред</a:t>
            </a:r>
            <a:endParaRPr lang="en-US" sz="28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90600" y="1676400"/>
            <a:ext cx="6360111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solidFill>
                  <a:schemeClr val="dk1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 algn="l">
              <a:buFont typeface="Georgia" pitchFamily="18" charset="0"/>
              <a:buNone/>
            </a:pPr>
            <a:r>
              <a:rPr lang="bs-Cyrl-BA" sz="280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РЕЧЕНИЦЕ ПО ЗНАЧЕЊУ</a:t>
            </a:r>
            <a:endParaRPr lang="en-US" sz="28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6913" y="3581400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 smtClean="0"/>
              <a:t>.</a:t>
            </a:r>
            <a:endParaRPr lang="en-US" sz="9600" dirty="0"/>
          </a:p>
        </p:txBody>
      </p:sp>
      <p:sp>
        <p:nvSpPr>
          <p:cNvPr id="14" name="TextBox 13"/>
          <p:cNvSpPr txBox="1"/>
          <p:nvPr/>
        </p:nvSpPr>
        <p:spPr>
          <a:xfrm>
            <a:off x="3851106" y="3581400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/>
              <a:t>?</a:t>
            </a:r>
            <a:endParaRPr lang="en-US" sz="9600" dirty="0"/>
          </a:p>
        </p:txBody>
      </p:sp>
      <p:sp>
        <p:nvSpPr>
          <p:cNvPr id="15" name="TextBox 14"/>
          <p:cNvSpPr txBox="1"/>
          <p:nvPr/>
        </p:nvSpPr>
        <p:spPr>
          <a:xfrm>
            <a:off x="5458988" y="3609109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/>
              <a:t>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15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67" y="1952625"/>
            <a:ext cx="2768065" cy="38671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6360111" cy="533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bs-Cyrl-BA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РЕЧЕНИЦЕ ПО ЗНАЧЕЊУ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2438400" y="1981200"/>
            <a:ext cx="6019800" cy="685800"/>
          </a:xfrm>
          <a:prstGeom prst="wedgeRoundRectCallout">
            <a:avLst>
              <a:gd name="adj1" fmla="val -54565"/>
              <a:gd name="adj2" fmla="val 12252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Данас ћу да се играм са Стефаном.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115011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4000" b="1" dirty="0" smtClean="0">
                <a:solidFill>
                  <a:srgbClr val="C00000"/>
                </a:solidFill>
              </a:rPr>
              <a:t>ИЗЈАВНЕ РЕЧЕНИЦЕ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3105834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Шта је зеко овом реченицом изјавио? </a:t>
            </a:r>
          </a:p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О чему нас је он обавијестио?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3886200"/>
            <a:ext cx="5045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Реченице којима нешто изјављујемо или некога обавјештавамо зову се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ИЗЈАВНЕ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ОБАВЈЕШТАЈНЕ РЕЧЕНИЦЕ.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1630" y="5029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На крају изјавних реченица стављамо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ЗНАК ИНТЕРПУНКЦИЈЕ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који се зове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ТАЧКА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226780"/>
            <a:ext cx="83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10000" dirty="0"/>
              <a:t>.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1638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0" y="2399615"/>
            <a:ext cx="2344419" cy="27050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6360111" cy="533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bs-Cyrl-BA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РЕЧЕНИЦЕ ПО ЗНАЧЕЊУ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115011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4000" b="1" dirty="0" smtClean="0">
                <a:solidFill>
                  <a:srgbClr val="C00000"/>
                </a:solidFill>
              </a:rPr>
              <a:t>УПИТНЕ РЕЧЕНИЦЕ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3105834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Овом реченицом зеко нас је упитао да ли смо урадили задаћу.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3886200"/>
            <a:ext cx="5045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Реченице којима некога нешто питамо зову се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УПИТНЕ РЕЧЕНИЦЕ</a:t>
            </a:r>
            <a:r>
              <a:rPr lang="bs-Cyrl-B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1630" y="4706034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На крају упитних реченица стављамо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ЗНАК ИНТЕРПУНКЦИЈЕ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који се зове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УПИТНИК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226780"/>
            <a:ext cx="83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10000" dirty="0" smtClean="0"/>
              <a:t>?</a:t>
            </a:r>
            <a:endParaRPr lang="en-US" sz="10000" dirty="0"/>
          </a:p>
        </p:txBody>
      </p:sp>
      <p:sp>
        <p:nvSpPr>
          <p:cNvPr id="3" name="TextBox 2"/>
          <p:cNvSpPr txBox="1"/>
          <p:nvPr/>
        </p:nvSpPr>
        <p:spPr>
          <a:xfrm>
            <a:off x="779037" y="5680364"/>
            <a:ext cx="833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ВАЖНО! </a:t>
            </a:r>
            <a:r>
              <a:rPr lang="bs-Cyrl-BA" b="1" dirty="0" smtClean="0">
                <a:latin typeface="Arial" pitchFamily="34" charset="0"/>
                <a:cs typeface="Arial" pitchFamily="34" charset="0"/>
              </a:rPr>
              <a:t>У упитним реченицама ри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je</a:t>
            </a:r>
            <a:r>
              <a:rPr lang="bs-Cyrl-BA" b="1" dirty="0" smtClean="0">
                <a:latin typeface="Arial" pitchFamily="34" charset="0"/>
                <a:cs typeface="Arial" pitchFamily="34" charset="0"/>
              </a:rPr>
              <a:t>чцу „ЛИ“ увијек пишемо одвојено:</a:t>
            </a:r>
          </a:p>
          <a:p>
            <a:r>
              <a:rPr lang="bs-Cyrl-BA" b="1" dirty="0" smtClean="0">
                <a:latin typeface="Arial" pitchFamily="34" charset="0"/>
                <a:cs typeface="Arial" pitchFamily="34" charset="0"/>
              </a:rPr>
              <a:t>На примјер: Да ли...? Хоћеш ли...? Је ли...?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2438400" y="1981200"/>
            <a:ext cx="6019800" cy="685800"/>
          </a:xfrm>
          <a:prstGeom prst="wedgeRoundRectCallout">
            <a:avLst>
              <a:gd name="adj1" fmla="val -59628"/>
              <a:gd name="adj2" fmla="val 15687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Да ли си урадио задаћу?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438058"/>
            <a:ext cx="2438399" cy="266734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6360111" cy="5334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bs-Cyrl-BA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РЕЧЕНИЦЕ ПО ЗНАЧЕЊУ</a:t>
            </a:r>
            <a:endParaRPr lang="en-US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115011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4000" b="1" dirty="0" smtClean="0">
                <a:solidFill>
                  <a:srgbClr val="C00000"/>
                </a:solidFill>
              </a:rPr>
              <a:t>УЗВИЧНЕ РЕЧЕНИЦЕ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0" y="3105834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Овом реченицом зеко је изразио своје тренутно осјећање: уплашеност.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7999" y="3789631"/>
            <a:ext cx="5045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Реченице којима изражавамо наша унутрашња осјећања зову се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УЗВИЧНЕ РЕЧЕНИЦЕ</a:t>
            </a:r>
            <a:r>
              <a:rPr lang="bs-Cyrl-BA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51630" y="4706034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На крају узвичних реченица стављамо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ЗНАК ИНТЕРПУНКЦИЈЕ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који се зове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УЗВИЧНИК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226780"/>
            <a:ext cx="83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10000" dirty="0" smtClean="0"/>
              <a:t>!</a:t>
            </a:r>
            <a:endParaRPr lang="en-US" sz="10000" dirty="0"/>
          </a:p>
        </p:txBody>
      </p:sp>
      <p:sp>
        <p:nvSpPr>
          <p:cNvPr id="3" name="TextBox 2"/>
          <p:cNvSpPr txBox="1"/>
          <p:nvPr/>
        </p:nvSpPr>
        <p:spPr>
          <a:xfrm>
            <a:off x="779037" y="5680364"/>
            <a:ext cx="7679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ВАЖНО! </a:t>
            </a:r>
            <a:r>
              <a:rPr lang="bs-Cyrl-BA" b="1" dirty="0" smtClean="0">
                <a:latin typeface="Arial" pitchFamily="34" charset="0"/>
                <a:cs typeface="Arial" pitchFamily="34" charset="0"/>
              </a:rPr>
              <a:t>У узвичним реченицама иза узвика (Ух, Ох, Јао, ...) обавезно стављамо знак интерпункције који се зове </a:t>
            </a:r>
            <a:r>
              <a:rPr lang="bs-Cyrl-BA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ЗАПЕТА</a:t>
            </a:r>
            <a:r>
              <a:rPr lang="bs-Cyrl-BA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2438400" y="1981200"/>
            <a:ext cx="6019800" cy="685800"/>
          </a:xfrm>
          <a:prstGeom prst="wedgeRoundRectCallout">
            <a:avLst>
              <a:gd name="adj1" fmla="val -57217"/>
              <a:gd name="adj2" fmla="val 15263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400" b="1" dirty="0" smtClean="0">
                <a:latin typeface="Arial" pitchFamily="34" charset="0"/>
                <a:cs typeface="Arial" pitchFamily="34" charset="0"/>
              </a:rPr>
              <a:t>Ух, баш си ме уплашио!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1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68956" y="1104970"/>
            <a:ext cx="3702759" cy="10517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Cyrl-BA" dirty="0" smtClean="0">
                <a:solidFill>
                  <a:schemeClr val="tx1"/>
                </a:solidFill>
              </a:rPr>
              <a:t>Маја је купила лутку.</a:t>
            </a:r>
          </a:p>
          <a:p>
            <a:r>
              <a:rPr lang="bs-Cyrl-BA" dirty="0" smtClean="0">
                <a:solidFill>
                  <a:schemeClr val="tx1"/>
                </a:solidFill>
              </a:rPr>
              <a:t>Мама сади цвијеће.</a:t>
            </a:r>
          </a:p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80855" y="4800600"/>
            <a:ext cx="4014487" cy="7779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Cyrl-BA" dirty="0" smtClean="0">
                <a:solidFill>
                  <a:schemeClr val="tx1"/>
                </a:solidFill>
              </a:rPr>
              <a:t>Ура, почео је одмор!</a:t>
            </a:r>
          </a:p>
          <a:p>
            <a:r>
              <a:rPr lang="bs-Cyrl-BA" dirty="0" smtClean="0">
                <a:solidFill>
                  <a:schemeClr val="tx1"/>
                </a:solidFill>
              </a:rPr>
              <a:t>Јао, што ме боли глава!</a:t>
            </a:r>
          </a:p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13251" y="1104971"/>
            <a:ext cx="4173550" cy="105174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Cyrl-BA" dirty="0" smtClean="0">
                <a:solidFill>
                  <a:schemeClr val="tx1"/>
                </a:solidFill>
              </a:rPr>
              <a:t>Да ли си урадио задаћу?</a:t>
            </a:r>
          </a:p>
          <a:p>
            <a:r>
              <a:rPr lang="bs-Cyrl-BA" dirty="0" smtClean="0">
                <a:solidFill>
                  <a:schemeClr val="tx1"/>
                </a:solidFill>
              </a:rPr>
              <a:t>Како се зове твоја сестра?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038572" y="2370902"/>
            <a:ext cx="2869557" cy="1371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Cyrl-B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РЕЧЕНИЦЕ ПО ЗНАЧЕЊУ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557287" y="3813978"/>
            <a:ext cx="1981200" cy="818598"/>
          </a:xfrm>
          <a:prstGeom prst="wedgeRoundRectCallout">
            <a:avLst>
              <a:gd name="adj1" fmla="val 19027"/>
              <a:gd name="adj2" fmla="val -10389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b="1" dirty="0" smtClean="0">
                <a:solidFill>
                  <a:srgbClr val="C00000"/>
                </a:solidFill>
              </a:rPr>
              <a:t>УЗВИЧНЕ</a:t>
            </a:r>
          </a:p>
          <a:p>
            <a:pPr algn="ctr"/>
            <a:r>
              <a:rPr lang="bs-Cyrl-BA" b="1" dirty="0" smtClean="0">
                <a:solidFill>
                  <a:srgbClr val="C00000"/>
                </a:solidFill>
              </a:rPr>
              <a:t>РЕЧЕНИЦЕ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990600" y="2156712"/>
            <a:ext cx="1981200" cy="745982"/>
          </a:xfrm>
          <a:prstGeom prst="wedgeRoundRectCallout">
            <a:avLst>
              <a:gd name="adj1" fmla="val 63083"/>
              <a:gd name="adj2" fmla="val 5825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b="1" dirty="0" smtClean="0">
                <a:solidFill>
                  <a:srgbClr val="C00000"/>
                </a:solidFill>
              </a:rPr>
              <a:t>ИЗЈАВНЕ</a:t>
            </a:r>
          </a:p>
          <a:p>
            <a:pPr algn="ctr"/>
            <a:r>
              <a:rPr lang="bs-Cyrl-BA" b="1" dirty="0" smtClean="0">
                <a:solidFill>
                  <a:srgbClr val="C00000"/>
                </a:solidFill>
              </a:rPr>
              <a:t>РЕЧЕНИЦЕ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6151492" y="2156712"/>
            <a:ext cx="2209800" cy="703500"/>
          </a:xfrm>
          <a:prstGeom prst="wedgeRoundRectCallout">
            <a:avLst>
              <a:gd name="adj1" fmla="val -75595"/>
              <a:gd name="adj2" fmla="val 71244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b="1" dirty="0" smtClean="0">
                <a:solidFill>
                  <a:srgbClr val="C00000"/>
                </a:solidFill>
              </a:rPr>
              <a:t>УПИТНЕ  РЕЧЕНИЦЕ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2912038"/>
            <a:ext cx="1784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s-Cyrl-BA" dirty="0" smtClean="0"/>
              <a:t>ИЗЈАВА</a:t>
            </a:r>
          </a:p>
          <a:p>
            <a:pPr algn="ctr"/>
            <a:r>
              <a:rPr lang="bs-Cyrl-BA" dirty="0" smtClean="0"/>
              <a:t>ОБАВЈЕШТЕЊЕ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5600" y="2902694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/>
              <a:t>ПИТАЊЕ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53199" y="5726668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/>
              <a:t>НАША ОСЈЕЋАЊА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129549" y="304800"/>
            <a:ext cx="3009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 smtClean="0">
                <a:solidFill>
                  <a:srgbClr val="C00000"/>
                </a:solidFill>
              </a:rPr>
              <a:t>ДА ПОНОВИМО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64474" y="2653617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 smtClean="0"/>
              <a:t>.</a:t>
            </a:r>
            <a:endParaRPr lang="en-US" sz="9600" dirty="0"/>
          </a:p>
        </p:txBody>
      </p:sp>
      <p:sp>
        <p:nvSpPr>
          <p:cNvPr id="21" name="TextBox 20"/>
          <p:cNvSpPr txBox="1"/>
          <p:nvPr/>
        </p:nvSpPr>
        <p:spPr>
          <a:xfrm>
            <a:off x="6387243" y="3155071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 smtClean="0"/>
              <a:t>?</a:t>
            </a:r>
            <a:endParaRPr lang="en-US" sz="96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" y="4632576"/>
            <a:ext cx="6367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9600" dirty="0" smtClean="0"/>
              <a:t>!</a:t>
            </a:r>
            <a:endParaRPr lang="en-US" sz="9600" dirty="0"/>
          </a:p>
        </p:txBody>
      </p:sp>
      <p:sp>
        <p:nvSpPr>
          <p:cNvPr id="23" name="TextBox 22"/>
          <p:cNvSpPr txBox="1"/>
          <p:nvPr/>
        </p:nvSpPr>
        <p:spPr>
          <a:xfrm>
            <a:off x="1398713" y="4956247"/>
            <a:ext cx="15343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6000" dirty="0" smtClean="0"/>
              <a:t>Ух, </a:t>
            </a:r>
            <a:endParaRPr lang="en-US" sz="6000" dirty="0"/>
          </a:p>
        </p:txBody>
      </p:sp>
      <p:sp>
        <p:nvSpPr>
          <p:cNvPr id="24" name="TextBox 23"/>
          <p:cNvSpPr txBox="1"/>
          <p:nvPr/>
        </p:nvSpPr>
        <p:spPr>
          <a:xfrm>
            <a:off x="7256390" y="3563579"/>
            <a:ext cx="18646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6000" dirty="0" smtClean="0"/>
              <a:t>„ли“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34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533399" y="1759527"/>
            <a:ext cx="765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b="1" dirty="0" smtClean="0">
                <a:latin typeface="Arial" pitchFamily="34" charset="0"/>
                <a:cs typeface="Arial" pitchFamily="34" charset="0"/>
              </a:rPr>
              <a:t>1. НАПИШИ ПО ТРИ ИЗЈАВНЕ, УПИТНЕ И УЗВИЧНЕ РЧЕНИЦЕ.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23622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b="1" dirty="0" smtClean="0">
                <a:latin typeface="Arial" pitchFamily="34" charset="0"/>
                <a:cs typeface="Arial" pitchFamily="34" charset="0"/>
              </a:rPr>
              <a:t>2. ПОКУШАЈ ДА НАПРАВИШ СВОЈУ МАПУ УМА О РЕЧЕНИЦАМА ПО     </a:t>
            </a:r>
          </a:p>
          <a:p>
            <a:r>
              <a:rPr lang="bs-Cyrl-BA" b="1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b="1" dirty="0" smtClean="0">
                <a:latin typeface="Arial" pitchFamily="34" charset="0"/>
                <a:cs typeface="Arial" pitchFamily="34" charset="0"/>
              </a:rPr>
              <a:t>   ЗНАЧЕЊУ.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383" y="825787"/>
            <a:ext cx="3733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 smtClean="0">
                <a:solidFill>
                  <a:srgbClr val="C00000"/>
                </a:solidFill>
              </a:rPr>
              <a:t>ДОМАЋИ ЗАДАТАК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</TotalTime>
  <Words>294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СРПСКИ ЈЕЗИК</vt:lpstr>
      <vt:lpstr>РЕЧЕНИЦЕ ПО ЗНАЧЕЊУ</vt:lpstr>
      <vt:lpstr>РЕЧЕНИЦЕ ПО ЗНАЧЕЊУ</vt:lpstr>
      <vt:lpstr>РЕЧЕНИЦЕ ПО ЗНАЧЕЊУ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РЕЧЕНИЦЕ ПО ЗНАЧЕЊУ</dc:title>
  <dc:creator>HP</dc:creator>
  <cp:lastModifiedBy>HP</cp:lastModifiedBy>
  <cp:revision>15</cp:revision>
  <dcterms:created xsi:type="dcterms:W3CDTF">2020-03-20T13:56:56Z</dcterms:created>
  <dcterms:modified xsi:type="dcterms:W3CDTF">2020-03-20T16:33:12Z</dcterms:modified>
</cp:coreProperties>
</file>