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5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698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573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925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289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80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653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046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017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64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961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04B59-CBC9-40AC-98DF-7D3711A2E68D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EA92-4CE4-4F80-8E09-EC2C135C14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033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rms.gle/hTuSWvsheNtZ9CWj6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hyperlink" Target="https://www.rts.rs/page/magazine/ci/story/2950/priroda/3909506/slepimisevi-priroda-koronavirus-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rtoon monkey on a branch tree and holding banan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34"/>
          <a:stretch/>
        </p:blipFill>
        <p:spPr bwMode="auto">
          <a:xfrm>
            <a:off x="0" y="0"/>
            <a:ext cx="5700122" cy="66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14575" y="37808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7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Разноврсност сисара</a:t>
            </a:r>
            <a:endParaRPr lang="en-US" sz="7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Animated Illustration - House Reveal by Aaron Mack on Dribbb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34" b="11309"/>
          <a:stretch/>
        </p:blipFill>
        <p:spPr bwMode="auto">
          <a:xfrm>
            <a:off x="6866248" y="3344654"/>
            <a:ext cx="5115093" cy="34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18145" y="3860050"/>
            <a:ext cx="4198726" cy="2922943"/>
            <a:chOff x="0" y="-744459"/>
            <a:chExt cx="4236800" cy="3860191"/>
          </a:xfrm>
          <a:scene3d>
            <a:camera prst="orthographicFront"/>
            <a:lightRig rig="chilly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0" y="-744459"/>
              <a:ext cx="3965418" cy="3860191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89327" y="190392"/>
              <a:ext cx="4147473" cy="16512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lvl="0" algn="l" defTabSz="2044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Cyrl-BA" sz="4000" kern="1200" dirty="0" smtClean="0">
                  <a:solidFill>
                    <a:srgbClr val="0070C0"/>
                  </a:solidFill>
                </a:rPr>
                <a:t>Буди херој, остани код куће!</a:t>
              </a:r>
              <a:endParaRPr lang="en-US" sz="4000" kern="12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79273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20" y="291877"/>
            <a:ext cx="5101800" cy="16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big-cats.de/bilder/gepard/gepard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20" y="2038210"/>
            <a:ext cx="1529259" cy="199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africa-adventure.com/dbimages/667_leopard_m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402" y="4240625"/>
            <a:ext cx="2491831" cy="15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1.bp.blogspot.com/_EqQZrgoXvqM/SIkn4p0bjxI/AAAAAAAABjs/dyB4JGNJs2U/s400/Black%2BLeop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463" y="1771310"/>
            <a:ext cx="2171995" cy="161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pawpeds.com/pawacademy/general/siberianexile/Sib1/SiberianExil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804" y="3487069"/>
            <a:ext cx="2415067" cy="150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mojapatkica.net/images/product/614357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184" y="291877"/>
            <a:ext cx="27352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t2.gstatic.com/images?q=tbn:ANd9GcTMz7pdShJ4m13SS3a01fxnXNyNb6vfPbXvORV4TCK942XC4Z4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3524" y="1471025"/>
            <a:ext cx="2528986" cy="20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22242" y="2773236"/>
            <a:ext cx="2853732" cy="1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Грабљивице – месоједи</a:t>
            </a:r>
          </a:p>
          <a:p>
            <a:r>
              <a:rPr lang="sr-Cyrl-BA" sz="2000" b="1" dirty="0" smtClean="0"/>
              <a:t>Добро развијена чула </a:t>
            </a:r>
          </a:p>
          <a:p>
            <a:r>
              <a:rPr lang="sr-Cyrl-BA" sz="2000" b="1" dirty="0" smtClean="0"/>
              <a:t>Очњаци</a:t>
            </a:r>
          </a:p>
          <a:p>
            <a:r>
              <a:rPr lang="sr-Cyrl-BA" sz="2000" b="1" dirty="0" smtClean="0"/>
              <a:t>Канџе  </a:t>
            </a:r>
          </a:p>
          <a:p>
            <a:r>
              <a:rPr lang="sr-Cyrl-BA" sz="2000" b="1" dirty="0" smtClean="0"/>
              <a:t>Копнена станишта</a:t>
            </a:r>
            <a:endParaRPr lang="en-US" sz="20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97710" y="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ЗВИЈЕРИ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Picture 2" descr="http://www.vulkaner.no/n/anim/pics/lupus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670" y="5234262"/>
            <a:ext cx="1990289" cy="147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t2.gstatic.com/images?q=tbn:ANd9GcQ5t-xR2uTLBYEGGYl0zPi9OyDB5eGQMmP-LK6lPAJy6nZ9zVjfBQ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34"/>
          <a:stretch/>
        </p:blipFill>
        <p:spPr bwMode="auto">
          <a:xfrm>
            <a:off x="10012325" y="4565440"/>
            <a:ext cx="2179675" cy="22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www.gschneiderphoto.com/gallery3/var/albums/wildlife/red_fox/red_fox-5420.jpg?m=129289084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65" r="12827" b="10736"/>
          <a:stretch/>
        </p:blipFill>
        <p:spPr bwMode="auto">
          <a:xfrm>
            <a:off x="7761709" y="5426853"/>
            <a:ext cx="2385166" cy="1406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t2.gstatic.com/images?q=tbn:ANd9GcSpSqTWGonLqLp24na7wMReQI7eyp9CEDzWa9VVlYKHgdGfPp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1709" y="3624631"/>
            <a:ext cx="2458580" cy="18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13946" y="1623107"/>
            <a:ext cx="78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Тигар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3470" y="148302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Лав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6006" y="3231232"/>
            <a:ext cx="71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Пума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679" y="3832003"/>
            <a:ext cx="92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Гепард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388" y="5507242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Леопард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2929" y="4809514"/>
            <a:ext cx="154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Дивља мачка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441" y="6264855"/>
            <a:ext cx="237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u="sng" dirty="0" smtClean="0"/>
              <a:t>М А Ч К Е</a:t>
            </a:r>
            <a:endParaRPr lang="en-US" b="1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9331159" y="1005398"/>
            <a:ext cx="237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u="sng" dirty="0" smtClean="0"/>
              <a:t>М Е Д В Ј Е Д И</a:t>
            </a:r>
            <a:endParaRPr lang="en-US" b="1" u="sng" dirty="0"/>
          </a:p>
        </p:txBody>
      </p:sp>
      <p:sp>
        <p:nvSpPr>
          <p:cNvPr id="26" name="TextBox 25"/>
          <p:cNvSpPr txBox="1"/>
          <p:nvPr/>
        </p:nvSpPr>
        <p:spPr>
          <a:xfrm>
            <a:off x="7243212" y="457473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Хијена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5024" y="6218892"/>
            <a:ext cx="5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Вук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7947" y="5444865"/>
            <a:ext cx="107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Лисица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11166" y="6449045"/>
            <a:ext cx="107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Пас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9168" y="647710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Рис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Biologija - Life lynx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944" y="5165150"/>
            <a:ext cx="1536326" cy="13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429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325" y="85061"/>
            <a:ext cx="1191197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ВОДЕНИ СИСАРИ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4712" y="1403621"/>
            <a:ext cx="2987749" cy="1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Становници мора</a:t>
            </a:r>
          </a:p>
          <a:p>
            <a:r>
              <a:rPr lang="sr-Cyrl-BA" sz="2000" b="1" dirty="0" smtClean="0"/>
              <a:t>Живе у води и око воде</a:t>
            </a:r>
          </a:p>
          <a:p>
            <a:r>
              <a:rPr lang="sr-Cyrl-BA" sz="2000" b="1" dirty="0" smtClean="0"/>
              <a:t>Екстремитети – пераја </a:t>
            </a:r>
          </a:p>
          <a:p>
            <a:r>
              <a:rPr lang="sr-Cyrl-BA" sz="2000" b="1" dirty="0" smtClean="0"/>
              <a:t>Месоједи  (неки планктон)</a:t>
            </a:r>
            <a:endParaRPr lang="en-US" sz="2000" b="1" dirty="0"/>
          </a:p>
        </p:txBody>
      </p:sp>
      <p:pic>
        <p:nvPicPr>
          <p:cNvPr id="4" name="Picture 2" descr="http://t0.gstatic.com/images?q=tbn:ANd9GcQiS_XAfeyU1HWM0mK_9jvEcR-LOMdeOuIGQc6UkZgN7O-A8m6r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59" y="3395736"/>
            <a:ext cx="43529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iologija.rs/morz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47" t="-758" r="5518" b="13432"/>
          <a:stretch>
            <a:fillRect/>
          </a:stretch>
        </p:blipFill>
        <p:spPr bwMode="auto">
          <a:xfrm>
            <a:off x="8165435" y="1023004"/>
            <a:ext cx="3685031" cy="30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t2.gstatic.com/images?q=tbn:ANd9GcRdOWV8i7hEY0qmuiIsvCHNBiCVrVQ_PlVEiL8wFbLaudQ8Lnj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5625" y="3669156"/>
            <a:ext cx="43529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0848" y="1201784"/>
            <a:ext cx="3232569" cy="2424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08550" y="3256879"/>
            <a:ext cx="8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Морж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0779" y="6510411"/>
            <a:ext cx="75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Фока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1608" y="641089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Кит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523" y="3603801"/>
            <a:ext cx="103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Делфин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021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12" y="35805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СУРЛАШИ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4" descr="http://www.mojapatkica.net/images/product/614342A1269259647_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288" y="1302748"/>
            <a:ext cx="5366341" cy="536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988288"/>
            <a:ext cx="302059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Сурла – велики број функција, напад, одбрана, пренос хране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25130" y="2688662"/>
            <a:ext cx="214777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Велике уши</a:t>
            </a:r>
          </a:p>
          <a:p>
            <a:r>
              <a:rPr lang="sr-Cyrl-BA" sz="2000" b="1" dirty="0" smtClean="0"/>
              <a:t>Ријетка длака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64996" y="1417638"/>
            <a:ext cx="233916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Биљоједи  - трава и лишће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0145" y="6017280"/>
            <a:ext cx="183943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Афрички слон</a:t>
            </a:r>
          </a:p>
          <a:p>
            <a:r>
              <a:rPr lang="sr-Cyrl-BA" sz="2000" b="1" dirty="0" smtClean="0"/>
              <a:t>Индијски слон 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78" y="4108556"/>
            <a:ext cx="3715963" cy="2481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5188" y="418800"/>
            <a:ext cx="2812743" cy="1560193"/>
          </a:xfrm>
          <a:prstGeom prst="rect">
            <a:avLst/>
          </a:prstGeom>
        </p:spPr>
      </p:pic>
      <p:pic>
        <p:nvPicPr>
          <p:cNvPr id="8194" name="Picture 2" descr="Darwin uživo: Slonovi evolucijom gube dio tijela zbog kojeg su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799" y="3558757"/>
            <a:ext cx="3336717" cy="222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38557" y="3393354"/>
            <a:ext cx="117230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70 </a:t>
            </a:r>
            <a:r>
              <a:rPr lang="en-US" b="1" dirty="0" err="1" smtClean="0"/>
              <a:t>година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9664996" y="282361"/>
            <a:ext cx="215251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од</a:t>
            </a:r>
            <a:r>
              <a:rPr lang="en-US" dirty="0" smtClean="0"/>
              <a:t> 3.600 </a:t>
            </a:r>
            <a:r>
              <a:rPr lang="en-US" dirty="0" err="1" smtClean="0"/>
              <a:t>до</a:t>
            </a:r>
            <a:r>
              <a:rPr lang="en-US" dirty="0" smtClean="0"/>
              <a:t> 7.500</a:t>
            </a:r>
            <a:r>
              <a:rPr lang="sr-Latn-BA" dirty="0" smtClean="0"/>
              <a:t>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7224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12" y="35805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ПАПКАРИ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6" descr="http://img3.fotos-hochladen.net/uploads/biozivotsustajgei0ds2n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731" y="1716346"/>
            <a:ext cx="5445125" cy="377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1674" y="4015681"/>
            <a:ext cx="177918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CS" b="1" dirty="0"/>
              <a:t>Желудац</a:t>
            </a:r>
          </a:p>
          <a:p>
            <a:pPr lvl="1">
              <a:defRPr/>
            </a:pPr>
            <a:r>
              <a:rPr lang="sr-Cyrl-CS" b="1" dirty="0"/>
              <a:t>Бураг</a:t>
            </a:r>
          </a:p>
          <a:p>
            <a:pPr lvl="1">
              <a:defRPr/>
            </a:pPr>
            <a:r>
              <a:rPr lang="sr-Cyrl-CS" b="1" dirty="0"/>
              <a:t>Капуља</a:t>
            </a:r>
          </a:p>
          <a:p>
            <a:pPr lvl="1">
              <a:defRPr/>
            </a:pPr>
            <a:r>
              <a:rPr lang="sr-Cyrl-CS" b="1" dirty="0"/>
              <a:t>Листавац</a:t>
            </a:r>
          </a:p>
          <a:p>
            <a:pPr lvl="1">
              <a:defRPr/>
            </a:pPr>
            <a:r>
              <a:rPr lang="sr-Cyrl-CS" b="1" dirty="0"/>
              <a:t>Сириште </a:t>
            </a:r>
          </a:p>
        </p:txBody>
      </p:sp>
      <p:pic>
        <p:nvPicPr>
          <p:cNvPr id="6" name="Picture 2" descr="http://us.123rf.com/400wm/400/400/isselee/isselee1207/isselee120700385/14275188-dzika-takze-dzikich-swin-sus-scrofa-15-lat-na-bialym-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1702" y="1947257"/>
            <a:ext cx="2470298" cy="159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t2.gstatic.com/images?q=tbn:ANd9GcS6XeKIlltF3mqsQFSnZk0-aFKDnoBxjw5aHntT43kSxdqweV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712" y="358050"/>
            <a:ext cx="2470298" cy="158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2.gstatic.com/images?q=tbn:ANd9GcT3NPUURe1CYpFQJwkUmGXQ9stzyGTWAP9U5J7WjGIhK7HUrG8_X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4455" y="1670703"/>
            <a:ext cx="2470298" cy="185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://t3.gstatic.com/images?q=tbn:ANd9GcT_J7W9n6BjIp_D_9BpkGvGpJFQooUvjLgo_tR0RaE1878CeH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9104" y="4911909"/>
            <a:ext cx="2592896" cy="194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us.123rf.com/400wm/400/400/isselee/isselee1207/isselee120700372/14275451-european-roe-deer-capreolus-capreolus-3-years-old-standing-against-white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5498" y="4439481"/>
            <a:ext cx="2592912" cy="2264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://www.famouscutouts.com/images/detailed/0/709-Co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151" y="4271279"/>
            <a:ext cx="1476881" cy="2369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71330" y="176259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Свиња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3836" y="3390725"/>
            <a:ext cx="13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Нилски коњ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49049" y="645605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Крава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8021" y="644141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Срна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29772" y="6072087"/>
            <a:ext cx="73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Јелен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4865" y="773207"/>
            <a:ext cx="1937424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-CS" sz="2000" b="1" dirty="0"/>
              <a:t>Папци </a:t>
            </a:r>
          </a:p>
          <a:p>
            <a:pPr>
              <a:defRPr/>
            </a:pPr>
            <a:r>
              <a:rPr lang="sr-Cyrl-CS" sz="2000" b="1" dirty="0"/>
              <a:t>Непреживари</a:t>
            </a:r>
          </a:p>
          <a:p>
            <a:pPr>
              <a:defRPr/>
            </a:pPr>
            <a:r>
              <a:rPr lang="sr-Cyrl-CS" sz="2000" b="1" dirty="0"/>
              <a:t>Преживари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518743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12" y="35805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КОПИТАРИ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12" y="3030804"/>
            <a:ext cx="3691570" cy="200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t0.gstatic.com/images?q=tbn:ANd9GcSdCJKd02105QyuhRmVMv-uL_oGrR03moJJ5qNbp3iyt37B6PW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8" r="20029"/>
          <a:stretch/>
        </p:blipFill>
        <p:spPr bwMode="auto">
          <a:xfrm>
            <a:off x="3759895" y="1303148"/>
            <a:ext cx="402682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1.gstatic.com/images?q=tbn:ANd9GcRTgLNT04jCD_-TnUREeTDiThhzAp4efrmaeN6hU5PRGtxUb5q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760" y="3860761"/>
            <a:ext cx="3736886" cy="2804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3.gstatic.com/images?q=tbn:ANd9GcRyGvdeNy4eBDtWg4x7_O-rVxivGw7qozTgE5khfc2sJB5hlyg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075" y="4639308"/>
            <a:ext cx="2790650" cy="187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2.gstatic.com/images?q=tbn:ANd9GcT_DoJTK35j3tFeuNF_NpsXl-GEWsTSZKRfat0iLhFX9Y-yJc5sW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075" y="183456"/>
            <a:ext cx="2790650" cy="1862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t3.gstatic.com/images?q=tbn:ANd9GcQjXob_SimCY0pbtdrRGMB80A4HIH1y-69HKmjeLuk8lp0IWZ_j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075" y="2331007"/>
            <a:ext cx="2790650" cy="183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27030" y="195251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Зебра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1627" y="412432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Носорог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27030" y="6478488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Магарац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790" y="6136034"/>
            <a:ext cx="61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Коњ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2776" y="1147107"/>
            <a:ext cx="209055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Травна станишта</a:t>
            </a:r>
          </a:p>
          <a:p>
            <a:r>
              <a:rPr lang="sr-Cyrl-BA" sz="2000" b="1" dirty="0" smtClean="0"/>
              <a:t>биљоједи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3405" y="1780372"/>
            <a:ext cx="39102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400" b="1" dirty="0" smtClean="0"/>
              <a:t>Прсти углавном закржљали</a:t>
            </a:r>
          </a:p>
          <a:p>
            <a:r>
              <a:rPr lang="sr-Cyrl-BA" sz="2400" b="1" dirty="0" smtClean="0"/>
              <a:t>Код коња развијен само средњи прст - копито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15" y="5690244"/>
            <a:ext cx="1755586" cy="109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71558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12" y="35805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ПРИМАТИ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http://www.deviantart.com/download/108825142/Primates_by_Kora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2794"/>
            <a:ext cx="5873575" cy="389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t1.gstatic.com/images?q=tbn:ANd9GcTLdISCvvbCRKByro6oaAECmIKcuKD1OxT2woeuXwd3apvyUyk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2767" y="3915917"/>
            <a:ext cx="40211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4788" y="3472791"/>
            <a:ext cx="3122101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Најсложенија група животиња</a:t>
            </a:r>
          </a:p>
          <a:p>
            <a:r>
              <a:rPr lang="sr-Cyrl-BA" sz="2000" b="1" dirty="0" smtClean="0"/>
              <a:t>Мајмуни и полумајмуни</a:t>
            </a:r>
          </a:p>
          <a:p>
            <a:r>
              <a:rPr lang="sr-Cyrl-BA" sz="2000" b="1" dirty="0" smtClean="0"/>
              <a:t>Посебно развијен мозак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0121" y="5266386"/>
            <a:ext cx="348747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Палац постављен супротно у односу на остале прсте</a:t>
            </a:r>
          </a:p>
          <a:p>
            <a:r>
              <a:rPr lang="sr-Cyrl-BA" sz="2000" b="1" dirty="0" smtClean="0"/>
              <a:t>Имају нокте</a:t>
            </a:r>
          </a:p>
          <a:p>
            <a:r>
              <a:rPr lang="sr-Cyrl-BA" sz="2000" b="1" dirty="0" smtClean="0"/>
              <a:t>Газе цијелим стопалом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121" y="1698887"/>
            <a:ext cx="1552575" cy="1057275"/>
          </a:xfrm>
          <a:prstGeom prst="rect">
            <a:avLst/>
          </a:prstGeom>
        </p:spPr>
      </p:pic>
      <p:pic>
        <p:nvPicPr>
          <p:cNvPr id="10" name="Picture 2" descr="http://t1.gstatic.com/images?q=tbn:ANd9GcRm-6ZFXc9lFOOgZSXrSm0HT6JuViZ1HKrF0mD-4svjwwJikTT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571" y="347808"/>
            <a:ext cx="2285250" cy="1965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54695" y="337494"/>
            <a:ext cx="2573079" cy="193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8" descr="http://zivotinjskocarstvo.hr/magazin/data/upimages/cimpanza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8951" y="2387379"/>
            <a:ext cx="2263217" cy="1696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91"/>
          <a:stretch/>
        </p:blipFill>
        <p:spPr bwMode="auto">
          <a:xfrm>
            <a:off x="4212271" y="5067647"/>
            <a:ext cx="3590925" cy="16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6281" y="4270614"/>
            <a:ext cx="89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Лемур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5155" y="2259005"/>
            <a:ext cx="3712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Горила                                  Орангутан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5657" y="411549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Шимпанза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8435" y="4727660"/>
            <a:ext cx="13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sr-Cyrl-BA" b="1" dirty="0" smtClean="0">
                <a:solidFill>
                  <a:srgbClr val="FF0000"/>
                </a:solidFill>
              </a:rPr>
              <a:t>ЉУДИ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9467" y="2724572"/>
            <a:ext cx="310408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Живе на дрвећу и земљи</a:t>
            </a:r>
          </a:p>
          <a:p>
            <a:r>
              <a:rPr lang="sr-Cyrl-BA" sz="2000" b="1" dirty="0" smtClean="0"/>
              <a:t>Способност учења, </a:t>
            </a:r>
          </a:p>
          <a:p>
            <a:r>
              <a:rPr lang="sr-Cyrl-BA" sz="2000" b="1" dirty="0" smtClean="0"/>
              <a:t>Крвне групе,</a:t>
            </a:r>
          </a:p>
          <a:p>
            <a:r>
              <a:rPr lang="sr-Cyrl-BA" sz="2000" b="1" dirty="0" smtClean="0"/>
              <a:t>Емоције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609523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4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sz="6600" b="1" smtClean="0">
                <a:ln>
                  <a:solidFill>
                    <a:srgbClr val="FFFF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Домаћи задатак</a:t>
            </a:r>
            <a:endParaRPr lang="en-US" sz="6600" b="1" dirty="0">
              <a:ln>
                <a:solidFill>
                  <a:srgbClr val="FFFF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4" name="Picture 2" descr="Резултат слика за pap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9550" y="1247775"/>
            <a:ext cx="6788150" cy="594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3294897"/>
            <a:ext cx="4152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/>
              <a:t>1. Одговори на питања из књиге!</a:t>
            </a:r>
          </a:p>
          <a:p>
            <a:r>
              <a:rPr lang="sr-Cyrl-CS" b="1" dirty="0" smtClean="0"/>
              <a:t>2. Опиши једног сисара по избору, залијепи његову слику у свеску или направи плакат!</a:t>
            </a:r>
          </a:p>
          <a:p>
            <a:pPr marL="342900" indent="-342900">
              <a:buAutoNum type="arabicPeriod"/>
            </a:pP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2626" y="65420"/>
            <a:ext cx="1578155" cy="118235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6669" y="1113490"/>
            <a:ext cx="352901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399934">
            <a:off x="7821501" y="2425836"/>
            <a:ext cx="4051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Корисни линкови</a:t>
            </a:r>
          </a:p>
          <a:p>
            <a:endParaRPr lang="sr-Cyrl-BA" b="1" dirty="0"/>
          </a:p>
          <a:p>
            <a:r>
              <a:rPr lang="sr-Cyrl-BA" b="1" dirty="0" smtClean="0"/>
              <a:t>Изокренута учионица -  </a:t>
            </a:r>
          </a:p>
          <a:p>
            <a:r>
              <a:rPr lang="sr-Cyrl-BA" b="1" dirty="0" smtClean="0"/>
              <a:t>ИРИНА ДАМЊАНОВИЋ</a:t>
            </a:r>
          </a:p>
          <a:p>
            <a:r>
              <a:rPr lang="sr-Cyrl-BA" b="1" dirty="0" smtClean="0"/>
              <a:t>Билошки кутак  </a:t>
            </a:r>
            <a:r>
              <a:rPr lang="en-US" b="1" dirty="0" err="1" smtClean="0"/>
              <a:t>facebook</a:t>
            </a:r>
            <a:endParaRPr lang="en-US" b="1" dirty="0"/>
          </a:p>
        </p:txBody>
      </p:sp>
      <p:pic>
        <p:nvPicPr>
          <p:cNvPr id="12" name="Picture 10" descr="What The Monkey (Full) – LINE stickers | LINE ST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7048" y="3946012"/>
            <a:ext cx="2766025" cy="27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00397" y="5244422"/>
            <a:ext cx="241150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chemeClr val="bg2"/>
                </a:solidFill>
              </a:rPr>
              <a:t>Препоручејем квиз о кичмењацима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3200" y="5992152"/>
            <a:ext cx="4266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96AD4"/>
                </a:solidFill>
                <a:latin typeface="Helvetica Neue"/>
                <a:hlinkClick r:id="rId6"/>
              </a:rPr>
              <a:t>https://forms.gle/hTuSWvsheNtZ9CWj6</a:t>
            </a:r>
            <a:r>
              <a:rPr lang="en-US" dirty="0">
                <a:solidFill>
                  <a:srgbClr val="1D2228"/>
                </a:solidFill>
                <a:latin typeface="Helvetica Neue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8803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837" y="1263525"/>
            <a:ext cx="350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/>
              <a:t>Постељица</a:t>
            </a:r>
          </a:p>
          <a:p>
            <a:r>
              <a:rPr lang="sr-Cyrl-BA" sz="2400" b="1" dirty="0" smtClean="0"/>
              <a:t>Младунци – са длаком или без длаке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611" y="2753249"/>
            <a:ext cx="2351314" cy="3676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1996" y="2521018"/>
            <a:ext cx="2537636" cy="177644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8921" y="4591482"/>
            <a:ext cx="2550711" cy="1700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837" y="512466"/>
            <a:ext cx="405953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2400" b="1" dirty="0" smtClean="0"/>
              <a:t>Сисари са постељицом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77164" y="512466"/>
            <a:ext cx="405953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2400" b="1" dirty="0" smtClean="0"/>
              <a:t>Сисари без постељице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53493" y="1320689"/>
            <a:ext cx="350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/>
              <a:t>Немају постељицу</a:t>
            </a:r>
          </a:p>
          <a:p>
            <a:r>
              <a:rPr lang="sr-Cyrl-BA" sz="2400" b="1" dirty="0" smtClean="0"/>
              <a:t>Торбари</a:t>
            </a:r>
          </a:p>
          <a:p>
            <a:r>
              <a:rPr lang="sr-Cyrl-BA" sz="2400" b="1" dirty="0"/>
              <a:t>К</a:t>
            </a:r>
            <a:r>
              <a:rPr lang="sr-Cyrl-BA" sz="2400" b="1" dirty="0" smtClean="0"/>
              <a:t>љунари</a:t>
            </a:r>
          </a:p>
        </p:txBody>
      </p:sp>
      <p:pic>
        <p:nvPicPr>
          <p:cNvPr id="15362" name="Picture 2" descr="Veliki kengur — Bionet Ško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6588" y="2648607"/>
            <a:ext cx="3544555" cy="29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2800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0.gstatic.com/images?q=tbn:ANd9GcS_ZttuTMW9Sc4e5bLuVESBN9RFRK4TGKIbakhA0XOAVkqwUOX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506" y="4622935"/>
            <a:ext cx="2411506" cy="1809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http://brumes.files.wordpress.com/2010/02/ornithorynq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070" y="4624593"/>
            <a:ext cx="2577804" cy="178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9064" y="105872"/>
            <a:ext cx="2322639" cy="2171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634" y="1822058"/>
            <a:ext cx="4329953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Клоака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Кљун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Леже на јајима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Длака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Млијечне жлијезде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Пловне кожице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820732" y="4784976"/>
            <a:ext cx="314661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000" b="1" dirty="0" smtClean="0"/>
              <a:t>Лижу млијеко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000" b="1" dirty="0" smtClean="0"/>
              <a:t>Мужјаци имају отров</a:t>
            </a:r>
          </a:p>
        </p:txBody>
      </p:sp>
      <p:pic>
        <p:nvPicPr>
          <p:cNvPr id="10" name="Picture 6" descr="http://t3.gstatic.com/images?q=tbn:ANd9GcTNcJxFaGAvhhniF4kj2F0H0t-tApe8RpgNxzyo3mRCY3sQ0Nu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37" y="4714384"/>
            <a:ext cx="2149601" cy="164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funkman.org/animal/mammal/platypu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581" y="105872"/>
            <a:ext cx="57721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78534" y="3064551"/>
            <a:ext cx="458880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Живе поред воде и у води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b="1" dirty="0" smtClean="0"/>
              <a:t>Исхрана: ларве, мекушци, ракови</a:t>
            </a:r>
            <a:endParaRPr lang="en-US" sz="2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КЉУНАРИ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855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ngur on Twitter: &quot;@Gasparevic Nesto mi ovo... hmmmmmmmmm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4048"/>
            <a:ext cx="1939551" cy="19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5482" y="462897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ТОРБАРИ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480" y="2499402"/>
            <a:ext cx="336176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000" b="1" dirty="0" smtClean="0"/>
              <a:t>Кожни набор – торба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000" b="1" dirty="0" smtClean="0"/>
              <a:t>Млијечне жлијезде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000" b="1" dirty="0" smtClean="0"/>
              <a:t>Немају постељицу</a:t>
            </a:r>
            <a:endParaRPr lang="en-US" sz="2000" b="1" dirty="0"/>
          </a:p>
        </p:txBody>
      </p:sp>
      <p:pic>
        <p:nvPicPr>
          <p:cNvPr id="5" name="Picture 2" descr="http://www.novosti.rs/upload/images/2009/05maj/1505maj/kengu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937" y="355289"/>
            <a:ext cx="2592288" cy="355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8462970" y="420053"/>
            <a:ext cx="241010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Аустралија </a:t>
            </a:r>
          </a:p>
          <a:p>
            <a:r>
              <a:rPr lang="sr-Cyrl-BA" sz="2000" b="1" dirty="0" smtClean="0"/>
              <a:t>Јужна Америка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615081" y="3450243"/>
            <a:ext cx="282625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Младунци се развијају у мајчиној торби</a:t>
            </a:r>
          </a:p>
          <a:p>
            <a:r>
              <a:rPr lang="sr-Cyrl-BA" sz="2000" b="1" dirty="0" smtClean="0"/>
              <a:t>Рађају се врло рано</a:t>
            </a:r>
          </a:p>
          <a:p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7556" y="4616830"/>
            <a:ext cx="2151530" cy="2009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7831" y="4095417"/>
            <a:ext cx="241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Живе на копну, сува и полусува станишта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4700" y="3911908"/>
            <a:ext cx="3461497" cy="218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156100" y="5621688"/>
            <a:ext cx="337969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Ноге кенгура функционишу као гумена опруга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0856" y="4650572"/>
            <a:ext cx="3002844" cy="216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r="7128"/>
          <a:stretch/>
        </p:blipFill>
        <p:spPr>
          <a:xfrm>
            <a:off x="8185460" y="1207007"/>
            <a:ext cx="3907728" cy="19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565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26" y="490470"/>
            <a:ext cx="3298391" cy="2473793"/>
          </a:xfrm>
          <a:prstGeom prst="rect">
            <a:avLst/>
          </a:prstGeom>
        </p:spPr>
      </p:pic>
      <p:sp>
        <p:nvSpPr>
          <p:cNvPr id="3" name="AutoShape 2" descr="Koale, na prvi pogled obične, a fantastične – 10na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59" y="490470"/>
            <a:ext cx="3980988" cy="2622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5029" y="490471"/>
            <a:ext cx="4011736" cy="2674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26" y="3837239"/>
            <a:ext cx="3366782" cy="2071187"/>
          </a:xfrm>
          <a:prstGeom prst="rect">
            <a:avLst/>
          </a:prstGeom>
        </p:spPr>
      </p:pic>
      <p:pic>
        <p:nvPicPr>
          <p:cNvPr id="3076" name="Picture 4" descr="Торбарски мравојед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59" y="3726049"/>
            <a:ext cx="3759728" cy="26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03849" y="3837240"/>
            <a:ext cx="4092916" cy="2583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26" y="2980296"/>
            <a:ext cx="163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Велики кенгур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382" y="3120010"/>
            <a:ext cx="83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Коала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3849" y="3164962"/>
            <a:ext cx="1957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Тасманијски ђаво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908426"/>
            <a:ext cx="327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Торбарски вук – изумрла врста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59" y="6420893"/>
            <a:ext cx="235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Пругасти мравојед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5446" y="6399724"/>
            <a:ext cx="293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Пјегава торбарска мачка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092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1.gstatic.com/images?q=tbn:ANd9GcR5grqpbHcLMd22W6ftfjja68vMMQ90b2DMO_pyE588veZ277-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368089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БУБОЈЕДИ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8017" y="3818042"/>
            <a:ext cx="4884546" cy="257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329" y="3977310"/>
            <a:ext cx="410644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sr-Cyrl-CS" sz="2000" b="1" dirty="0" smtClean="0"/>
              <a:t>Живи под земљом, копа ходнике</a:t>
            </a:r>
          </a:p>
          <a:p>
            <a:pPr lvl="0"/>
            <a:r>
              <a:rPr lang="sr-Cyrl-CS" sz="2000" b="1" dirty="0" smtClean="0"/>
              <a:t>Ноге - облик лопатице</a:t>
            </a:r>
          </a:p>
          <a:p>
            <a:pPr lvl="0"/>
            <a:r>
              <a:rPr lang="sr-Cyrl-CS" sz="2000" b="1" dirty="0" smtClean="0"/>
              <a:t>Очи закржљале</a:t>
            </a:r>
          </a:p>
          <a:p>
            <a:pPr lvl="0"/>
            <a:r>
              <a:rPr lang="sr-Cyrl-CS" sz="2000" b="1" dirty="0" smtClean="0"/>
              <a:t>Немају ушне шкољке </a:t>
            </a:r>
          </a:p>
          <a:p>
            <a:pPr lvl="0"/>
            <a:r>
              <a:rPr lang="sr-Cyrl-CS" sz="2000" b="1" dirty="0" smtClean="0"/>
              <a:t>Исхрана: инсекти, глисте</a:t>
            </a:r>
          </a:p>
          <a:p>
            <a:endParaRPr lang="en-US" sz="20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0257" y="376478"/>
            <a:ext cx="4601743" cy="270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86800" y="3472052"/>
            <a:ext cx="3298371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Сличне мишевима, разликују се по зубима и њушци </a:t>
            </a:r>
          </a:p>
          <a:p>
            <a:r>
              <a:rPr lang="sr-Cyrl-BA" sz="2000" b="1" dirty="0" smtClean="0"/>
              <a:t>Њушка издужена </a:t>
            </a:r>
          </a:p>
          <a:p>
            <a:r>
              <a:rPr lang="sr-Cyrl-BA" sz="2000" b="1" dirty="0" smtClean="0"/>
              <a:t>Хране се инсектима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6723" y="3403086"/>
            <a:ext cx="596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Јеж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3641" y="570495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Кртица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1389" y="285914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Ровчица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9244" y="1600307"/>
            <a:ext cx="3783095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Хране се инсектима и другим бескичмењацима</a:t>
            </a:r>
          </a:p>
          <a:p>
            <a:r>
              <a:rPr lang="sr-Cyrl-BA" sz="2000" b="1" dirty="0" smtClean="0"/>
              <a:t>Корисне животиње</a:t>
            </a:r>
          </a:p>
          <a:p>
            <a:r>
              <a:rPr lang="sr-Cyrl-BA" sz="2000" b="1" dirty="0" smtClean="0"/>
              <a:t>Длаке - бодље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729656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ЉИЉЦИ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816111"/>
            <a:ext cx="4024365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Сисари који лете – разапета кожица између екстремитета</a:t>
            </a:r>
          </a:p>
          <a:p>
            <a:r>
              <a:rPr lang="sr-Cyrl-BA" sz="2000" b="1" dirty="0" smtClean="0"/>
              <a:t>Ноћне животиње</a:t>
            </a:r>
          </a:p>
          <a:p>
            <a:r>
              <a:rPr lang="sr-Cyrl-BA" sz="2000" b="1" dirty="0" smtClean="0"/>
              <a:t>Хране се претежно инсектима</a:t>
            </a:r>
          </a:p>
          <a:p>
            <a:r>
              <a:rPr lang="sr-Cyrl-BA" sz="2000" b="1" dirty="0" smtClean="0"/>
              <a:t>Ехолокација </a:t>
            </a:r>
          </a:p>
          <a:p>
            <a:r>
              <a:rPr lang="sr-Cyrl-BA" sz="2000" b="1" dirty="0" smtClean="0"/>
              <a:t>Зимски сан</a:t>
            </a:r>
            <a:endParaRPr lang="en-US" sz="2000" b="1" dirty="0"/>
          </a:p>
        </p:txBody>
      </p:sp>
      <p:sp>
        <p:nvSpPr>
          <p:cNvPr id="4" name="AutoShape 2" descr="Šišmiši | HA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eholokacija | Biologija za osnov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50574"/>
            <a:ext cx="3947363" cy="21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dzungla.org/images/2011/08/Viruse-sire-i-slepi-mise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322" y="330200"/>
            <a:ext cx="37973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mkd.mk/wp-content/uploads/2012/03/slepi-mis-4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5416" y="1289339"/>
            <a:ext cx="42862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lijepi miševi iz pećine Mišarica kod Banjaluke – 9 godina čekanja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459" y="3200634"/>
            <a:ext cx="4972085" cy="31634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18838" y="2562177"/>
            <a:ext cx="236136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Колонија слијепих  мишева, пећина Мишарица код Бања Луке</a:t>
            </a:r>
            <a:endParaRPr lang="en-US" b="1" dirty="0"/>
          </a:p>
        </p:txBody>
      </p:sp>
      <p:pic>
        <p:nvPicPr>
          <p:cNvPr id="4106" name="Picture 10" descr="Ukrepi korona vir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5338" y="5032903"/>
            <a:ext cx="1682558" cy="15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7896" y="4944807"/>
            <a:ext cx="2491991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 постоји стопостотна потврда да су слијепи мишеви пренијели корону људима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94368" y="1446779"/>
            <a:ext cx="19091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Слијепи мишеви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34748" y="62672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7"/>
              </a:rPr>
              <a:t>https://www.rts.rs/page/magazine/ci/story/2950/priroda/3909506/slepimisevi-priroda-koronavirus-.html</a:t>
            </a:r>
            <a:endParaRPr lang="en-US" sz="1200" dirty="0"/>
          </a:p>
        </p:txBody>
      </p:sp>
      <p:pic>
        <p:nvPicPr>
          <p:cNvPr id="1026" name="Picture 2" descr="BiH PRVA U SVETU DOBILA OVAKAV ZNAK: Lete šišmiši, smanjite brzinu!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43" t="17540" r="10810" b="49957"/>
          <a:stretch/>
        </p:blipFill>
        <p:spPr bwMode="auto">
          <a:xfrm>
            <a:off x="8530823" y="2690307"/>
            <a:ext cx="908678" cy="84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Oval 8"/>
          <p:cNvSpPr/>
          <p:nvPr/>
        </p:nvSpPr>
        <p:spPr>
          <a:xfrm>
            <a:off x="8781213" y="48637"/>
            <a:ext cx="765313" cy="8370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000" dirty="0" smtClean="0">
                <a:latin typeface="Arial Black" panose="020B0A04020102020204" pitchFamily="34" charset="0"/>
              </a:rPr>
              <a:t>31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1553" y="160338"/>
            <a:ext cx="26040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Заштићене врсте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754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97710" y="0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ГЛОДАРИ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697" y="681335"/>
            <a:ext cx="409526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Популационо најбројнији сисари</a:t>
            </a:r>
          </a:p>
          <a:p>
            <a:r>
              <a:rPr lang="sr-Cyrl-BA" sz="2000" b="1" dirty="0" smtClean="0"/>
              <a:t>Сјекутићи добро развијени – расту цијелог живота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45068" y="4046124"/>
            <a:ext cx="379827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Изузетно брза репродукција</a:t>
            </a:r>
            <a:endParaRPr lang="en-US" sz="2000" b="1" dirty="0"/>
          </a:p>
        </p:txBody>
      </p:sp>
      <p:pic>
        <p:nvPicPr>
          <p:cNvPr id="6" name="Picture 6" descr="http://t3.gstatic.com/images?q=tbn:ANd9GcTUtsuH1OIHDah-0JembF5jIkLlhzJ1rz4mSc8J-Ono6Er-GgQiU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770" y="4563935"/>
            <a:ext cx="3276002" cy="217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agroatlas.ru/content/pests/Citellus_suslicus/Citellus_suslic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8772" y="1423165"/>
            <a:ext cx="3375147" cy="15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0636" y="4686299"/>
            <a:ext cx="2168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http://www.geolution.nl/wp-content/uploads/2009/11/Castor_fib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927" y="3217295"/>
            <a:ext cx="2638992" cy="165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t2.gstatic.com/images?q=tbn:ANd9GcT34hbqRkhT7hMsKlJFRqo0VMpqooY3iRWfNKN_87LKXvA-0ZzhO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619" y="2291163"/>
            <a:ext cx="29146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us.123rf.com/400wm/400/400/isselee/isselee1103/isselee110300168/8972433-eurasian-red-squirrel-sciurus-vulgaris-4-years-old-in-front-of-white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1771" y="867787"/>
            <a:ext cx="2405876" cy="284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7267637" y="4522415"/>
            <a:ext cx="2069960" cy="18807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b="1" dirty="0">
                <a:solidFill>
                  <a:srgbClr val="C00000"/>
                </a:solidFill>
              </a:rPr>
              <a:t>Пацов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b="1" dirty="0">
                <a:solidFill>
                  <a:srgbClr val="532D59"/>
                </a:solidFill>
              </a:rPr>
              <a:t>40 заразних и паразитских обољења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9958" y="2987327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Вјеверица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8404" y="2180063"/>
            <a:ext cx="116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Текуница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2950" y="3193053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Дабар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3028" y="1492895"/>
            <a:ext cx="264687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r-Cyrl-CS" sz="2000" b="1" dirty="0"/>
              <a:t>42% свих врста сисара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82008" y="602045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Хрчак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3836" y="46729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Миш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791" y="5433984"/>
            <a:ext cx="3798277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Живе на разним стаништима</a:t>
            </a:r>
          </a:p>
          <a:p>
            <a:r>
              <a:rPr lang="sr-Cyrl-BA" sz="2000" b="1" dirty="0" smtClean="0"/>
              <a:t>Хране се углавном сјеменкама</a:t>
            </a:r>
          </a:p>
          <a:p>
            <a:r>
              <a:rPr lang="sr-Cyrl-BA" sz="2000" b="1" dirty="0" smtClean="0"/>
              <a:t>Неке врсте су штеточине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741897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Cyrl-C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ЗЕЧЕВИ</a:t>
            </a:r>
            <a:endParaRPr lang="sr-Cyrl-C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http://s3.amazonaws.com/static2.postcrossing.com/postcard/medium/33a833ac1e49f74d8025346efac7509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021" y="75707"/>
            <a:ext cx="3838096" cy="26875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3.gstatic.com/images?q=tbn:ANd9GcTBPoh4cDCQYHOPZ6GZElZ6RO6WxgfbeFCOWtiuq6v8kEu9wcTQ1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025" y="3179529"/>
            <a:ext cx="4230628" cy="3175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Picture 6" descr="http://penanta.com/images/zecevi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4053"/>
            <a:ext cx="24558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t1.gstatic.com/images?q=tbn:ANd9GcQywyRovIcL3Vibh7lT8XSeHD6K8eY7dWwG7S7sFeGxSE-4oS3yM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11539"/>
            <a:ext cx="242411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3055" y="1692703"/>
            <a:ext cx="284368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sr-Cyrl-CS" sz="2000" b="1" dirty="0" smtClean="0"/>
              <a:t>Зуби – глодање</a:t>
            </a:r>
          </a:p>
          <a:p>
            <a:r>
              <a:rPr lang="sr-Cyrl-BA" sz="2000" b="1" dirty="0" smtClean="0"/>
              <a:t>Два пара сјекутића</a:t>
            </a:r>
          </a:p>
          <a:p>
            <a:r>
              <a:rPr lang="sr-Cyrl-BA" sz="2000" b="1" dirty="0" smtClean="0"/>
              <a:t>Горња усна усјечена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99488" y="2301550"/>
            <a:ext cx="3065396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sr-Cyrl-CS" sz="2000" b="1" dirty="0" smtClean="0"/>
              <a:t>Уши – дугачке</a:t>
            </a:r>
          </a:p>
          <a:p>
            <a:r>
              <a:rPr lang="sr-Cyrl-BA" sz="2000" b="1" dirty="0" smtClean="0"/>
              <a:t>Задње ноге дуге – добри скакачи</a:t>
            </a:r>
            <a:endParaRPr lang="en-US" sz="2000" b="1" dirty="0"/>
          </a:p>
        </p:txBody>
      </p:sp>
      <p:pic>
        <p:nvPicPr>
          <p:cNvPr id="6146" name="Picture 2" descr="Divlji zec - razlike kunića i ze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6501" y="3696849"/>
            <a:ext cx="4644018" cy="3161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80936" y="3696849"/>
            <a:ext cx="374083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sr-Cyrl-CS" sz="2000" b="1" dirty="0" smtClean="0"/>
              <a:t>Размножавање 4 пута годишње</a:t>
            </a:r>
            <a:endParaRPr lang="sr-Cyrl-C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3087" y="3378086"/>
            <a:ext cx="226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Кунић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5707" y="6207146"/>
            <a:ext cx="226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Зец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7682" y="649212"/>
            <a:ext cx="219203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BA" sz="2000" b="1" dirty="0" smtClean="0"/>
              <a:t>Живе на свим континентима осим Аустралије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6209" y="1792211"/>
            <a:ext cx="1060391" cy="17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1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486</Words>
  <Application>Microsoft Office PowerPoint</Application>
  <PresentationFormat>Custom</PresentationFormat>
  <Paragraphs>173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Разноврсност сисара</dc:title>
  <dc:creator>USER</dc:creator>
  <cp:lastModifiedBy>Aleksandra Puhalic</cp:lastModifiedBy>
  <cp:revision>60</cp:revision>
  <dcterms:created xsi:type="dcterms:W3CDTF">2020-04-24T04:28:20Z</dcterms:created>
  <dcterms:modified xsi:type="dcterms:W3CDTF">2020-04-30T08:39:58Z</dcterms:modified>
</cp:coreProperties>
</file>