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4" r:id="rId8"/>
    <p:sldId id="260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00" autoAdjust="0"/>
  </p:normalViewPr>
  <p:slideViewPr>
    <p:cSldViewPr snapToGrid="0">
      <p:cViewPr varScale="1">
        <p:scale>
          <a:sx n="80" d="100"/>
          <a:sy n="80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513-3F8A-4D2B-A0E2-A6853091A502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D8B1-7864-4F05-8FBF-9CE970FE609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16057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513-3F8A-4D2B-A0E2-A6853091A502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D8B1-7864-4F05-8FBF-9CE970FE609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86179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513-3F8A-4D2B-A0E2-A6853091A502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D8B1-7864-4F05-8FBF-9CE970FE609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51364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513-3F8A-4D2B-A0E2-A6853091A502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D8B1-7864-4F05-8FBF-9CE970FE6093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0607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513-3F8A-4D2B-A0E2-A6853091A502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D8B1-7864-4F05-8FBF-9CE970FE609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292207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513-3F8A-4D2B-A0E2-A6853091A502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D8B1-7864-4F05-8FBF-9CE970FE609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14196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513-3F8A-4D2B-A0E2-A6853091A502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D8B1-7864-4F05-8FBF-9CE970FE609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656062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513-3F8A-4D2B-A0E2-A6853091A502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D8B1-7864-4F05-8FBF-9CE970FE609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18147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513-3F8A-4D2B-A0E2-A6853091A502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D8B1-7864-4F05-8FBF-9CE970FE609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65624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513-3F8A-4D2B-A0E2-A6853091A502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D8B1-7864-4F05-8FBF-9CE970FE609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25932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513-3F8A-4D2B-A0E2-A6853091A502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D8B1-7864-4F05-8FBF-9CE970FE609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61072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513-3F8A-4D2B-A0E2-A6853091A502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D8B1-7864-4F05-8FBF-9CE970FE609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08679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513-3F8A-4D2B-A0E2-A6853091A502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D8B1-7864-4F05-8FBF-9CE970FE609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68238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513-3F8A-4D2B-A0E2-A6853091A502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D8B1-7864-4F05-8FBF-9CE970FE609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075650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513-3F8A-4D2B-A0E2-A6853091A502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D8B1-7864-4F05-8FBF-9CE970FE609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108370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513-3F8A-4D2B-A0E2-A6853091A502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D8B1-7864-4F05-8FBF-9CE970FE609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04269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513-3F8A-4D2B-A0E2-A6853091A502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D8B1-7864-4F05-8FBF-9CE970FE609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65276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9E9E513-3F8A-4D2B-A0E2-A6853091A502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8D8B1-7864-4F05-8FBF-9CE970FE609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8761937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24E8B-66FC-49E9-8A5E-35735EBECA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BA" sz="8000" b="1" dirty="0">
                <a:solidFill>
                  <a:schemeClr val="tx1"/>
                </a:solidFill>
                <a:latin typeface="+mn-lt"/>
              </a:rPr>
              <a:t>Аритметичка средина</a:t>
            </a:r>
            <a:endParaRPr lang="sr-Latn-BA" sz="80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4031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FF29497-944E-4601-AED4-CAB8AEC9257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87929" y="157115"/>
                <a:ext cx="11859527" cy="2058184"/>
              </a:xfrm>
            </p:spPr>
            <p:txBody>
              <a:bodyPr/>
              <a:lstStyle/>
              <a:p>
                <a:r>
                  <a:rPr lang="sr-Cyrl-BA" sz="3600" u="sng" dirty="0">
                    <a:solidFill>
                      <a:schemeClr val="tx1"/>
                    </a:solidFill>
                  </a:rPr>
                  <a:t>Примјер:</a:t>
                </a:r>
                <a:br>
                  <a:rPr lang="sr-Cyrl-BA" sz="3600" b="1" dirty="0">
                    <a:solidFill>
                      <a:schemeClr val="tx1"/>
                    </a:solidFill>
                  </a:rPr>
                </a:br>
                <a:r>
                  <a:rPr lang="sr-Cyrl-BA" sz="3600" b="1" dirty="0">
                    <a:solidFill>
                      <a:schemeClr val="tx1"/>
                    </a:solidFill>
                  </a:rPr>
                  <a:t>Марко је на ужину за три дана потрошио </a:t>
                </a:r>
                <a14:m>
                  <m:oMath xmlns:m="http://schemas.openxmlformats.org/officeDocument/2006/math">
                    <m:r>
                      <a:rPr lang="sr-Cyrl-BA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sr-Cyrl-BA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sr-Cyrl-BA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𝟗𝟎</m:t>
                    </m:r>
                    <m:r>
                      <a:rPr lang="sr-Cyrl-BA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КМ</m:t>
                    </m:r>
                    <m:r>
                      <a:rPr lang="sr-Cyrl-BA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sr-Cyrl-BA" sz="3600" b="1" dirty="0">
                    <a:solidFill>
                      <a:schemeClr val="tx1"/>
                    </a:solidFill>
                  </a:rPr>
                  <a:t> Колико је трошио просјечно сваки дан?</a:t>
                </a:r>
                <a:endParaRPr lang="sr-Latn-BA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FF29497-944E-4601-AED4-CAB8AEC9257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87929" y="157115"/>
                <a:ext cx="11859527" cy="2058184"/>
              </a:xfrm>
              <a:blipFill>
                <a:blip r:embed="rId2"/>
                <a:stretch>
                  <a:fillRect l="-1594" t="-4748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B5CA0F5-5E13-42C1-BD3E-AFC3625A5E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73" y="2215299"/>
            <a:ext cx="1952625" cy="234315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0EF5D90-6C10-45C2-8E99-E8435C9BA4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2395537"/>
            <a:ext cx="2209800" cy="20669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2C38277-0C08-4CD7-92B6-0CC0AD8D0A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2162" y="2677212"/>
            <a:ext cx="2432018" cy="171567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2FA86FD-8071-4C89-B0DB-5EEC76A41055}"/>
                  </a:ext>
                </a:extLst>
              </p:cNvPr>
              <p:cNvSpPr txBox="1"/>
              <p:nvPr/>
            </p:nvSpPr>
            <p:spPr>
              <a:xfrm>
                <a:off x="537979" y="4738687"/>
                <a:ext cx="531671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48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sr-Cyrl-BA" sz="48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Cyrl-BA" sz="4800" b="1" i="1" smtClean="0">
                          <a:latin typeface="Cambria Math" panose="02040503050406030204" pitchFamily="18" charset="0"/>
                        </a:rPr>
                        <m:t>𝟗𝟎</m:t>
                      </m:r>
                      <m:r>
                        <a:rPr lang="sr-Cyrl-BA" sz="4800" b="1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sr-Cyrl-BA" sz="48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sr-Cyrl-BA" sz="4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BA" sz="48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sr-Cyrl-BA" sz="48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Cyrl-BA" sz="4800" b="1" i="1" smtClean="0"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sr-Cyrl-BA" sz="4800" b="1" i="1" smtClean="0">
                          <a:latin typeface="Cambria Math" panose="02040503050406030204" pitchFamily="18" charset="0"/>
                        </a:rPr>
                        <m:t>КМ</m:t>
                      </m:r>
                    </m:oMath>
                  </m:oMathPara>
                </a14:m>
                <a:endParaRPr lang="sr-Latn-BA" sz="4800" b="1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2FA86FD-8071-4C89-B0DB-5EEC76A410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79" y="4738687"/>
                <a:ext cx="5316716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050AA34-9100-492F-A5D9-806C472265D8}"/>
                  </a:ext>
                </a:extLst>
              </p:cNvPr>
              <p:cNvSpPr txBox="1"/>
              <p:nvPr/>
            </p:nvSpPr>
            <p:spPr>
              <a:xfrm>
                <a:off x="537979" y="5365201"/>
                <a:ext cx="1063893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Cyrl-BA" sz="4400" b="1" dirty="0"/>
                  <a:t>Марко је просјечно трошио </a:t>
                </a:r>
                <a14:m>
                  <m:oMath xmlns:m="http://schemas.openxmlformats.org/officeDocument/2006/math">
                    <m:r>
                      <a:rPr lang="sr-Cyrl-BA" sz="44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sr-Cyrl-BA" sz="4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Cyrl-BA" sz="4400" b="1" i="1" smtClean="0">
                        <a:latin typeface="Cambria Math" panose="02040503050406030204" pitchFamily="18" charset="0"/>
                      </a:rPr>
                      <m:t>𝟑𝟎</m:t>
                    </m:r>
                    <m:r>
                      <a:rPr lang="sr-Cyrl-BA" sz="4400" b="1" i="1" smtClean="0">
                        <a:latin typeface="Cambria Math" panose="02040503050406030204" pitchFamily="18" charset="0"/>
                      </a:rPr>
                      <m:t>КМ</m:t>
                    </m:r>
                  </m:oMath>
                </a14:m>
                <a:r>
                  <a:rPr lang="sr-Cyrl-BA" sz="4400" b="1" dirty="0"/>
                  <a:t>.</a:t>
                </a:r>
                <a:endParaRPr lang="sr-Latn-BA" sz="4400" b="1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050AA34-9100-492F-A5D9-806C472265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79" y="5365201"/>
                <a:ext cx="10638938" cy="769441"/>
              </a:xfrm>
              <a:prstGeom prst="rect">
                <a:avLst/>
              </a:prstGeom>
              <a:blipFill>
                <a:blip r:embed="rId7"/>
                <a:stretch>
                  <a:fillRect l="-2292" t="-15873" r="-1433" b="-37302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706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E3D3224-C183-44A9-A7F0-DB249954605E}"/>
              </a:ext>
            </a:extLst>
          </p:cNvPr>
          <p:cNvSpPr txBox="1"/>
          <p:nvPr/>
        </p:nvSpPr>
        <p:spPr>
          <a:xfrm>
            <a:off x="593889" y="678729"/>
            <a:ext cx="106994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400" b="1" dirty="0"/>
              <a:t>Просјечну вриједност називамо </a:t>
            </a:r>
            <a:r>
              <a:rPr lang="sr-Cyrl-BA" sz="4400" b="1" i="1" dirty="0">
                <a:solidFill>
                  <a:srgbClr val="FF0000"/>
                </a:solidFill>
              </a:rPr>
              <a:t>аритметичка средина</a:t>
            </a:r>
            <a:r>
              <a:rPr lang="sr-Cyrl-BA" sz="4400" b="1" i="1" dirty="0"/>
              <a:t>.</a:t>
            </a:r>
            <a:endParaRPr lang="sr-Latn-BA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59D1820-CED0-44E0-A996-D0C466950FFE}"/>
                  </a:ext>
                </a:extLst>
              </p:cNvPr>
              <p:cNvSpPr txBox="1"/>
              <p:nvPr/>
            </p:nvSpPr>
            <p:spPr>
              <a:xfrm>
                <a:off x="204282" y="2667786"/>
                <a:ext cx="11643590" cy="2972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3600" u="sng" dirty="0"/>
                  <a:t>Дефиниција:</a:t>
                </a:r>
              </a:p>
              <a:p>
                <a:r>
                  <a:rPr lang="sr-Cyrl-BA" sz="4400" b="1" dirty="0"/>
                  <a:t>Аритметичка средина два</a:t>
                </a:r>
                <a:endParaRPr lang="sr-Latn-BA" sz="4400" b="1" dirty="0"/>
              </a:p>
              <a:p>
                <a:r>
                  <a:rPr lang="sr-Cyrl-BA" sz="4400" b="1" dirty="0"/>
                  <a:t> броја</a:t>
                </a:r>
                <a:r>
                  <a:rPr lang="sr-Latn-BA" sz="4400" b="1" dirty="0"/>
                  <a:t> </a:t>
                </a:r>
                <a14:m>
                  <m:oMath xmlns:m="http://schemas.openxmlformats.org/officeDocument/2006/math">
                    <m:r>
                      <a:rPr lang="sr-Latn-BA" sz="44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sr-Cyrl-BA" sz="4400" b="1" i="1" smtClean="0">
                        <a:latin typeface="Cambria Math" panose="02040503050406030204" pitchFamily="18" charset="0"/>
                      </a:rPr>
                      <m:t> и</m:t>
                    </m:r>
                    <m:r>
                      <a:rPr lang="sr-Latn-BA" sz="4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BA" sz="4400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sr-Cyrl-BA" sz="4400" b="1" dirty="0"/>
                  <a:t> је број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4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sr-Latn-BA" sz="4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Latn-BA" sz="4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sr-Latn-BA" sz="4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sr-Latn-BA" sz="4400" b="1" dirty="0"/>
                  <a:t>, </a:t>
                </a:r>
                <a:r>
                  <a:rPr lang="sr-Cyrl-BA" sz="4400" b="1" dirty="0"/>
                  <a:t>односно број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r-Cyrl-BA" sz="4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sz="4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sr-Latn-BA" sz="4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Latn-BA" sz="4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  <m:r>
                      <a:rPr lang="sr-Latn-BA" sz="4400" b="1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sr-Latn-BA" sz="4400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sr-Latn-BA" sz="4400" b="1" dirty="0"/>
                  <a:t>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59D1820-CED0-44E0-A996-D0C466950F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282" y="2667786"/>
                <a:ext cx="11643590" cy="2972160"/>
              </a:xfrm>
              <a:prstGeom prst="rect">
                <a:avLst/>
              </a:prstGeom>
              <a:blipFill>
                <a:blip r:embed="rId2"/>
                <a:stretch>
                  <a:fillRect l="-2147" t="-3285" b="-9446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994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863F317-8B38-4444-AA71-BB746D34DA90}"/>
                  </a:ext>
                </a:extLst>
              </p:cNvPr>
              <p:cNvSpPr txBox="1"/>
              <p:nvPr/>
            </p:nvSpPr>
            <p:spPr>
              <a:xfrm>
                <a:off x="276225" y="285749"/>
                <a:ext cx="1153477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4000" b="1" dirty="0"/>
                  <a:t>Вриједност аритметичке средине два броја </a:t>
                </a:r>
                <a14:m>
                  <m:oMath xmlns:m="http://schemas.openxmlformats.org/officeDocument/2006/math">
                    <m:r>
                      <a:rPr lang="sr-Latn-BA" sz="40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sr-Cyrl-BA" sz="4000" b="1" i="1" smtClean="0">
                        <a:latin typeface="Cambria Math" panose="02040503050406030204" pitchFamily="18" charset="0"/>
                      </a:rPr>
                      <m:t> и</m:t>
                    </m:r>
                    <m:r>
                      <a:rPr lang="sr-Latn-BA" sz="4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BA" sz="4000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sr-Cyrl-BA" sz="4000" b="1" dirty="0"/>
                  <a:t> налази се између тих бројева. </a:t>
                </a:r>
                <a:endParaRPr lang="sr-Latn-BA" sz="40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863F317-8B38-4444-AA71-BB746D34DA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25" y="285749"/>
                <a:ext cx="11534775" cy="1323439"/>
              </a:xfrm>
              <a:prstGeom prst="rect">
                <a:avLst/>
              </a:prstGeom>
              <a:blipFill>
                <a:blip r:embed="rId2"/>
                <a:stretch>
                  <a:fillRect l="-1849" t="-8295" b="-18894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9D6DAD-7ED7-477D-ADE0-086EA97F29DA}"/>
                  </a:ext>
                </a:extLst>
              </p:cNvPr>
              <p:cNvSpPr txBox="1"/>
              <p:nvPr/>
            </p:nvSpPr>
            <p:spPr>
              <a:xfrm>
                <a:off x="502926" y="1734359"/>
                <a:ext cx="1828800" cy="753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r-Latn-BA" sz="4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BA" sz="44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sr-Latn-BA" sz="4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sr-Latn-BA" sz="4000" dirty="0"/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9D6DAD-7ED7-477D-ADE0-086EA97F29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6" y="1734359"/>
                <a:ext cx="1828800" cy="7538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llout: Line 5">
            <a:extLst>
              <a:ext uri="{FF2B5EF4-FFF2-40B4-BE49-F238E27FC236}">
                <a16:creationId xmlns:a16="http://schemas.microsoft.com/office/drawing/2014/main" id="{F838B3B7-3D58-43BB-BC91-7B8D263526E3}"/>
              </a:ext>
            </a:extLst>
          </p:cNvPr>
          <p:cNvSpPr/>
          <p:nvPr/>
        </p:nvSpPr>
        <p:spPr>
          <a:xfrm>
            <a:off x="3409949" y="2179952"/>
            <a:ext cx="1762124" cy="1200329"/>
          </a:xfrm>
          <a:prstGeom prst="borderCallout1">
            <a:avLst>
              <a:gd name="adj1" fmla="val 24305"/>
              <a:gd name="adj2" fmla="val -6171"/>
              <a:gd name="adj3" fmla="val 81328"/>
              <a:gd name="adj4" fmla="val -2883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6DF1198-E4CD-4342-BE2A-425836FA3497}"/>
                  </a:ext>
                </a:extLst>
              </p:cNvPr>
              <p:cNvSpPr txBox="1"/>
              <p:nvPr/>
            </p:nvSpPr>
            <p:spPr>
              <a:xfrm>
                <a:off x="3424237" y="2148933"/>
                <a:ext cx="18288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dirty="0"/>
                  <a:t>Додајемо </a:t>
                </a:r>
                <a14:m>
                  <m:oMath xmlns:m="http://schemas.openxmlformats.org/officeDocument/2006/math">
                    <m:r>
                      <a:rPr lang="sr-Latn-BA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sr-Latn-BA" dirty="0"/>
                  <a:t> </a:t>
                </a:r>
                <a:r>
                  <a:rPr lang="sr-Cyrl-BA" dirty="0"/>
                  <a:t>на обе стране неједнакости.</a:t>
                </a:r>
                <a:endParaRPr lang="sr-Latn-BA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6DF1198-E4CD-4342-BE2A-425836FA34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4237" y="2148933"/>
                <a:ext cx="1828800" cy="1200329"/>
              </a:xfrm>
              <a:prstGeom prst="rect">
                <a:avLst/>
              </a:prstGeom>
              <a:blipFill>
                <a:blip r:embed="rId4"/>
                <a:stretch>
                  <a:fillRect l="-3000" t="-3061" r="-2000" b="-7653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5029949-E539-4EB2-BE39-373AB1C70C70}"/>
                  </a:ext>
                </a:extLst>
              </p:cNvPr>
              <p:cNvSpPr txBox="1"/>
              <p:nvPr/>
            </p:nvSpPr>
            <p:spPr>
              <a:xfrm>
                <a:off x="0" y="2592274"/>
                <a:ext cx="3034677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4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sr-Latn-BA" sz="4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BA" sz="4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sr-Latn-BA" sz="4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BA" sz="4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BA" sz="4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sr-Latn-BA" sz="4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5029949-E539-4EB2-BE39-373AB1C70C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592274"/>
                <a:ext cx="3034677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llout: Line 8">
            <a:extLst>
              <a:ext uri="{FF2B5EF4-FFF2-40B4-BE49-F238E27FC236}">
                <a16:creationId xmlns:a16="http://schemas.microsoft.com/office/drawing/2014/main" id="{D3AFD7E1-8B50-40A9-8F09-A607E2E67F2D}"/>
              </a:ext>
            </a:extLst>
          </p:cNvPr>
          <p:cNvSpPr/>
          <p:nvPr/>
        </p:nvSpPr>
        <p:spPr>
          <a:xfrm>
            <a:off x="3409949" y="3489380"/>
            <a:ext cx="1543049" cy="923330"/>
          </a:xfrm>
          <a:prstGeom prst="borderCallout1">
            <a:avLst>
              <a:gd name="adj1" fmla="val 18750"/>
              <a:gd name="adj2" fmla="val -8333"/>
              <a:gd name="adj3" fmla="val 81010"/>
              <a:gd name="adj4" fmla="val -3316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E447D4-4974-4331-9CAC-5DCE9693F8B9}"/>
              </a:ext>
            </a:extLst>
          </p:cNvPr>
          <p:cNvSpPr txBox="1"/>
          <p:nvPr/>
        </p:nvSpPr>
        <p:spPr>
          <a:xfrm>
            <a:off x="3409949" y="3429000"/>
            <a:ext cx="1762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Дијелимо обе стране са 2.</a:t>
            </a:r>
            <a:endParaRPr lang="sr-Latn-B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193FEC0-566F-40E5-B90D-FF409BD26C6E}"/>
                  </a:ext>
                </a:extLst>
              </p:cNvPr>
              <p:cNvSpPr txBox="1"/>
              <p:nvPr/>
            </p:nvSpPr>
            <p:spPr>
              <a:xfrm>
                <a:off x="156292" y="3429000"/>
                <a:ext cx="2722092" cy="13735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4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BA" sz="44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sr-Latn-BA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4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sr-Latn-BA" sz="4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BA" sz="4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sr-Latn-BA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r-Latn-BA" sz="4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193FEC0-566F-40E5-B90D-FF409BD26C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92" y="3429000"/>
                <a:ext cx="2722092" cy="13735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A608C8D-73E0-4406-ACF4-505B0F78E57A}"/>
                  </a:ext>
                </a:extLst>
              </p:cNvPr>
              <p:cNvSpPr txBox="1"/>
              <p:nvPr/>
            </p:nvSpPr>
            <p:spPr>
              <a:xfrm>
                <a:off x="6440795" y="1713349"/>
                <a:ext cx="212407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4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BA" sz="4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sr-Latn-BA" sz="4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sr-Latn-BA" sz="4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A608C8D-73E0-4406-ACF4-505B0F78E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795" y="1713349"/>
                <a:ext cx="2124075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DDE42D1-1E44-4F3C-B477-56B411604949}"/>
                  </a:ext>
                </a:extLst>
              </p:cNvPr>
              <p:cNvSpPr txBox="1"/>
              <p:nvPr/>
            </p:nvSpPr>
            <p:spPr>
              <a:xfrm>
                <a:off x="6638925" y="2482790"/>
                <a:ext cx="302364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4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BA" sz="4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BA" sz="4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sr-Latn-BA" sz="4400" b="0" i="1" smtClean="0">
                          <a:latin typeface="Cambria Math" panose="02040503050406030204" pitchFamily="18" charset="0"/>
                        </a:rPr>
                        <m:t>&lt;2</m:t>
                      </m:r>
                      <m:r>
                        <a:rPr lang="sr-Latn-BA" sz="4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sr-Latn-BA" sz="4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DDE42D1-1E44-4F3C-B477-56B4116049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8925" y="2482790"/>
                <a:ext cx="3023648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allout: Line 14">
            <a:extLst>
              <a:ext uri="{FF2B5EF4-FFF2-40B4-BE49-F238E27FC236}">
                <a16:creationId xmlns:a16="http://schemas.microsoft.com/office/drawing/2014/main" id="{0B8B6F17-EE90-4D29-A4B9-031C1E504E34}"/>
              </a:ext>
            </a:extLst>
          </p:cNvPr>
          <p:cNvSpPr/>
          <p:nvPr/>
        </p:nvSpPr>
        <p:spPr>
          <a:xfrm>
            <a:off x="10048876" y="2051902"/>
            <a:ext cx="1762124" cy="1200329"/>
          </a:xfrm>
          <a:prstGeom prst="borderCallout1">
            <a:avLst>
              <a:gd name="adj1" fmla="val 24305"/>
              <a:gd name="adj2" fmla="val -6171"/>
              <a:gd name="adj3" fmla="val 81328"/>
              <a:gd name="adj4" fmla="val -2883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9D96A52-0B2F-4331-AB4F-09412A1D7F33}"/>
                  </a:ext>
                </a:extLst>
              </p:cNvPr>
              <p:cNvSpPr txBox="1"/>
              <p:nvPr/>
            </p:nvSpPr>
            <p:spPr>
              <a:xfrm>
                <a:off x="10063164" y="2020883"/>
                <a:ext cx="18288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dirty="0"/>
                  <a:t>Додајемо </a:t>
                </a:r>
                <a14:m>
                  <m:oMath xmlns:m="http://schemas.openxmlformats.org/officeDocument/2006/math">
                    <m:r>
                      <a:rPr lang="sr-Latn-BA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sr-Latn-BA" dirty="0"/>
                  <a:t> </a:t>
                </a:r>
                <a:r>
                  <a:rPr lang="sr-Cyrl-BA" dirty="0"/>
                  <a:t>на обе стране неједнакости.</a:t>
                </a:r>
                <a:endParaRPr lang="sr-Latn-BA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9D96A52-0B2F-4331-AB4F-09412A1D7F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3164" y="2020883"/>
                <a:ext cx="1828800" cy="1200329"/>
              </a:xfrm>
              <a:prstGeom prst="rect">
                <a:avLst/>
              </a:prstGeom>
              <a:blipFill>
                <a:blip r:embed="rId9"/>
                <a:stretch>
                  <a:fillRect l="-3000" t="-3061" r="-2000" b="-7653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064EE73-EB28-4568-87FA-B5B47F210CBB}"/>
                  </a:ext>
                </a:extLst>
              </p:cNvPr>
              <p:cNvSpPr txBox="1"/>
              <p:nvPr/>
            </p:nvSpPr>
            <p:spPr>
              <a:xfrm>
                <a:off x="6638925" y="3328382"/>
                <a:ext cx="2711063" cy="13735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BA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4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sr-Latn-BA" sz="4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BA" sz="4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sr-Latn-BA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BA" sz="4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sr-Latn-BA" sz="4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sr-Latn-BA" sz="4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064EE73-EB28-4568-87FA-B5B47F210C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8925" y="3328382"/>
                <a:ext cx="2711063" cy="137351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allout: Line 17">
            <a:extLst>
              <a:ext uri="{FF2B5EF4-FFF2-40B4-BE49-F238E27FC236}">
                <a16:creationId xmlns:a16="http://schemas.microsoft.com/office/drawing/2014/main" id="{03F4E01F-8CBB-4572-A56A-154E47CA24C4}"/>
              </a:ext>
            </a:extLst>
          </p:cNvPr>
          <p:cNvSpPr/>
          <p:nvPr/>
        </p:nvSpPr>
        <p:spPr>
          <a:xfrm>
            <a:off x="9935778" y="3489380"/>
            <a:ext cx="1543049" cy="923330"/>
          </a:xfrm>
          <a:prstGeom prst="borderCallout1">
            <a:avLst>
              <a:gd name="adj1" fmla="val 18750"/>
              <a:gd name="adj2" fmla="val -8333"/>
              <a:gd name="adj3" fmla="val 81010"/>
              <a:gd name="adj4" fmla="val -3316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A94826-1EE2-4557-89FE-0BAD647BA166}"/>
              </a:ext>
            </a:extLst>
          </p:cNvPr>
          <p:cNvSpPr txBox="1"/>
          <p:nvPr/>
        </p:nvSpPr>
        <p:spPr>
          <a:xfrm>
            <a:off x="9935778" y="3429000"/>
            <a:ext cx="1762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Дијелимо обе стране са 2.</a:t>
            </a:r>
            <a:endParaRPr lang="sr-Latn-B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3B377BB-B273-49A8-B2D0-DC64A422F8F0}"/>
                  </a:ext>
                </a:extLst>
              </p:cNvPr>
              <p:cNvSpPr txBox="1"/>
              <p:nvPr/>
            </p:nvSpPr>
            <p:spPr>
              <a:xfrm>
                <a:off x="3400491" y="4701900"/>
                <a:ext cx="4102341" cy="1489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4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BA" sz="4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sr-Latn-BA" sz="4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4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sr-Latn-BA" sz="4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BA" sz="4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sr-Latn-BA" sz="4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BA" sz="4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sr-Latn-BA" sz="4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sr-Latn-BA" sz="4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3B377BB-B273-49A8-B2D0-DC64A422F8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0491" y="4701900"/>
                <a:ext cx="4102341" cy="148996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187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 animBg="1"/>
      <p:bldP spid="10" grpId="0"/>
      <p:bldP spid="11" grpId="0"/>
      <p:bldP spid="13" grpId="0"/>
      <p:bldP spid="14" grpId="0"/>
      <p:bldP spid="15" grpId="0" animBg="1"/>
      <p:bldP spid="16" grpId="0"/>
      <p:bldP spid="17" grpId="0"/>
      <p:bldP spid="18" grpId="0" animBg="1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EDC9E-FFE6-43BE-BBD0-F24EDE145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1" y="207170"/>
            <a:ext cx="11410949" cy="27932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BA" sz="4000" u="sng" dirty="0"/>
              <a:t>Примјер:</a:t>
            </a:r>
          </a:p>
          <a:p>
            <a:pPr marL="0" indent="0">
              <a:buNone/>
            </a:pPr>
            <a:r>
              <a:rPr lang="sr-Cyrl-BA" sz="4200" b="1" dirty="0"/>
              <a:t>На бројевној полуправој представити бројеве 1,5 и 3,5 и њихову аритметичку средину.</a:t>
            </a:r>
            <a:endParaRPr lang="sr-Latn-BA" sz="4200" b="1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7FE3347-5945-4603-8C93-85EA8E16A46B}"/>
              </a:ext>
            </a:extLst>
          </p:cNvPr>
          <p:cNvCxnSpPr>
            <a:cxnSpLocks/>
          </p:cNvCxnSpPr>
          <p:nvPr/>
        </p:nvCxnSpPr>
        <p:spPr>
          <a:xfrm>
            <a:off x="1943100" y="4810125"/>
            <a:ext cx="68484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C4CEBA3-0C06-4CD7-A7BD-FCB028360FF4}"/>
              </a:ext>
            </a:extLst>
          </p:cNvPr>
          <p:cNvCxnSpPr/>
          <p:nvPr/>
        </p:nvCxnSpPr>
        <p:spPr>
          <a:xfrm>
            <a:off x="1943100" y="4652962"/>
            <a:ext cx="0" cy="3143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83967A1-70A4-496F-9272-9ABD47EB3FF4}"/>
              </a:ext>
            </a:extLst>
          </p:cNvPr>
          <p:cNvCxnSpPr/>
          <p:nvPr/>
        </p:nvCxnSpPr>
        <p:spPr>
          <a:xfrm>
            <a:off x="3781425" y="4652961"/>
            <a:ext cx="0" cy="3143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1D6C6A-A217-4A7E-A2A4-1A3218A59AE6}"/>
              </a:ext>
            </a:extLst>
          </p:cNvPr>
          <p:cNvCxnSpPr/>
          <p:nvPr/>
        </p:nvCxnSpPr>
        <p:spPr>
          <a:xfrm>
            <a:off x="6153796" y="4662486"/>
            <a:ext cx="0" cy="3143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94D2689-E8E0-40B1-BC7A-3DDF1671BE5D}"/>
                  </a:ext>
                </a:extLst>
              </p:cNvPr>
              <p:cNvSpPr txBox="1"/>
              <p:nvPr/>
            </p:nvSpPr>
            <p:spPr>
              <a:xfrm>
                <a:off x="1744167" y="5074382"/>
                <a:ext cx="439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94D2689-E8E0-40B1-BC7A-3DDF1671BE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4167" y="5074382"/>
                <a:ext cx="439544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35E8A83-62F1-4247-8719-33B4CB3EE431}"/>
                  </a:ext>
                </a:extLst>
              </p:cNvPr>
              <p:cNvSpPr txBox="1"/>
              <p:nvPr/>
            </p:nvSpPr>
            <p:spPr>
              <a:xfrm>
                <a:off x="2953842" y="5083910"/>
                <a:ext cx="439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35E8A83-62F1-4247-8719-33B4CB3EE4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3842" y="5083910"/>
                <a:ext cx="439544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81C2D11-B611-4761-B06F-D3B4115A39DF}"/>
                  </a:ext>
                </a:extLst>
              </p:cNvPr>
              <p:cNvSpPr txBox="1"/>
              <p:nvPr/>
            </p:nvSpPr>
            <p:spPr>
              <a:xfrm>
                <a:off x="3471192" y="5093464"/>
                <a:ext cx="6204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b="0" i="1" smtClean="0">
                          <a:latin typeface="Cambria Math" panose="02040503050406030204" pitchFamily="18" charset="0"/>
                        </a:rPr>
                        <m:t>1,5</m:t>
                      </m:r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81C2D11-B611-4761-B06F-D3B4115A39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1192" y="5093464"/>
                <a:ext cx="620466" cy="461665"/>
              </a:xfrm>
              <a:prstGeom prst="rect">
                <a:avLst/>
              </a:prstGeom>
              <a:blipFill>
                <a:blip r:embed="rId4"/>
                <a:stretch>
                  <a:fillRect r="-980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B7FB60F-AA05-4594-851B-2525C86A053F}"/>
                  </a:ext>
                </a:extLst>
              </p:cNvPr>
              <p:cNvSpPr txBox="1"/>
              <p:nvPr/>
            </p:nvSpPr>
            <p:spPr>
              <a:xfrm>
                <a:off x="4171924" y="5083910"/>
                <a:ext cx="439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B7FB60F-AA05-4594-851B-2525C86A0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924" y="5083910"/>
                <a:ext cx="439544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BBBC4F4-E470-4E1A-9CF7-43CC0C727863}"/>
                  </a:ext>
                </a:extLst>
              </p:cNvPr>
              <p:cNvSpPr txBox="1"/>
              <p:nvPr/>
            </p:nvSpPr>
            <p:spPr>
              <a:xfrm>
                <a:off x="5390007" y="5099296"/>
                <a:ext cx="439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BBBC4F4-E470-4E1A-9CF7-43CC0C7278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0007" y="5099296"/>
                <a:ext cx="439544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0419C12-65F5-418C-9DFC-A9EE0CB0A40B}"/>
                  </a:ext>
                </a:extLst>
              </p:cNvPr>
              <p:cNvSpPr txBox="1"/>
              <p:nvPr/>
            </p:nvSpPr>
            <p:spPr>
              <a:xfrm>
                <a:off x="5857080" y="5093464"/>
                <a:ext cx="6719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b="0" i="1" smtClean="0">
                          <a:latin typeface="Cambria Math" panose="02040503050406030204" pitchFamily="18" charset="0"/>
                        </a:rPr>
                        <m:t>3,5</m:t>
                      </m:r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0419C12-65F5-418C-9DFC-A9EE0CB0A4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080" y="5093464"/>
                <a:ext cx="671979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AF65983-0DFC-453C-919E-46DA3DF03A73}"/>
                  </a:ext>
                </a:extLst>
              </p:cNvPr>
              <p:cNvSpPr txBox="1"/>
              <p:nvPr/>
            </p:nvSpPr>
            <p:spPr>
              <a:xfrm>
                <a:off x="6627305" y="5093464"/>
                <a:ext cx="3770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AF65983-0DFC-453C-919E-46DA3DF03A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305" y="5093464"/>
                <a:ext cx="377026" cy="461665"/>
              </a:xfrm>
              <a:prstGeom prst="rect">
                <a:avLst/>
              </a:prstGeom>
              <a:blipFill>
                <a:blip r:embed="rId8"/>
                <a:stretch>
                  <a:fillRect r="-1613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0F9B1DA-85B6-4111-BBAB-1C82BC12DAD9}"/>
                  </a:ext>
                </a:extLst>
              </p:cNvPr>
              <p:cNvSpPr txBox="1"/>
              <p:nvPr/>
            </p:nvSpPr>
            <p:spPr>
              <a:xfrm>
                <a:off x="228601" y="3139559"/>
                <a:ext cx="659674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sr-Cyrl-BA" sz="44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Cyrl-BA" sz="4400" i="1" dirty="0" smtClean="0">
                              <a:latin typeface="Cambria Math" panose="02040503050406030204" pitchFamily="18" charset="0"/>
                            </a:rPr>
                            <m:t>1,5+3,5</m:t>
                          </m:r>
                        </m:e>
                      </m:d>
                      <m:r>
                        <a:rPr lang="sr-Cyrl-BA" sz="4400" b="0" i="0" dirty="0" smtClean="0">
                          <a:latin typeface="Cambria Math" panose="02040503050406030204" pitchFamily="18" charset="0"/>
                        </a:rPr>
                        <m:t>:2=5:2=2,5</m:t>
                      </m:r>
                    </m:oMath>
                  </m:oMathPara>
                </a14:m>
                <a:endParaRPr lang="sr-Latn-BA" sz="4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0F9B1DA-85B6-4111-BBAB-1C82BC12DA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1" y="3139559"/>
                <a:ext cx="6596742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82F4BEF-12D2-4F52-9ACC-4C62A204E6FF}"/>
              </a:ext>
            </a:extLst>
          </p:cNvPr>
          <p:cNvCxnSpPr/>
          <p:nvPr/>
        </p:nvCxnSpPr>
        <p:spPr>
          <a:xfrm>
            <a:off x="4991100" y="4662486"/>
            <a:ext cx="0" cy="3143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2790802-808C-477A-AC39-237089CD52D1}"/>
                  </a:ext>
                </a:extLst>
              </p:cNvPr>
              <p:cNvSpPr txBox="1"/>
              <p:nvPr/>
            </p:nvSpPr>
            <p:spPr>
              <a:xfrm>
                <a:off x="4691734" y="5093463"/>
                <a:ext cx="6719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2,5</m:t>
                      </m:r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2790802-808C-477A-AC39-237089CD52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1734" y="5093463"/>
                <a:ext cx="671979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0587F1F-A491-4AD7-801C-FF9B44CE7E57}"/>
              </a:ext>
            </a:extLst>
          </p:cNvPr>
          <p:cNvCxnSpPr/>
          <p:nvPr/>
        </p:nvCxnSpPr>
        <p:spPr>
          <a:xfrm>
            <a:off x="3152775" y="4652962"/>
            <a:ext cx="0" cy="3143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262AF33-80B2-4A1B-9D35-B9489B68A6C0}"/>
              </a:ext>
            </a:extLst>
          </p:cNvPr>
          <p:cNvCxnSpPr/>
          <p:nvPr/>
        </p:nvCxnSpPr>
        <p:spPr>
          <a:xfrm>
            <a:off x="4371975" y="4652962"/>
            <a:ext cx="0" cy="3143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C4F3250-DD76-456C-BCD8-E7737A94B71D}"/>
              </a:ext>
            </a:extLst>
          </p:cNvPr>
          <p:cNvCxnSpPr/>
          <p:nvPr/>
        </p:nvCxnSpPr>
        <p:spPr>
          <a:xfrm>
            <a:off x="6815818" y="4662486"/>
            <a:ext cx="0" cy="3143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AB174B8-843A-4F7B-BB7A-B3AB46048921}"/>
              </a:ext>
            </a:extLst>
          </p:cNvPr>
          <p:cNvCxnSpPr/>
          <p:nvPr/>
        </p:nvCxnSpPr>
        <p:spPr>
          <a:xfrm>
            <a:off x="5588940" y="4652962"/>
            <a:ext cx="0" cy="3143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26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EEF2D-BCBD-4541-93FD-8EE139141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5" y="200025"/>
            <a:ext cx="11734800" cy="1724025"/>
          </a:xfrm>
        </p:spPr>
        <p:txBody>
          <a:bodyPr/>
          <a:lstStyle/>
          <a:p>
            <a:r>
              <a:rPr lang="sr-Cyrl-BA" sz="3600" u="sng" dirty="0">
                <a:solidFill>
                  <a:schemeClr val="tx1"/>
                </a:solidFill>
              </a:rPr>
              <a:t>Задатак 1:</a:t>
            </a:r>
            <a:br>
              <a:rPr lang="sr-Cyrl-BA" sz="3600" u="sng" dirty="0">
                <a:solidFill>
                  <a:schemeClr val="tx1"/>
                </a:solidFill>
              </a:rPr>
            </a:br>
            <a:r>
              <a:rPr lang="sr-Cyrl-BA" sz="4000" b="1" dirty="0">
                <a:solidFill>
                  <a:schemeClr val="tx1"/>
                </a:solidFill>
              </a:rPr>
              <a:t>Израчунај аритметичку средину датих бројева:</a:t>
            </a:r>
            <a:endParaRPr lang="sr-Latn-BA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2F021B4-235A-497A-A9AC-ED9BD45E4B90}"/>
                  </a:ext>
                </a:extLst>
              </p:cNvPr>
              <p:cNvSpPr txBox="1"/>
              <p:nvPr/>
            </p:nvSpPr>
            <p:spPr>
              <a:xfrm>
                <a:off x="219075" y="2162175"/>
                <a:ext cx="2195345" cy="9615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Cyrl-BA" sz="3600" dirty="0"/>
                  <a:t>а) </a:t>
                </a:r>
                <a14:m>
                  <m:oMath xmlns:m="http://schemas.openxmlformats.org/officeDocument/2006/math">
                    <m:r>
                      <a:rPr lang="sr-Cyrl-BA" sz="4000" b="0" i="1" smtClean="0">
                        <a:latin typeface="Cambria Math" panose="02040503050406030204" pitchFamily="18" charset="0"/>
                      </a:rPr>
                      <m:t>3 и 6</m:t>
                    </m:r>
                    <m:f>
                      <m:fPr>
                        <m:ctrlPr>
                          <a:rPr lang="sr-Cyrl-BA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sr-Latn-BA" sz="4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2F021B4-235A-497A-A9AC-ED9BD45E4B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75" y="2162175"/>
                <a:ext cx="2195345" cy="961545"/>
              </a:xfrm>
              <a:prstGeom prst="rect">
                <a:avLst/>
              </a:prstGeom>
              <a:blipFill>
                <a:blip r:embed="rId2"/>
                <a:stretch>
                  <a:fillRect l="-8611" b="-7643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F5128DD-CBA7-40F1-B097-11E3AC7A90A0}"/>
                  </a:ext>
                </a:extLst>
              </p:cNvPr>
              <p:cNvSpPr txBox="1"/>
              <p:nvPr/>
            </p:nvSpPr>
            <p:spPr>
              <a:xfrm>
                <a:off x="219075" y="4275617"/>
                <a:ext cx="2381250" cy="1140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Cyrl-BA" sz="36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3600" b="0" i="1" dirty="0" smtClean="0">
                              <a:latin typeface="Cambria Math" panose="02040503050406030204" pitchFamily="18" charset="0"/>
                            </a:rPr>
                            <m:t>3+6,25</m:t>
                          </m:r>
                        </m:num>
                        <m:den>
                          <m:r>
                            <a:rPr lang="sr-Cyrl-BA" sz="3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Cyrl-BA" sz="3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r-Latn-BA" sz="3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F5128DD-CBA7-40F1-B097-11E3AC7A90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75" y="4275617"/>
                <a:ext cx="2381250" cy="11407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F1B94F5-729D-4CD5-A141-ED8EE2C90A8F}"/>
                  </a:ext>
                </a:extLst>
              </p:cNvPr>
              <p:cNvSpPr txBox="1"/>
              <p:nvPr/>
            </p:nvSpPr>
            <p:spPr>
              <a:xfrm>
                <a:off x="2414420" y="4217332"/>
                <a:ext cx="1809919" cy="1257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Cyrl-BA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9,25</m:t>
                          </m:r>
                        </m:num>
                        <m:den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Cyrl-BA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F1B94F5-729D-4CD5-A141-ED8EE2C90A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4420" y="4217332"/>
                <a:ext cx="1809919" cy="1257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167C623-01AE-4024-8D82-08A935B4698E}"/>
                  </a:ext>
                </a:extLst>
              </p:cNvPr>
              <p:cNvSpPr txBox="1"/>
              <p:nvPr/>
            </p:nvSpPr>
            <p:spPr>
              <a:xfrm>
                <a:off x="219075" y="5627048"/>
                <a:ext cx="209365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4000" b="0" i="1" smtClean="0">
                          <a:latin typeface="Cambria Math" panose="02040503050406030204" pitchFamily="18" charset="0"/>
                        </a:rPr>
                        <m:t>=4,625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167C623-01AE-4024-8D82-08A935B46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75" y="5627048"/>
                <a:ext cx="2093650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10AF452-6811-4FA4-B953-55D5EC274A1A}"/>
              </a:ext>
            </a:extLst>
          </p:cNvPr>
          <p:cNvSpPr/>
          <p:nvPr/>
        </p:nvSpPr>
        <p:spPr>
          <a:xfrm>
            <a:off x="835726" y="5627048"/>
            <a:ext cx="1390650" cy="70788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9FE6E2A-99E6-49E3-8ECF-BC35D317CFB3}"/>
                  </a:ext>
                </a:extLst>
              </p:cNvPr>
              <p:cNvSpPr txBox="1"/>
              <p:nvPr/>
            </p:nvSpPr>
            <p:spPr>
              <a:xfrm>
                <a:off x="5812759" y="2278548"/>
                <a:ext cx="2643609" cy="9653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Cyrl-BA" sz="4000" dirty="0"/>
                  <a:t>б) </a:t>
                </a:r>
                <a14:m>
                  <m:oMath xmlns:m="http://schemas.openxmlformats.org/officeDocument/2006/math">
                    <m:r>
                      <a:rPr lang="sr-Cyrl-BA" sz="4000" b="0" i="1" smtClean="0">
                        <a:latin typeface="Cambria Math" panose="02040503050406030204" pitchFamily="18" charset="0"/>
                      </a:rPr>
                      <m:t>5</m:t>
                    </m:r>
                    <m:f>
                      <m:fPr>
                        <m:ctrlPr>
                          <a:rPr lang="sr-Cyrl-BA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4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sr-Cyrl-BA" sz="4000" b="0" i="1" smtClean="0">
                        <a:latin typeface="Cambria Math" panose="02040503050406030204" pitchFamily="18" charset="0"/>
                      </a:rPr>
                      <m:t> и 1</m:t>
                    </m:r>
                    <m:f>
                      <m:fPr>
                        <m:ctrlPr>
                          <a:rPr lang="sr-Cyrl-BA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sr-Latn-BA" sz="4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9FE6E2A-99E6-49E3-8ECF-BC35D317C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759" y="2278548"/>
                <a:ext cx="2643609" cy="965392"/>
              </a:xfrm>
              <a:prstGeom prst="rect">
                <a:avLst/>
              </a:prstGeom>
              <a:blipFill>
                <a:blip r:embed="rId6"/>
                <a:stretch>
                  <a:fillRect l="-8314" t="-633" b="-10759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35BFB49-EFF1-4782-B0BF-DA4461AB9968}"/>
                  </a:ext>
                </a:extLst>
              </p:cNvPr>
              <p:cNvSpPr txBox="1"/>
              <p:nvPr/>
            </p:nvSpPr>
            <p:spPr>
              <a:xfrm>
                <a:off x="558021" y="2972504"/>
                <a:ext cx="2359941" cy="1129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3600" b="0" i="1" smtClean="0">
                          <a:latin typeface="Cambria Math" panose="02040503050406030204" pitchFamily="18" charset="0"/>
                        </a:rPr>
                        <m:t>6</m:t>
                      </m:r>
                      <m:f>
                        <m:fPr>
                          <m:ctrlPr>
                            <a:rPr lang="sr-Cyrl-BA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Cyrl-BA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sr-Cyrl-BA" sz="3600" b="0" i="1" smtClean="0">
                          <a:latin typeface="Cambria Math" panose="02040503050406030204" pitchFamily="18" charset="0"/>
                        </a:rPr>
                        <m:t>=6,25</m:t>
                      </m:r>
                    </m:oMath>
                  </m:oMathPara>
                </a14:m>
                <a:endParaRPr lang="sr-Latn-BA" sz="3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35BFB49-EFF1-4782-B0BF-DA4461AB99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21" y="2972504"/>
                <a:ext cx="2359941" cy="11294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1B63970-F35E-4A02-BB0B-BFF3CF4E157E}"/>
                  </a:ext>
                </a:extLst>
              </p:cNvPr>
              <p:cNvSpPr txBox="1"/>
              <p:nvPr/>
            </p:nvSpPr>
            <p:spPr>
              <a:xfrm>
                <a:off x="5714999" y="3251201"/>
                <a:ext cx="3605410" cy="14754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sr-Cyrl-BA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sr-Cyrl-BA" sz="4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Cyrl-BA" sz="4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sr-Cyrl-BA" sz="4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sr-Cyrl-BA" sz="40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Cyrl-BA" sz="4000" i="1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sr-Cyrl-BA" sz="4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Cyrl-BA" sz="4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sr-Cyrl-BA" sz="4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sr-Cyrl-BA" sz="4000" b="0" i="1" smtClean="0">
                          <a:latin typeface="Cambria Math" panose="02040503050406030204" pitchFamily="18" charset="0"/>
                        </a:rPr>
                        <m:t>:2=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1B63970-F35E-4A02-BB0B-BFF3CF4E15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999" y="3251201"/>
                <a:ext cx="3605410" cy="14754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C97D3C8-CF64-4969-BB9D-E8E56CF4ADCC}"/>
                  </a:ext>
                </a:extLst>
              </p:cNvPr>
              <p:cNvSpPr txBox="1"/>
              <p:nvPr/>
            </p:nvSpPr>
            <p:spPr>
              <a:xfrm>
                <a:off x="5714999" y="4850262"/>
                <a:ext cx="3496855" cy="1248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Cyrl-BA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31+8</m:t>
                          </m:r>
                        </m:num>
                        <m:den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sr-Cyrl-BA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Cyrl-BA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Cyrl-BA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Cyrl-BA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C97D3C8-CF64-4969-BB9D-E8E56CF4AD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999" y="4850262"/>
                <a:ext cx="3496855" cy="124880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AB361C8-127A-4E06-8E88-BDA325E89E98}"/>
                  </a:ext>
                </a:extLst>
              </p:cNvPr>
              <p:cNvSpPr txBox="1"/>
              <p:nvPr/>
            </p:nvSpPr>
            <p:spPr>
              <a:xfrm>
                <a:off x="8983254" y="4845998"/>
                <a:ext cx="1420389" cy="12448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BA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39</m:t>
                          </m:r>
                        </m:num>
                        <m:den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sr-Cyrl-BA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AB361C8-127A-4E06-8E88-BDA325E89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3254" y="4845998"/>
                <a:ext cx="1420389" cy="124482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8367EF-54D9-4354-B571-3D253932176B}"/>
                  </a:ext>
                </a:extLst>
              </p:cNvPr>
              <p:cNvSpPr txBox="1"/>
              <p:nvPr/>
            </p:nvSpPr>
            <p:spPr>
              <a:xfrm>
                <a:off x="10187452" y="5159867"/>
                <a:ext cx="128432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4000" b="0" i="1" smtClean="0">
                          <a:latin typeface="Cambria Math" panose="02040503050406030204" pitchFamily="18" charset="0"/>
                        </a:rPr>
                        <m:t>3,25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8367EF-54D9-4354-B571-3D25393217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7452" y="5159867"/>
                <a:ext cx="1284326" cy="7078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AE2B00D-F376-43EF-8A9A-D32D7B9A43AB}"/>
              </a:ext>
            </a:extLst>
          </p:cNvPr>
          <p:cNvSpPr/>
          <p:nvPr/>
        </p:nvSpPr>
        <p:spPr>
          <a:xfrm>
            <a:off x="10306304" y="5159867"/>
            <a:ext cx="1072937" cy="70788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02551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77D4A-3EBD-42F0-AC93-FB5459F04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643" y="281268"/>
            <a:ext cx="9404723" cy="2300007"/>
          </a:xfrm>
        </p:spPr>
        <p:txBody>
          <a:bodyPr/>
          <a:lstStyle/>
          <a:p>
            <a:r>
              <a:rPr lang="sr-Cyrl-BA" sz="4400" b="1" dirty="0">
                <a:solidFill>
                  <a:schemeClr val="tx1"/>
                </a:solidFill>
              </a:rPr>
              <a:t>Просјечну вриједност за више од два броја такође називамо </a:t>
            </a:r>
            <a:r>
              <a:rPr lang="sr-Cyrl-BA" sz="4400" b="1" dirty="0">
                <a:solidFill>
                  <a:srgbClr val="FF0000"/>
                </a:solidFill>
              </a:rPr>
              <a:t>аритметичка средина</a:t>
            </a:r>
            <a:r>
              <a:rPr lang="sr-Cyrl-BA" sz="4400" b="1" dirty="0">
                <a:solidFill>
                  <a:schemeClr val="tx1"/>
                </a:solidFill>
              </a:rPr>
              <a:t>.</a:t>
            </a:r>
            <a:endParaRPr lang="sr-Latn-BA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9815DF7-1955-4488-B69F-3FB4C0443B63}"/>
                  </a:ext>
                </a:extLst>
              </p:cNvPr>
              <p:cNvSpPr txBox="1"/>
              <p:nvPr/>
            </p:nvSpPr>
            <p:spPr>
              <a:xfrm>
                <a:off x="865918" y="2333624"/>
                <a:ext cx="10935557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4400" b="1" dirty="0"/>
                  <a:t>Дати су бројеви</a:t>
                </a:r>
                <a:r>
                  <a:rPr lang="sr-Latn-BA" sz="44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4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4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sr-Latn-BA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sr-Latn-BA" sz="4400" b="1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sr-Latn-BA" sz="4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4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sr-Latn-BA" sz="4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sr-Latn-BA" sz="4400" b="1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sr-Latn-BA" sz="4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4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sr-Latn-BA" sz="44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sr-Latn-BA" sz="4400" b="1" dirty="0"/>
                  <a:t>, </a:t>
                </a:r>
                <a:r>
                  <a:rPr lang="sr-Cyrl-BA" sz="4400" b="1" dirty="0"/>
                  <a:t>аритметичка средина је:</a:t>
                </a:r>
                <a:endParaRPr lang="sr-Latn-BA" sz="4400" b="1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9815DF7-1955-4488-B69F-3FB4C0443B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918" y="2333624"/>
                <a:ext cx="10935557" cy="1446550"/>
              </a:xfrm>
              <a:prstGeom prst="rect">
                <a:avLst/>
              </a:prstGeom>
              <a:blipFill>
                <a:blip r:embed="rId2"/>
                <a:stretch>
                  <a:fillRect l="-2230" t="-8861" b="-19409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2E48BE7-06E6-4316-B43D-13EE24357D27}"/>
                  </a:ext>
                </a:extLst>
              </p:cNvPr>
              <p:cNvSpPr txBox="1"/>
              <p:nvPr/>
            </p:nvSpPr>
            <p:spPr>
              <a:xfrm>
                <a:off x="1171575" y="4314825"/>
                <a:ext cx="9123423" cy="1031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sr-Latn-BA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Latn-BA" sz="4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4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sr-Latn-BA" sz="4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sr-Latn-BA" sz="4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sr-Latn-BA" sz="4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4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sr-Latn-BA" sz="4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sr-Latn-BA" sz="4400" b="0" i="1" smtClean="0">
                            <a:latin typeface="Cambria Math" panose="02040503050406030204" pitchFamily="18" charset="0"/>
                          </a:rPr>
                          <m:t>+…+</m:t>
                        </m:r>
                        <m:sSub>
                          <m:sSubPr>
                            <m:ctrlPr>
                              <a:rPr lang="sr-Latn-BA" sz="4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4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sr-Latn-BA" sz="4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sr-Latn-BA" sz="4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sr-Latn-BA" sz="44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sr-Latn-BA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4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sr-Latn-BA" sz="4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BA" sz="440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sr-Latn-BA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4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sr-Latn-BA" sz="4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r-Latn-BA" sz="4400" i="1" smtClean="0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sr-Latn-BA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4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sr-Latn-BA" sz="4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sr-Latn-BA" sz="4400" dirty="0"/>
                  <a:t>):</a:t>
                </a:r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sr-Latn-BA" sz="4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2E48BE7-06E6-4316-B43D-13EE24357D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575" y="4314825"/>
                <a:ext cx="9123423" cy="1031886"/>
              </a:xfrm>
              <a:prstGeom prst="rect">
                <a:avLst/>
              </a:prstGeom>
              <a:blipFill>
                <a:blip r:embed="rId3"/>
                <a:stretch>
                  <a:fillRect t="-2959" b="-11834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209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B0A9A5F9-1862-42FB-A3EE-A9A3226B3B1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19075" y="180974"/>
                <a:ext cx="11696700" cy="3343275"/>
              </a:xfrm>
            </p:spPr>
            <p:txBody>
              <a:bodyPr/>
              <a:lstStyle/>
              <a:p>
                <a:r>
                  <a:rPr lang="sr-Cyrl-BA" sz="3600" u="sng" dirty="0">
                    <a:solidFill>
                      <a:schemeClr val="tx1"/>
                    </a:solidFill>
                  </a:rPr>
                  <a:t>Задатак 2:</a:t>
                </a:r>
                <a:br>
                  <a:rPr lang="sr-Cyrl-BA" u="sng" dirty="0">
                    <a:solidFill>
                      <a:schemeClr val="tx1"/>
                    </a:solidFill>
                  </a:rPr>
                </a:br>
                <a:r>
                  <a:rPr lang="sr-Cyrl-BA" sz="3600" b="1" dirty="0">
                    <a:solidFill>
                      <a:schemeClr val="tx1"/>
                    </a:solidFill>
                  </a:rPr>
                  <a:t>У току једног дана мјерена је температура ваздуха у </a:t>
                </a:r>
                <a14:m>
                  <m:oMath xmlns:m="http://schemas.openxmlformats.org/officeDocument/2006/math">
                    <m:r>
                      <a:rPr lang="sr-Latn-BA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sr-Latn-BA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𝒉</m:t>
                    </m:r>
                    <m:r>
                      <a:rPr lang="sr-Latn-BA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sr-Latn-BA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sr-Latn-BA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𝒉</m:t>
                    </m:r>
                    <m:r>
                      <a:rPr lang="sr-Latn-BA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sr-Latn-BA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𝟏𝟖</m:t>
                    </m:r>
                    <m:r>
                      <a:rPr lang="sr-Latn-BA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𝒉</m:t>
                    </m:r>
                    <m:r>
                      <a:rPr lang="sr-Latn-BA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и </m:t>
                    </m:r>
                    <m:r>
                      <a:rPr lang="sr-Latn-BA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𝟐𝟒</m:t>
                    </m:r>
                    <m:r>
                      <a:rPr lang="sr-Latn-BA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𝒉</m:t>
                    </m:r>
                  </m:oMath>
                </a14:m>
                <a:r>
                  <a:rPr lang="sr-Cyrl-BA" sz="3600" b="1" dirty="0">
                    <a:solidFill>
                      <a:schemeClr val="tx1"/>
                    </a:solidFill>
                  </a:rPr>
                  <a:t>, забиљежене су редом вријдности: </a:t>
                </a:r>
                <a14:m>
                  <m:oMath xmlns:m="http://schemas.openxmlformats.org/officeDocument/2006/math">
                    <m:r>
                      <a:rPr lang="sr-Cyrl-BA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𝟏𝟏</m:t>
                    </m:r>
                    <m:r>
                      <a:rPr lang="sr-Cyrl-BA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℃, </m:t>
                    </m:r>
                    <m:r>
                      <a:rPr lang="sr-Cyrl-BA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𝟏𝟕</m:t>
                    </m:r>
                    <m:r>
                      <a:rPr lang="sr-Cyrl-BA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℃, </m:t>
                    </m:r>
                    <m:r>
                      <a:rPr lang="sr-Cyrl-BA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𝟏𝟔</m:t>
                    </m:r>
                    <m:r>
                      <a:rPr lang="sr-Cyrl-BA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℃ и </m:t>
                    </m:r>
                    <m:r>
                      <a:rPr lang="sr-Cyrl-BA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  <m:r>
                      <a:rPr lang="sr-Cyrl-BA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℃</m:t>
                    </m:r>
                  </m:oMath>
                </a14:m>
                <a:r>
                  <a:rPr lang="sr-Cyrl-BA" sz="3600" b="1" dirty="0">
                    <a:solidFill>
                      <a:schemeClr val="tx1"/>
                    </a:solidFill>
                  </a:rPr>
                  <a:t>. Израчунати просјечну температуру ваздуха тог дана.</a:t>
                </a:r>
                <a:endParaRPr lang="sr-Latn-BA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B0A9A5F9-1862-42FB-A3EE-A9A3226B3B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9075" y="180974"/>
                <a:ext cx="11696700" cy="3343275"/>
              </a:xfrm>
              <a:blipFill>
                <a:blip r:embed="rId2"/>
                <a:stretch>
                  <a:fillRect l="-1615" t="-2920" r="-1251" b="-8394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8D6D6C6-801C-4547-9481-0DFDA355733F}"/>
                  </a:ext>
                </a:extLst>
              </p:cNvPr>
              <p:cNvSpPr txBox="1"/>
              <p:nvPr/>
            </p:nvSpPr>
            <p:spPr>
              <a:xfrm>
                <a:off x="493835" y="3648075"/>
                <a:ext cx="4648200" cy="1244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BA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11+17+16+8</m:t>
                          </m:r>
                        </m:num>
                        <m:den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sr-Cyrl-BA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8D6D6C6-801C-4547-9481-0DFDA35573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835" y="3648075"/>
                <a:ext cx="4648200" cy="12448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D89FE66-6CC9-479B-BB47-23A68F189669}"/>
                  </a:ext>
                </a:extLst>
              </p:cNvPr>
              <p:cNvSpPr txBox="1"/>
              <p:nvPr/>
            </p:nvSpPr>
            <p:spPr>
              <a:xfrm>
                <a:off x="4919209" y="3648075"/>
                <a:ext cx="1420389" cy="1257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BA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52</m:t>
                          </m:r>
                        </m:num>
                        <m:den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sr-Cyrl-BA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D89FE66-6CC9-479B-BB47-23A68F1896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209" y="3648075"/>
                <a:ext cx="1420389" cy="1257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9C990C7-CEB1-4D1C-961E-BCC511834CF0}"/>
                  </a:ext>
                </a:extLst>
              </p:cNvPr>
              <p:cNvSpPr txBox="1"/>
              <p:nvPr/>
            </p:nvSpPr>
            <p:spPr>
              <a:xfrm>
                <a:off x="6172200" y="3996019"/>
                <a:ext cx="135806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4000" b="0" i="1" smtClean="0">
                          <a:latin typeface="Cambria Math" panose="02040503050406030204" pitchFamily="18" charset="0"/>
                        </a:rPr>
                        <m:t>13</m:t>
                      </m:r>
                      <m:r>
                        <a:rPr lang="sr-Cyrl-BA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℃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9C990C7-CEB1-4D1C-961E-BCC511834C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96019"/>
                <a:ext cx="1358064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B727147-7584-44C6-BCF2-CBC46E84D1F1}"/>
              </a:ext>
            </a:extLst>
          </p:cNvPr>
          <p:cNvSpPr/>
          <p:nvPr/>
        </p:nvSpPr>
        <p:spPr>
          <a:xfrm>
            <a:off x="6267450" y="3996019"/>
            <a:ext cx="1262814" cy="70788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9D67764-5018-4291-A73D-F815CD549674}"/>
                  </a:ext>
                </a:extLst>
              </p:cNvPr>
              <p:cNvSpPr txBox="1"/>
              <p:nvPr/>
            </p:nvSpPr>
            <p:spPr>
              <a:xfrm>
                <a:off x="219074" y="4986833"/>
                <a:ext cx="11696701" cy="1244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3600" b="1" dirty="0">
                    <a:solidFill>
                      <a:schemeClr val="tx1"/>
                    </a:solidFill>
                  </a:rPr>
                  <a:t>Просјечна температура ваздуха тог дана била је </a:t>
                </a:r>
                <a14:m>
                  <m:oMath xmlns:m="http://schemas.openxmlformats.org/officeDocument/2006/math">
                    <m:r>
                      <a:rPr lang="sr-Cyrl-BA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𝟏𝟑</m:t>
                    </m:r>
                    <m:r>
                      <a:rPr lang="sr-Cyrl-BA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℃</m:t>
                    </m:r>
                  </m:oMath>
                </a14:m>
                <a:r>
                  <a:rPr lang="sr-Cyrl-BA" sz="3600" b="1" dirty="0">
                    <a:solidFill>
                      <a:schemeClr val="tx1"/>
                    </a:solidFill>
                  </a:rPr>
                  <a:t>.</a:t>
                </a:r>
                <a:endParaRPr lang="sr-Latn-BA" sz="36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9D67764-5018-4291-A73D-F815CD5496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74" y="4986833"/>
                <a:ext cx="11696701" cy="1244828"/>
              </a:xfrm>
              <a:prstGeom prst="rect">
                <a:avLst/>
              </a:prstGeom>
              <a:blipFill>
                <a:blip r:embed="rId6"/>
                <a:stretch>
                  <a:fillRect l="-1615" t="-6863" b="-14216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96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FA100-7E71-4B36-B68D-66DB766F6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911" y="1152525"/>
            <a:ext cx="10774364" cy="4714874"/>
          </a:xfrm>
        </p:spPr>
        <p:txBody>
          <a:bodyPr/>
          <a:lstStyle/>
          <a:p>
            <a:r>
              <a:rPr lang="sr-Cyrl-BA" sz="4800" b="1" dirty="0">
                <a:solidFill>
                  <a:schemeClr val="tx1"/>
                </a:solidFill>
              </a:rPr>
              <a:t>Задаћа:</a:t>
            </a:r>
            <a:br>
              <a:rPr lang="sr-Cyrl-BA" sz="4800" b="1" dirty="0">
                <a:solidFill>
                  <a:schemeClr val="tx1"/>
                </a:solidFill>
              </a:rPr>
            </a:br>
            <a:br>
              <a:rPr lang="sr-Cyrl-BA" sz="4800" b="1" dirty="0">
                <a:solidFill>
                  <a:schemeClr val="tx1"/>
                </a:solidFill>
              </a:rPr>
            </a:br>
            <a:r>
              <a:rPr lang="sr-Cyrl-BA" sz="4800" b="1" dirty="0">
                <a:solidFill>
                  <a:schemeClr val="tx1"/>
                </a:solidFill>
              </a:rPr>
              <a:t>Збирка задатака, страна 100,</a:t>
            </a:r>
            <a:br>
              <a:rPr lang="sr-Cyrl-BA" sz="4800" b="1" dirty="0">
                <a:solidFill>
                  <a:schemeClr val="tx1"/>
                </a:solidFill>
              </a:rPr>
            </a:br>
            <a:r>
              <a:rPr lang="sr-Cyrl-BA" sz="4800" b="1" dirty="0">
                <a:solidFill>
                  <a:schemeClr val="tx1"/>
                </a:solidFill>
              </a:rPr>
              <a:t>задаци: 736. и)</a:t>
            </a:r>
            <a:r>
              <a:rPr lang="en-US" sz="4800" b="1" dirty="0">
                <a:solidFill>
                  <a:schemeClr val="tx1"/>
                </a:solidFill>
              </a:rPr>
              <a:t>, j),</a:t>
            </a:r>
            <a:r>
              <a:rPr lang="sr-Cyrl-BA" sz="4800" b="1" dirty="0">
                <a:solidFill>
                  <a:schemeClr val="tx1"/>
                </a:solidFill>
              </a:rPr>
              <a:t> м), </a:t>
            </a:r>
            <a:br>
              <a:rPr lang="sr-Cyrl-BA" sz="4800" b="1" dirty="0">
                <a:solidFill>
                  <a:schemeClr val="tx1"/>
                </a:solidFill>
              </a:rPr>
            </a:br>
            <a:r>
              <a:rPr lang="sr-Cyrl-BA" sz="4800" b="1" dirty="0">
                <a:solidFill>
                  <a:schemeClr val="tx1"/>
                </a:solidFill>
              </a:rPr>
              <a:t>					  738.</a:t>
            </a:r>
            <a:endParaRPr lang="sr-Latn-BA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218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131</TotalTime>
  <Words>336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Cambria Math</vt:lpstr>
      <vt:lpstr>Century Gothic</vt:lpstr>
      <vt:lpstr>Wingdings 3</vt:lpstr>
      <vt:lpstr>Ion</vt:lpstr>
      <vt:lpstr>Аритметичка средина</vt:lpstr>
      <vt:lpstr>Примјер: Марко је на ужину за три дана потрошио 3,90КМ. Колико је трошио просјечно сваки дан?</vt:lpstr>
      <vt:lpstr>PowerPoint Presentation</vt:lpstr>
      <vt:lpstr>PowerPoint Presentation</vt:lpstr>
      <vt:lpstr>PowerPoint Presentation</vt:lpstr>
      <vt:lpstr>Задатак 1: Израчунај аритметичку средину датих бројева:</vt:lpstr>
      <vt:lpstr>Просјечну вриједност за више од два броја такође називамо аритметичка средина.</vt:lpstr>
      <vt:lpstr>Задатак 2: У току једног дана мјерена је температура ваздуха у 6h, 12h, 18h и 24h, забиљежене су редом вријдности: 11℃, 17℃, 16℃ и 8℃. Израчунати просјечну температуру ваздуха тог дана.</vt:lpstr>
      <vt:lpstr>Задаћа:  Збирка задатака, страна 100, задаци: 736. и), j), м),         738.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Аритметичка средина</dc:title>
  <dc:creator>Goran Gvozdic</dc:creator>
  <cp:lastModifiedBy>Goran Gvozdic</cp:lastModifiedBy>
  <cp:revision>15</cp:revision>
  <dcterms:created xsi:type="dcterms:W3CDTF">2020-05-04T16:09:17Z</dcterms:created>
  <dcterms:modified xsi:type="dcterms:W3CDTF">2020-05-07T16:16:11Z</dcterms:modified>
</cp:coreProperties>
</file>