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8" r:id="rId3"/>
    <p:sldId id="257" r:id="rId4"/>
    <p:sldId id="263" r:id="rId5"/>
    <p:sldId id="264" r:id="rId6"/>
    <p:sldId id="259" r:id="rId7"/>
    <p:sldId id="262" r:id="rId8"/>
    <p:sldId id="260" r:id="rId9"/>
    <p:sldId id="261" r:id="rId10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38B1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6" d="100"/>
          <a:sy n="66" d="100"/>
        </p:scale>
        <p:origin x="90" y="1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F069F-05AD-4342-9F21-F32B23E90E70}" type="datetimeFigureOut">
              <a:rPr lang="sr-Latn-BA" smtClean="0"/>
              <a:t>20.5.2020.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7BB07-DDB3-47EA-8C54-0130600E1229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24871748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F069F-05AD-4342-9F21-F32B23E90E70}" type="datetimeFigureOut">
              <a:rPr lang="sr-Latn-BA" smtClean="0"/>
              <a:t>20.5.2020.</a:t>
            </a:fld>
            <a:endParaRPr lang="sr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7BB07-DDB3-47EA-8C54-0130600E1229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37892411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F069F-05AD-4342-9F21-F32B23E90E70}" type="datetimeFigureOut">
              <a:rPr lang="sr-Latn-BA" smtClean="0"/>
              <a:t>20.5.2020.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7BB07-DDB3-47EA-8C54-0130600E1229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15448849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F069F-05AD-4342-9F21-F32B23E90E70}" type="datetimeFigureOut">
              <a:rPr lang="sr-Latn-BA" smtClean="0"/>
              <a:t>20.5.2020.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7BB07-DDB3-47EA-8C54-0130600E1229}" type="slidenum">
              <a:rPr lang="sr-Latn-BA" smtClean="0"/>
              <a:t>‹#›</a:t>
            </a:fld>
            <a:endParaRPr lang="sr-Latn-BA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397083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F069F-05AD-4342-9F21-F32B23E90E70}" type="datetimeFigureOut">
              <a:rPr lang="sr-Latn-BA" smtClean="0"/>
              <a:t>20.5.2020.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7BB07-DDB3-47EA-8C54-0130600E1229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13650628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F069F-05AD-4342-9F21-F32B23E90E70}" type="datetimeFigureOut">
              <a:rPr lang="sr-Latn-BA" smtClean="0"/>
              <a:t>20.5.2020.</a:t>
            </a:fld>
            <a:endParaRPr lang="sr-Latn-BA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7BB07-DDB3-47EA-8C54-0130600E1229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19336632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F069F-05AD-4342-9F21-F32B23E90E70}" type="datetimeFigureOut">
              <a:rPr lang="sr-Latn-BA" smtClean="0"/>
              <a:t>20.5.2020.</a:t>
            </a:fld>
            <a:endParaRPr lang="sr-Latn-BA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7BB07-DDB3-47EA-8C54-0130600E1229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39916196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F069F-05AD-4342-9F21-F32B23E90E70}" type="datetimeFigureOut">
              <a:rPr lang="sr-Latn-BA" smtClean="0"/>
              <a:t>20.5.2020.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7BB07-DDB3-47EA-8C54-0130600E1229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57395575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F069F-05AD-4342-9F21-F32B23E90E70}" type="datetimeFigureOut">
              <a:rPr lang="sr-Latn-BA" smtClean="0"/>
              <a:t>20.5.2020.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7BB07-DDB3-47EA-8C54-0130600E1229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20798987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F069F-05AD-4342-9F21-F32B23E90E70}" type="datetimeFigureOut">
              <a:rPr lang="sr-Latn-BA" smtClean="0"/>
              <a:t>20.5.2020.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7BB07-DDB3-47EA-8C54-0130600E1229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34878877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F069F-05AD-4342-9F21-F32B23E90E70}" type="datetimeFigureOut">
              <a:rPr lang="sr-Latn-BA" smtClean="0"/>
              <a:t>20.5.2020.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7BB07-DDB3-47EA-8C54-0130600E1229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40125948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F069F-05AD-4342-9F21-F32B23E90E70}" type="datetimeFigureOut">
              <a:rPr lang="sr-Latn-BA" smtClean="0"/>
              <a:t>20.5.2020.</a:t>
            </a:fld>
            <a:endParaRPr lang="sr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7BB07-DDB3-47EA-8C54-0130600E1229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23262779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F069F-05AD-4342-9F21-F32B23E90E70}" type="datetimeFigureOut">
              <a:rPr lang="sr-Latn-BA" smtClean="0"/>
              <a:t>20.5.2020.</a:t>
            </a:fld>
            <a:endParaRPr lang="sr-Latn-B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7BB07-DDB3-47EA-8C54-0130600E1229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27966086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F069F-05AD-4342-9F21-F32B23E90E70}" type="datetimeFigureOut">
              <a:rPr lang="sr-Latn-BA" smtClean="0"/>
              <a:t>20.5.2020.</a:t>
            </a:fld>
            <a:endParaRPr lang="sr-Latn-BA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7BB07-DDB3-47EA-8C54-0130600E1229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24435913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F069F-05AD-4342-9F21-F32B23E90E70}" type="datetimeFigureOut">
              <a:rPr lang="sr-Latn-BA" smtClean="0"/>
              <a:t>20.5.2020.</a:t>
            </a:fld>
            <a:endParaRPr lang="sr-Latn-BA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7BB07-DDB3-47EA-8C54-0130600E1229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27646287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F069F-05AD-4342-9F21-F32B23E90E70}" type="datetimeFigureOut">
              <a:rPr lang="sr-Latn-BA" smtClean="0"/>
              <a:t>20.5.2020.</a:t>
            </a:fld>
            <a:endParaRPr lang="sr-Latn-BA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7BB07-DDB3-47EA-8C54-0130600E1229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4753067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F069F-05AD-4342-9F21-F32B23E90E70}" type="datetimeFigureOut">
              <a:rPr lang="sr-Latn-BA" smtClean="0"/>
              <a:t>20.5.2020.</a:t>
            </a:fld>
            <a:endParaRPr lang="sr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7BB07-DDB3-47EA-8C54-0130600E1229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26924481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E81F069F-05AD-4342-9F21-F32B23E90E70}" type="datetimeFigureOut">
              <a:rPr lang="sr-Latn-BA" smtClean="0"/>
              <a:t>20.5.2020.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E7BB07-DDB3-47EA-8C54-0130600E1229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34022865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49615" y="4741737"/>
            <a:ext cx="7909658" cy="1173167"/>
          </a:xfrm>
        </p:spPr>
        <p:txBody>
          <a:bodyPr>
            <a:normAutofit fontScale="90000"/>
          </a:bodyPr>
          <a:lstStyle/>
          <a:p>
            <a:pPr algn="ctr"/>
            <a:r>
              <a:rPr lang="sr-Cyrl-BA" sz="4000" spc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r-Cyrl-BA" sz="4000" spc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BA" sz="4000" spc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НЕЈЕДНАЧИНЕ  СА  МНОЖЕЊЕМ И ДИЈЕЉЕЊЕМ</a:t>
            </a:r>
            <a:endParaRPr lang="sr-Latn-BA" sz="4000" spc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37825" y="987556"/>
            <a:ext cx="1679620" cy="754025"/>
          </a:xfrm>
        </p:spPr>
        <p:txBody>
          <a:bodyPr/>
          <a:lstStyle/>
          <a:p>
            <a:endParaRPr lang="sr-Cyrl-BA" dirty="0" smtClean="0">
              <a:solidFill>
                <a:schemeClr val="tx1"/>
              </a:solidFill>
            </a:endParaRPr>
          </a:p>
          <a:p>
            <a:endParaRPr lang="sr-Latn-BA" dirty="0">
              <a:solidFill>
                <a:schemeClr val="tx1"/>
              </a:solidFill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7145" y="313458"/>
            <a:ext cx="7594599" cy="383546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887104" y="6155140"/>
            <a:ext cx="47903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 smtClean="0"/>
              <a:t>МАТЕМАТИКА 4. РАЗРЕД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1496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25003" y="391560"/>
            <a:ext cx="5241702" cy="489364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sr-Cyrl-BA" sz="2400" dirty="0" smtClean="0">
                <a:ln w="0"/>
                <a:latin typeface="Times New Roman" panose="02020603050405020304" pitchFamily="18" charset="0"/>
                <a:cs typeface="Times New Roman" panose="02020603050405020304" pitchFamily="18" charset="0"/>
              </a:rPr>
              <a:t>ДА СЕ ПОДСЈЕТИМО: </a:t>
            </a:r>
          </a:p>
          <a:p>
            <a:pPr algn="ctr"/>
            <a:endParaRPr lang="sr-Cyrl-BA" sz="2400" dirty="0">
              <a:ln w="0"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sr-Cyrl-BA" sz="2400" dirty="0" smtClean="0">
                <a:ln w="0"/>
                <a:latin typeface="Times New Roman" panose="02020603050405020304" pitchFamily="18" charset="0"/>
                <a:cs typeface="Times New Roman" panose="02020603050405020304" pitchFamily="18" charset="0"/>
              </a:rPr>
              <a:t>Неједначине су врста математичких израза у којима десна и лијева страна </a:t>
            </a:r>
            <a:r>
              <a:rPr lang="sr-Cyrl-BA" sz="2400" b="1" dirty="0" smtClean="0">
                <a:ln w="0"/>
                <a:latin typeface="Times New Roman" panose="02020603050405020304" pitchFamily="18" charset="0"/>
                <a:cs typeface="Times New Roman" panose="02020603050405020304" pitchFamily="18" charset="0"/>
              </a:rPr>
              <a:t>нису једнаке</a:t>
            </a:r>
            <a:r>
              <a:rPr lang="sr-Cyrl-BA" sz="2400" dirty="0" smtClean="0">
                <a:ln w="0"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endParaRPr lang="sr-Cyrl-BA" sz="2400" dirty="0">
              <a:ln w="0"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sr-Cyrl-BA" sz="2400" dirty="0" smtClean="0">
                <a:ln w="0"/>
                <a:latin typeface="Times New Roman" panose="02020603050405020304" pitchFamily="18" charset="0"/>
                <a:cs typeface="Times New Roman" panose="02020603050405020304" pitchFamily="18" charset="0"/>
              </a:rPr>
              <a:t>За разлику од једначина, које имају само једно рјешење, неједначине имају СКУП рјешења.</a:t>
            </a:r>
          </a:p>
          <a:p>
            <a:pPr algn="just"/>
            <a:endParaRPr lang="sr-Cyrl-BA" sz="2400" dirty="0">
              <a:ln w="0"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sr-Cyrl-BA" sz="2400" dirty="0" smtClean="0">
                <a:ln w="0"/>
                <a:latin typeface="Times New Roman" panose="02020603050405020304" pitchFamily="18" charset="0"/>
                <a:cs typeface="Times New Roman" panose="02020603050405020304" pitchFamily="18" charset="0"/>
              </a:rPr>
              <a:t>У неједначинама користимо сљедеће знакове: </a:t>
            </a:r>
          </a:p>
          <a:p>
            <a:pPr algn="just"/>
            <a:endParaRPr lang="en-US" sz="2400" dirty="0">
              <a:ln w="0"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958387" y="4674060"/>
            <a:ext cx="6008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sz="3600" b="1" dirty="0" smtClean="0">
                <a:solidFill>
                  <a:srgbClr val="FFFF00"/>
                </a:solidFill>
              </a:rPr>
              <a:t>∈</a:t>
            </a:r>
            <a:r>
              <a:rPr lang="sr-Latn-BA" sz="3600" b="1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sr-Latn-BA" sz="3600" b="1" dirty="0">
              <a:ln w="0"/>
              <a:solidFill>
                <a:srgbClr val="FFFF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951975" y="1027410"/>
            <a:ext cx="5088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sz="3600" b="1" dirty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endParaRPr lang="sr-Latn-BA" sz="3600" b="1" dirty="0">
              <a:solidFill>
                <a:srgbClr val="FFFF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958387" y="3130552"/>
            <a:ext cx="43794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Latn-BA" sz="3600" b="1" dirty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≥</a:t>
            </a:r>
            <a:endParaRPr lang="sr-Latn-BA" sz="3600" b="1" dirty="0">
              <a:solidFill>
                <a:srgbClr val="FFFF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951975" y="1673650"/>
            <a:ext cx="44435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Latn-BA" sz="3600" b="1" dirty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&lt;</a:t>
            </a:r>
            <a:endParaRPr lang="sr-Latn-BA" sz="3600" b="1" dirty="0">
              <a:solidFill>
                <a:srgbClr val="FFFF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958387" y="2402101"/>
            <a:ext cx="43794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Latn-BA" sz="3600" b="1" dirty="0">
                <a:ln w="0"/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≠</a:t>
            </a:r>
            <a:endParaRPr lang="sr-Latn-BA" sz="36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958387" y="3887187"/>
            <a:ext cx="39146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Latn-BA" sz="3600" b="1" dirty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≤</a:t>
            </a:r>
            <a:endParaRPr lang="sr-Latn-BA" sz="3600" b="1" dirty="0">
              <a:solidFill>
                <a:srgbClr val="FFFF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733211" y="1027410"/>
            <a:ext cx="25733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je </a:t>
            </a:r>
            <a:r>
              <a:rPr lang="sr-Cyrl-B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веће од</a:t>
            </a:r>
            <a:endParaRPr lang="sr-Latn-B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733211" y="1735205"/>
            <a:ext cx="22729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ј</a:t>
            </a:r>
            <a:r>
              <a:rPr lang="sr-Cyrl-B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 мање од</a:t>
            </a:r>
            <a:endParaRPr lang="sr-Latn-B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733211" y="2525212"/>
            <a:ext cx="22729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sr-Cyrl-B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ије једнако</a:t>
            </a:r>
            <a:endParaRPr lang="sr-Latn-B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733211" y="3192107"/>
            <a:ext cx="28868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веће или једнако </a:t>
            </a:r>
            <a:endParaRPr lang="sr-Latn-B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667897" y="4010298"/>
            <a:ext cx="30175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sr-Cyrl-B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ање или једнако</a:t>
            </a:r>
            <a:endParaRPr lang="sr-Latn-B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667897" y="4718030"/>
            <a:ext cx="29522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sr-Cyrl-B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рипада скупу</a:t>
            </a:r>
            <a:endParaRPr lang="sr-Latn-B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827" r="10628" b="48372"/>
          <a:stretch/>
        </p:blipFill>
        <p:spPr>
          <a:xfrm>
            <a:off x="3597499" y="5131852"/>
            <a:ext cx="2069206" cy="1023288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131" t="51811" r="19047" b="966"/>
          <a:stretch/>
        </p:blipFill>
        <p:spPr>
          <a:xfrm>
            <a:off x="603909" y="5131851"/>
            <a:ext cx="2030090" cy="1023288"/>
          </a:xfrm>
          <a:prstGeom prst="rect">
            <a:avLst/>
          </a:prstGeom>
        </p:spPr>
      </p:pic>
      <p:sp>
        <p:nvSpPr>
          <p:cNvPr id="22" name="TextBox 21"/>
          <p:cNvSpPr txBox="1"/>
          <p:nvPr/>
        </p:nvSpPr>
        <p:spPr>
          <a:xfrm>
            <a:off x="887104" y="6155140"/>
            <a:ext cx="47903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 smtClean="0"/>
              <a:t>МАТЕМАТИКА 4. РАЗРЕД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3204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267875" y="1244437"/>
            <a:ext cx="3179377" cy="526297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"/>
            <a:endParaRPr lang="sr-Cyrl-BA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sr-Cyrl-R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Непознати чинилац</a:t>
            </a:r>
            <a:endParaRPr lang="sr-Latn-BA" sz="2400" dirty="0" smtClean="0">
              <a:ln w="0"/>
              <a:solidFill>
                <a:srgbClr val="FFFF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sr-Latn-BA" sz="2400" b="1" cap="none" spc="0" dirty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BA" sz="2400" b="1" cap="none" spc="0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</a:t>
            </a:r>
            <a:r>
              <a:rPr lang="en-US" sz="2400" cap="none" spc="0" dirty="0" smtClean="0">
                <a:ln w="0"/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∙ x &lt; b   </a:t>
            </a:r>
            <a:r>
              <a:rPr lang="sr-Cyrl-RS" sz="2400" cap="none" spc="0" dirty="0" smtClean="0">
                <a:ln w="0"/>
                <a:latin typeface="Times New Roman" panose="02020603050405020304" pitchFamily="18" charset="0"/>
                <a:cs typeface="Times New Roman" panose="02020603050405020304" pitchFamily="18" charset="0"/>
              </a:rPr>
              <a:t>или   </a:t>
            </a:r>
            <a:r>
              <a:rPr lang="sr-Cyrl-RS" sz="2400" dirty="0" smtClean="0">
                <a:ln w="0"/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 </a:t>
            </a:r>
            <a:r>
              <a:rPr lang="en-US" sz="2400" dirty="0" smtClean="0">
                <a:ln w="0"/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∙ a &lt; b</a:t>
            </a:r>
          </a:p>
          <a:p>
            <a:pPr algn="just"/>
            <a:endParaRPr lang="en-US" sz="2400" cap="none" spc="0" dirty="0">
              <a:ln w="0"/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sr-Cyrl-RS" sz="2400" dirty="0" smtClean="0">
                <a:ln w="0"/>
                <a:latin typeface="Times New Roman" panose="02020603050405020304" pitchFamily="18" charset="0"/>
                <a:cs typeface="Times New Roman" panose="02020603050405020304" pitchFamily="18" charset="0"/>
              </a:rPr>
              <a:t>Одређујемо:</a:t>
            </a:r>
          </a:p>
          <a:p>
            <a:pPr algn="just"/>
            <a:endParaRPr lang="sr-Cyrl-RS" sz="2400" cap="none" spc="0" dirty="0" smtClean="0">
              <a:ln w="0"/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sr-Cyrl-RS" sz="2400" dirty="0" smtClean="0">
                <a:ln w="0"/>
                <a:latin typeface="Times New Roman" panose="02020603050405020304" pitchFamily="18" charset="0"/>
                <a:cs typeface="Times New Roman" panose="02020603050405020304" pitchFamily="18" charset="0"/>
              </a:rPr>
              <a:t>х &lt; </a:t>
            </a:r>
            <a:r>
              <a:rPr lang="en-US" sz="2400" dirty="0" smtClean="0">
                <a:ln w="0"/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sr-Cyrl-RS" sz="2400" dirty="0" smtClean="0">
                <a:ln w="0"/>
                <a:latin typeface="Times New Roman" panose="02020603050405020304" pitchFamily="18" charset="0"/>
                <a:cs typeface="Times New Roman" panose="02020603050405020304" pitchFamily="18" charset="0"/>
              </a:rPr>
              <a:t> : а, а ≠ 0</a:t>
            </a:r>
          </a:p>
          <a:p>
            <a:pPr algn="just"/>
            <a:endParaRPr lang="sr-Cyrl-RS" sz="2400" dirty="0">
              <a:ln w="0"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sr-Cyrl-RS" sz="2400" cap="none" spc="0" dirty="0" smtClean="0">
              <a:ln w="0"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400" cap="none" spc="0" dirty="0" smtClean="0">
                <a:ln w="0"/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n w="0"/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sr-Cyrl-RS" sz="2400" dirty="0" smtClean="0">
              <a:ln w="0"/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sr-Cyrl-RS" sz="2400" dirty="0">
              <a:ln w="0"/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400" dirty="0" smtClean="0">
                <a:ln w="0"/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sr-Latn-BA" sz="2400" cap="none" spc="0" dirty="0" smtClean="0">
              <a:ln w="0"/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2400" cap="none" spc="0" dirty="0">
              <a:ln w="9525">
                <a:solidFill>
                  <a:schemeClr val="bg1"/>
                </a:solidFill>
                <a:prstDash val="solid"/>
              </a:ln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369712" y="290330"/>
            <a:ext cx="683868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BA" sz="28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ПОНАВЉАЊЕ: Како се рјешавају неједначине са множењем?</a:t>
            </a:r>
            <a:endParaRPr lang="sr-Cyrl-BA" sz="28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7618704" y="1244437"/>
            <a:ext cx="3179377" cy="415498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"/>
            <a:endParaRPr lang="sr-Cyrl-BA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sr-Cyrl-R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Непознати чинилац</a:t>
            </a:r>
            <a:endParaRPr lang="sr-Latn-BA" sz="2400" dirty="0" smtClean="0">
              <a:ln w="0"/>
              <a:solidFill>
                <a:srgbClr val="FFFF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sr-Latn-BA" sz="2400" b="1" cap="none" spc="0" dirty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BA" sz="2400" b="1" cap="none" spc="0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</a:t>
            </a:r>
            <a:r>
              <a:rPr lang="en-US" sz="2400" dirty="0" smtClean="0">
                <a:ln w="0"/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 </a:t>
            </a:r>
            <a:r>
              <a:rPr lang="en-US" sz="2400" dirty="0">
                <a:ln w="0"/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∙ </a:t>
            </a:r>
            <a:r>
              <a:rPr lang="en-US" sz="2400" dirty="0" smtClean="0">
                <a:ln w="0"/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sr-Cyrl-RS" sz="2400" dirty="0" smtClean="0">
                <a:ln w="0"/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&gt;</a:t>
            </a:r>
            <a:r>
              <a:rPr lang="en-US" sz="2400" dirty="0" smtClean="0">
                <a:ln w="0"/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cap="none" spc="0" dirty="0" smtClean="0">
                <a:ln w="0"/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   </a:t>
            </a:r>
            <a:r>
              <a:rPr lang="sr-Cyrl-RS" sz="2400" cap="none" spc="0" dirty="0" smtClean="0">
                <a:ln w="0"/>
                <a:latin typeface="Times New Roman" panose="02020603050405020304" pitchFamily="18" charset="0"/>
                <a:cs typeface="Times New Roman" panose="02020603050405020304" pitchFamily="18" charset="0"/>
              </a:rPr>
              <a:t>или </a:t>
            </a:r>
            <a:r>
              <a:rPr lang="en-US" sz="2400" dirty="0" smtClean="0">
                <a:ln w="0"/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sr-Cyrl-RS" sz="2400" dirty="0" smtClean="0">
                <a:ln w="0"/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n w="0"/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∙ </a:t>
            </a:r>
            <a:r>
              <a:rPr lang="sr-Cyrl-RS" sz="2400" dirty="0" smtClean="0">
                <a:ln w="0"/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</a:t>
            </a:r>
            <a:r>
              <a:rPr lang="en-US" sz="2400" dirty="0" smtClean="0">
                <a:ln w="0"/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2400" dirty="0" smtClean="0">
                <a:ln w="0"/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r>
              <a:rPr lang="en-US" sz="2400" dirty="0" smtClean="0">
                <a:ln w="0"/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</a:t>
            </a:r>
          </a:p>
          <a:p>
            <a:pPr algn="just"/>
            <a:endParaRPr lang="en-US" sz="2400" cap="none" spc="0" dirty="0">
              <a:ln w="0"/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sr-Cyrl-RS" sz="2400" dirty="0" smtClean="0">
                <a:ln w="0"/>
                <a:latin typeface="Times New Roman" panose="02020603050405020304" pitchFamily="18" charset="0"/>
                <a:cs typeface="Times New Roman" panose="02020603050405020304" pitchFamily="18" charset="0"/>
              </a:rPr>
              <a:t>Одређујемо:</a:t>
            </a:r>
          </a:p>
          <a:p>
            <a:pPr algn="just"/>
            <a:endParaRPr lang="sr-Cyrl-RS" sz="2400" cap="none" spc="0" dirty="0">
              <a:ln w="0"/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sr-Cyrl-RS" sz="2400" dirty="0">
                <a:ln w="0"/>
                <a:latin typeface="Times New Roman" panose="02020603050405020304" pitchFamily="18" charset="0"/>
                <a:cs typeface="Times New Roman" panose="02020603050405020304" pitchFamily="18" charset="0"/>
              </a:rPr>
              <a:t>х &gt;</a:t>
            </a:r>
            <a:r>
              <a:rPr lang="sr-Cyrl-RS" sz="2400" dirty="0" smtClean="0">
                <a:ln w="0"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n w="0"/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sr-Cyrl-RS" sz="2400" dirty="0">
                <a:ln w="0"/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sr-Cyrl-RS" sz="2400" dirty="0" smtClean="0">
                <a:ln w="0"/>
                <a:latin typeface="Times New Roman" panose="02020603050405020304" pitchFamily="18" charset="0"/>
                <a:cs typeface="Times New Roman" panose="02020603050405020304" pitchFamily="18" charset="0"/>
              </a:rPr>
              <a:t>а, </a:t>
            </a:r>
            <a:r>
              <a:rPr lang="sr-Cyrl-RS" sz="2400" dirty="0">
                <a:ln w="0"/>
                <a:latin typeface="Times New Roman" panose="02020603050405020304" pitchFamily="18" charset="0"/>
                <a:cs typeface="Times New Roman" panose="02020603050405020304" pitchFamily="18" charset="0"/>
              </a:rPr>
              <a:t>а ≠ 0</a:t>
            </a:r>
          </a:p>
          <a:p>
            <a:pPr algn="just"/>
            <a:endParaRPr lang="sr-Cyrl-RS" sz="2400" dirty="0">
              <a:ln w="0"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400" cap="none" spc="0" dirty="0" smtClean="0">
                <a:ln w="0"/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n w="0"/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endParaRPr lang="sr-Latn-BA" sz="2400" cap="none" spc="0" dirty="0" smtClean="0">
              <a:ln w="0"/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2400" cap="none" spc="0" dirty="0">
              <a:ln w="9525">
                <a:solidFill>
                  <a:schemeClr val="bg1"/>
                </a:solidFill>
                <a:prstDash val="solid"/>
              </a:ln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369712" y="4811151"/>
            <a:ext cx="63663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Када је непознат чинилац, </a:t>
            </a:r>
            <a:r>
              <a:rPr lang="sr-Cyrl-RS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знак се не мијења</a:t>
            </a:r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887104" y="6155140"/>
            <a:ext cx="47903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 smtClean="0"/>
              <a:t>МАТЕМАТИКА 4. РАЗРЕД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1571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10078" y="1244437"/>
            <a:ext cx="3179377" cy="489364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"/>
            <a:endParaRPr lang="sr-Cyrl-BA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sr-Cyrl-R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Непознати дјељеник</a:t>
            </a:r>
            <a:endParaRPr lang="sr-Latn-BA" sz="2400" dirty="0" smtClean="0">
              <a:ln w="0"/>
              <a:solidFill>
                <a:srgbClr val="FFFF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sr-Latn-BA" sz="2400" b="1" cap="none" spc="0" dirty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BA" sz="2400" b="1" cap="none" spc="0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</a:t>
            </a:r>
            <a:r>
              <a:rPr lang="sr-Cyrl-RS" sz="2400" dirty="0" smtClean="0">
                <a:ln w="0"/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 :</a:t>
            </a:r>
            <a:r>
              <a:rPr lang="en-US" sz="2400" dirty="0" smtClean="0">
                <a:ln w="0"/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n w="0"/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&lt; </a:t>
            </a:r>
            <a:r>
              <a:rPr lang="en-US" sz="2400" dirty="0" smtClean="0">
                <a:ln w="0"/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sr-Cyrl-RS" sz="2400" dirty="0" smtClean="0">
                <a:ln w="0"/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sr-Cyrl-RS" sz="2400" dirty="0">
                <a:ln w="0"/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 </a:t>
            </a:r>
            <a:r>
              <a:rPr lang="sr-Cyrl-RS" sz="2400" dirty="0" smtClean="0">
                <a:ln w="0"/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≠ 0</a:t>
            </a:r>
            <a:endParaRPr lang="en-US" sz="2400" dirty="0">
              <a:ln w="0"/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400" cap="none" spc="0" dirty="0">
              <a:ln w="0"/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sr-Cyrl-RS" sz="2400" dirty="0" smtClean="0">
                <a:ln w="0"/>
                <a:latin typeface="Times New Roman" panose="02020603050405020304" pitchFamily="18" charset="0"/>
                <a:cs typeface="Times New Roman" panose="02020603050405020304" pitchFamily="18" charset="0"/>
              </a:rPr>
              <a:t>Одређујемо:</a:t>
            </a:r>
          </a:p>
          <a:p>
            <a:pPr algn="just"/>
            <a:endParaRPr lang="sr-Cyrl-RS" sz="2400" cap="none" spc="0" dirty="0" smtClean="0">
              <a:ln w="0"/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sr-Cyrl-RS" sz="2400" dirty="0" smtClean="0">
                <a:ln w="0"/>
                <a:latin typeface="Times New Roman" panose="02020603050405020304" pitchFamily="18" charset="0"/>
                <a:cs typeface="Times New Roman" panose="02020603050405020304" pitchFamily="18" charset="0"/>
              </a:rPr>
              <a:t>х &lt; </a:t>
            </a:r>
            <a:r>
              <a:rPr lang="en-US" sz="2400" dirty="0" smtClean="0">
                <a:ln w="0"/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sr-Cyrl-RS" sz="2400" dirty="0" smtClean="0">
                <a:ln w="0"/>
                <a:latin typeface="Times New Roman" panose="02020603050405020304" pitchFamily="18" charset="0"/>
                <a:cs typeface="Times New Roman" panose="02020603050405020304" pitchFamily="18" charset="0"/>
              </a:rPr>
              <a:t> ∙ а</a:t>
            </a:r>
            <a:endParaRPr lang="sr-Cyrl-RS" sz="2400" dirty="0">
              <a:ln w="0"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sr-Cyrl-RS" sz="2400" cap="none" spc="0" dirty="0" smtClean="0">
              <a:ln w="0"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400" cap="none" spc="0" dirty="0" smtClean="0">
                <a:ln w="0"/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n w="0"/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sr-Cyrl-RS" sz="2400" dirty="0" smtClean="0">
              <a:ln w="0"/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sr-Cyrl-RS" sz="2400" dirty="0">
              <a:ln w="0"/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400" dirty="0" smtClean="0">
                <a:ln w="0"/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sr-Latn-BA" sz="2400" cap="none" spc="0" dirty="0" smtClean="0">
              <a:ln w="0"/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2400" cap="none" spc="0" dirty="0">
              <a:ln w="9525">
                <a:solidFill>
                  <a:schemeClr val="bg1"/>
                </a:solidFill>
                <a:prstDash val="solid"/>
              </a:ln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369712" y="290330"/>
            <a:ext cx="683868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BA" sz="28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ПОНАВЉАЊЕ: Како се рјешавају неједначине са дијељењем?</a:t>
            </a:r>
            <a:endParaRPr lang="sr-Cyrl-BA" sz="28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7618704" y="1244437"/>
            <a:ext cx="3179377" cy="378565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"/>
            <a:endParaRPr lang="sr-Cyrl-BA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sr-Cyrl-R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Непознати дјељеник</a:t>
            </a:r>
            <a:endParaRPr lang="sr-Latn-BA" sz="2400" dirty="0" smtClean="0">
              <a:ln w="0"/>
              <a:solidFill>
                <a:srgbClr val="FFFF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sr-Latn-BA" sz="2400" b="1" cap="none" spc="0" dirty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BA" sz="2400" b="1" cap="none" spc="0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</a:t>
            </a:r>
            <a:r>
              <a:rPr lang="en-US" sz="2400" dirty="0" smtClean="0">
                <a:ln w="0"/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 </a:t>
            </a:r>
            <a:r>
              <a:rPr lang="sr-Cyrl-RS" sz="2400" dirty="0" smtClean="0">
                <a:ln w="0"/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2400" dirty="0" smtClean="0">
                <a:ln w="0"/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</a:t>
            </a:r>
            <a:r>
              <a:rPr lang="sr-Cyrl-RS" sz="2400" dirty="0" smtClean="0">
                <a:ln w="0"/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&gt;</a:t>
            </a:r>
            <a:r>
              <a:rPr lang="en-US" sz="2400" dirty="0" smtClean="0">
                <a:ln w="0"/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cap="none" spc="0" dirty="0" smtClean="0">
                <a:ln w="0"/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sr-Cyrl-RS" sz="2400" cap="none" spc="0" dirty="0" smtClean="0">
                <a:ln w="0"/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sr-Cyrl-RS" sz="2400" dirty="0">
                <a:ln w="0"/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 ≠ </a:t>
            </a:r>
            <a:r>
              <a:rPr lang="sr-Cyrl-RS" sz="2400" dirty="0" smtClean="0">
                <a:ln w="0"/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sr-Cyrl-RS" sz="2400" cap="none" spc="0" dirty="0" smtClean="0">
              <a:ln w="0"/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400" cap="none" spc="0" dirty="0">
              <a:ln w="0"/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sr-Cyrl-RS" sz="2400" dirty="0" smtClean="0">
                <a:ln w="0"/>
                <a:latin typeface="Times New Roman" panose="02020603050405020304" pitchFamily="18" charset="0"/>
                <a:cs typeface="Times New Roman" panose="02020603050405020304" pitchFamily="18" charset="0"/>
              </a:rPr>
              <a:t>Одређујемо:</a:t>
            </a:r>
          </a:p>
          <a:p>
            <a:pPr algn="just"/>
            <a:endParaRPr lang="sr-Cyrl-RS" sz="2400" cap="none" spc="0" dirty="0">
              <a:ln w="0"/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sr-Cyrl-RS" sz="2400" dirty="0">
                <a:ln w="0"/>
                <a:latin typeface="Times New Roman" panose="02020603050405020304" pitchFamily="18" charset="0"/>
                <a:cs typeface="Times New Roman" panose="02020603050405020304" pitchFamily="18" charset="0"/>
              </a:rPr>
              <a:t>х &gt;</a:t>
            </a:r>
            <a:r>
              <a:rPr lang="sr-Cyrl-RS" sz="2400" dirty="0" smtClean="0">
                <a:ln w="0"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n w="0"/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sr-Cyrl-RS" sz="2400" dirty="0">
                <a:ln w="0"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2400" dirty="0" smtClean="0">
                <a:ln w="0"/>
                <a:latin typeface="Times New Roman" panose="02020603050405020304" pitchFamily="18" charset="0"/>
                <a:cs typeface="Times New Roman" panose="02020603050405020304" pitchFamily="18" charset="0"/>
              </a:rPr>
              <a:t>∙ а</a:t>
            </a:r>
            <a:endParaRPr lang="sr-Cyrl-RS" sz="2400" dirty="0">
              <a:ln w="0"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400" cap="none" spc="0" dirty="0" smtClean="0">
                <a:ln w="0"/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n w="0"/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endParaRPr lang="sr-Latn-BA" sz="2400" cap="none" spc="0" dirty="0" smtClean="0">
              <a:ln w="0"/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2400" cap="none" spc="0" dirty="0">
              <a:ln w="9525">
                <a:solidFill>
                  <a:schemeClr val="bg1"/>
                </a:solidFill>
                <a:prstDash val="solid"/>
              </a:ln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369712" y="4811151"/>
            <a:ext cx="63663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Када је непознат дјељеник, </a:t>
            </a:r>
            <a:r>
              <a:rPr lang="sr-Cyrl-RS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знак се не мијења</a:t>
            </a:r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87104" y="6155140"/>
            <a:ext cx="47903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 smtClean="0"/>
              <a:t>МАТЕМАТИКА 4. РАЗРЕД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1665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253808" y="1244437"/>
            <a:ext cx="3179377" cy="489364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"/>
            <a:endParaRPr lang="sr-Cyrl-BA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sr-Cyrl-R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Непознати дјелилац</a:t>
            </a:r>
            <a:endParaRPr lang="sr-Latn-BA" sz="2400" dirty="0" smtClean="0">
              <a:ln w="0"/>
              <a:solidFill>
                <a:srgbClr val="FFFF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sr-Latn-BA" sz="2400" b="1" cap="none" spc="0" dirty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BA" sz="2400" b="1" cap="none" spc="0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</a:t>
            </a:r>
            <a:r>
              <a:rPr lang="sr-Cyrl-RS" sz="2400" cap="none" spc="0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 : </a:t>
            </a:r>
            <a:r>
              <a:rPr lang="sr-Cyrl-RS" sz="2400" dirty="0" smtClean="0">
                <a:ln w="0"/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</a:t>
            </a:r>
            <a:r>
              <a:rPr lang="en-US" sz="2400" dirty="0" smtClean="0">
                <a:ln w="0"/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n w="0"/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&lt; </a:t>
            </a:r>
            <a:r>
              <a:rPr lang="en-US" sz="2400" dirty="0" smtClean="0">
                <a:ln w="0"/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en-US" sz="2400" dirty="0">
              <a:ln w="0"/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400" cap="none" spc="0" dirty="0">
              <a:ln w="0"/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sr-Cyrl-RS" sz="2400" dirty="0" smtClean="0">
                <a:ln w="0"/>
                <a:latin typeface="Times New Roman" panose="02020603050405020304" pitchFamily="18" charset="0"/>
                <a:cs typeface="Times New Roman" panose="02020603050405020304" pitchFamily="18" charset="0"/>
              </a:rPr>
              <a:t>Одређујемо:</a:t>
            </a:r>
          </a:p>
          <a:p>
            <a:pPr algn="just"/>
            <a:endParaRPr lang="sr-Cyrl-RS" sz="2400" cap="none" spc="0" dirty="0" smtClean="0">
              <a:ln w="0"/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sr-Cyrl-RS" sz="2400" dirty="0" smtClean="0">
                <a:ln w="0"/>
                <a:latin typeface="Times New Roman" panose="02020603050405020304" pitchFamily="18" charset="0"/>
                <a:cs typeface="Times New Roman" panose="02020603050405020304" pitchFamily="18" charset="0"/>
              </a:rPr>
              <a:t>х &gt; </a:t>
            </a:r>
            <a:r>
              <a:rPr lang="sr-Cyrl-RS" sz="2400" dirty="0">
                <a:ln w="0"/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sr-Cyrl-RS" sz="2400" dirty="0" smtClean="0">
                <a:ln w="0"/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en-US" sz="2400" dirty="0">
                <a:ln w="0"/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sr-Cyrl-RS" sz="2400" dirty="0">
              <a:ln w="0"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sr-Cyrl-RS" sz="2400" cap="none" spc="0" dirty="0" smtClean="0">
              <a:ln w="0"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400" cap="none" spc="0" dirty="0" smtClean="0">
                <a:ln w="0"/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n w="0"/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sr-Cyrl-RS" sz="2400" dirty="0" smtClean="0">
              <a:ln w="0"/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sr-Cyrl-RS" sz="2400" dirty="0">
              <a:ln w="0"/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400" dirty="0" smtClean="0">
                <a:ln w="0"/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sr-Latn-BA" sz="2400" cap="none" spc="0" dirty="0" smtClean="0">
              <a:ln w="0"/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2400" cap="none" spc="0" dirty="0">
              <a:ln w="9525">
                <a:solidFill>
                  <a:schemeClr val="bg1"/>
                </a:solidFill>
                <a:prstDash val="solid"/>
              </a:ln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369712" y="290330"/>
            <a:ext cx="683868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BA" sz="28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ПОНАВЉАЊЕ: Како се рјешавају неједначине са дијељењем?</a:t>
            </a:r>
            <a:endParaRPr lang="sr-Cyrl-BA" sz="28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7618704" y="1244437"/>
            <a:ext cx="3179377" cy="378565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"/>
            <a:endParaRPr lang="sr-Cyrl-BA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sr-Cyrl-R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Непознати дјелилац</a:t>
            </a:r>
            <a:endParaRPr lang="sr-Latn-BA" sz="2400" dirty="0" smtClean="0">
              <a:ln w="0"/>
              <a:solidFill>
                <a:srgbClr val="FFFF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sr-Latn-BA" sz="2400" b="1" cap="none" spc="0" dirty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BA" sz="2400" b="1" cap="none" spc="0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</a:t>
            </a:r>
            <a:r>
              <a:rPr lang="sr-Cyrl-RS" sz="2400" dirty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 : </a:t>
            </a:r>
            <a:r>
              <a:rPr lang="sr-Cyrl-RS" sz="2400" dirty="0" smtClean="0">
                <a:ln w="0"/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 &gt;</a:t>
            </a:r>
            <a:r>
              <a:rPr lang="en-US" sz="2400" dirty="0" smtClean="0">
                <a:ln w="0"/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n w="0"/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  <a:p>
            <a:pPr algn="just"/>
            <a:endParaRPr lang="en-US" sz="2400" cap="none" spc="0" dirty="0">
              <a:ln w="0"/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sr-Cyrl-RS" sz="2400" dirty="0" smtClean="0">
                <a:ln w="0"/>
                <a:latin typeface="Times New Roman" panose="02020603050405020304" pitchFamily="18" charset="0"/>
                <a:cs typeface="Times New Roman" panose="02020603050405020304" pitchFamily="18" charset="0"/>
              </a:rPr>
              <a:t>Одређујемо:</a:t>
            </a:r>
          </a:p>
          <a:p>
            <a:pPr algn="just"/>
            <a:endParaRPr lang="sr-Cyrl-RS" sz="2400" cap="none" spc="0" dirty="0">
              <a:ln w="0"/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sr-Cyrl-RS" sz="2400" dirty="0">
                <a:ln w="0"/>
                <a:latin typeface="Times New Roman" panose="02020603050405020304" pitchFamily="18" charset="0"/>
                <a:cs typeface="Times New Roman" panose="02020603050405020304" pitchFamily="18" charset="0"/>
              </a:rPr>
              <a:t>х </a:t>
            </a:r>
            <a:r>
              <a:rPr lang="sr-Cyrl-RS" sz="2400" dirty="0" smtClean="0">
                <a:ln w="0"/>
                <a:latin typeface="Times New Roman" panose="02020603050405020304" pitchFamily="18" charset="0"/>
                <a:cs typeface="Times New Roman" panose="02020603050405020304" pitchFamily="18" charset="0"/>
              </a:rPr>
              <a:t>&lt; </a:t>
            </a:r>
            <a:r>
              <a:rPr lang="en-US" sz="2400" dirty="0">
                <a:ln w="0"/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sr-Cyrl-RS" sz="2400" dirty="0">
                <a:ln w="0"/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sr-Cyrl-RS" sz="2400" dirty="0" smtClean="0">
                <a:ln w="0"/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endParaRPr lang="sr-Cyrl-RS" sz="2400" dirty="0">
              <a:ln w="0"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400" cap="none" spc="0" dirty="0" smtClean="0">
                <a:ln w="0"/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n w="0"/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endParaRPr lang="sr-Latn-BA" sz="2400" cap="none" spc="0" dirty="0" smtClean="0">
              <a:ln w="0"/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2400" cap="none" spc="0" dirty="0">
              <a:ln w="9525">
                <a:solidFill>
                  <a:schemeClr val="bg1"/>
                </a:solidFill>
                <a:prstDash val="solid"/>
              </a:ln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369712" y="4811151"/>
            <a:ext cx="63663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Када је непознат дјелилац, </a:t>
            </a:r>
            <a:r>
              <a:rPr lang="sr-Cyrl-RS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знак се мијења</a:t>
            </a:r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Oval 1"/>
          <p:cNvSpPr/>
          <p:nvPr/>
        </p:nvSpPr>
        <p:spPr>
          <a:xfrm>
            <a:off x="1828800" y="2349305"/>
            <a:ext cx="436098" cy="492369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1441245" y="3795781"/>
            <a:ext cx="436098" cy="492369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8170985" y="2349305"/>
            <a:ext cx="436098" cy="492369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7783430" y="3795781"/>
            <a:ext cx="436098" cy="492369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887104" y="6155140"/>
            <a:ext cx="47903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 smtClean="0"/>
              <a:t>МАТЕМАТИКА 4. РАЗРЕД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1669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2" grpId="0" animBg="1"/>
      <p:bldP spid="7" grpId="0" animBg="1"/>
      <p:bldP spid="8" grpId="0" animBg="1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1871" y="-673100"/>
            <a:ext cx="10210286" cy="845490"/>
          </a:xfrm>
        </p:spPr>
        <p:txBody>
          <a:bodyPr>
            <a:normAutofit fontScale="90000"/>
          </a:bodyPr>
          <a:lstStyle/>
          <a:p>
            <a:pPr algn="ctr"/>
            <a:r>
              <a:rPr lang="sr-Cyrl-BA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r-Cyrl-BA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BA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r-Cyrl-BA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BA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Задаци са неједначинама </a:t>
            </a:r>
            <a:r>
              <a:rPr lang="sr-Cyrl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r-Cyrl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BA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r-Cyrl-BA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Latn-BA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r-Latn-BA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sr-Latn-BA" sz="24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5041797" y="5970772"/>
            <a:ext cx="1620077" cy="1774455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sr-Cyrl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sr-Cyrl-BA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661874" y="1958936"/>
            <a:ext cx="1906073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7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74 </a:t>
            </a:r>
            <a:r>
              <a:rPr lang="sr-Cyrl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6 </a:t>
            </a:r>
            <a:r>
              <a:rPr lang="sr-Cyrl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129</a:t>
            </a:r>
            <a:endParaRPr lang="sr-Cyrl-BA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BA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endParaRPr lang="sr-Cyrl-BA" sz="2400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17</a:t>
            </a:r>
            <a:endParaRPr lang="sr-Cyrl-BA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BA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</a:t>
            </a:r>
            <a:r>
              <a:rPr lang="en-US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endParaRPr lang="sr-Cyrl-BA" sz="2400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54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-54</a:t>
            </a:r>
            <a:endParaRPr lang="sr-Cyrl-BA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/>
              <a:t>        0</a:t>
            </a:r>
            <a:endParaRPr lang="sr-Latn-BA" dirty="0"/>
          </a:p>
        </p:txBody>
      </p:sp>
      <p:sp>
        <p:nvSpPr>
          <p:cNvPr id="7" name="Rectangle 6"/>
          <p:cNvSpPr/>
          <p:nvPr/>
        </p:nvSpPr>
        <p:spPr>
          <a:xfrm>
            <a:off x="570831" y="2466768"/>
            <a:ext cx="3005513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sr-Cyrl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</a:t>
            </a:r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·</a:t>
            </a:r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6</a:t>
            </a:r>
            <a:r>
              <a:rPr lang="sr-Latn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B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 </a:t>
            </a:r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774</a:t>
            </a:r>
            <a:endParaRPr lang="sr-Latn-B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sr-Latn-B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 &gt; </a:t>
            </a:r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774 : 6</a:t>
            </a:r>
            <a:endParaRPr lang="sr-Latn-B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sr-Latn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sr-Cyrl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&gt; </a:t>
            </a:r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129</a:t>
            </a:r>
            <a:endParaRPr lang="sr-Latn-B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sr-Latn-B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 ∈ </a:t>
            </a:r>
            <a:r>
              <a:rPr lang="sr-Latn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{</a:t>
            </a:r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130</a:t>
            </a:r>
            <a:r>
              <a:rPr lang="sr-Latn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131, 132</a:t>
            </a:r>
            <a:r>
              <a:rPr lang="sr-Latn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…}</a:t>
            </a:r>
            <a:endParaRPr lang="sr-Cyrl-B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70830" y="1271087"/>
            <a:ext cx="946067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sr-Cyrl-B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sr-Cyrl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sr-Cyrl-BA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Који бројеви </a:t>
            </a:r>
            <a:r>
              <a:rPr lang="sr-Cyrl-B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помножени са 6</a:t>
            </a:r>
            <a:r>
              <a:rPr lang="sr-Cyrl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дају број већи од </a:t>
            </a:r>
            <a:r>
              <a:rPr lang="sr-Cyrl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774?</a:t>
            </a:r>
            <a:endParaRPr lang="sr-Cyrl-B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87104" y="6155140"/>
            <a:ext cx="47903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 smtClean="0"/>
              <a:t>МАТЕМАТИКА 4. РАЗРЕД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3073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1871" y="-673100"/>
            <a:ext cx="10210286" cy="845490"/>
          </a:xfrm>
        </p:spPr>
        <p:txBody>
          <a:bodyPr>
            <a:normAutofit fontScale="90000"/>
          </a:bodyPr>
          <a:lstStyle/>
          <a:p>
            <a:pPr algn="ctr"/>
            <a:r>
              <a:rPr lang="sr-Cyrl-BA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r-Cyrl-BA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BA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r-Cyrl-BA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BA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Задаци са неједначинама </a:t>
            </a:r>
            <a:r>
              <a:rPr lang="sr-Cyrl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r-Cyrl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BA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r-Cyrl-BA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Latn-BA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r-Latn-BA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sr-Latn-BA" sz="24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5041797" y="5970772"/>
            <a:ext cx="1620077" cy="1774455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sr-Cyrl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sr-Cyrl-BA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997014" y="2466768"/>
            <a:ext cx="190607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sr-Cyrl-RS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38 </a:t>
            </a:r>
            <a:r>
              <a:rPr lang="sr-Cyrl-RS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∙ </a:t>
            </a:r>
            <a:r>
              <a:rPr lang="sr-Cyrl-RS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</a:p>
          <a:p>
            <a:pPr algn="just"/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342</a:t>
            </a:r>
            <a:endParaRPr lang="sr-Latn-B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70831" y="2466768"/>
            <a:ext cx="447096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sr-Cyrl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</a:t>
            </a:r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sr-Latn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&lt;</a:t>
            </a:r>
            <a:r>
              <a:rPr lang="sr-Latn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38</a:t>
            </a:r>
            <a:endParaRPr lang="sr-Latn-B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sr-Latn-B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 </a:t>
            </a:r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&lt; 38 ∙ 9</a:t>
            </a:r>
            <a:endParaRPr lang="sr-Latn-B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sr-Latn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sr-Cyrl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&lt; 342</a:t>
            </a:r>
          </a:p>
          <a:p>
            <a:pPr algn="just"/>
            <a:endParaRPr lang="sr-Cyrl-R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Пази, бројимо по 9 уназад!</a:t>
            </a:r>
          </a:p>
          <a:p>
            <a:pPr algn="just"/>
            <a:endParaRPr lang="sr-Latn-B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sr-Latn-B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 ∈ </a:t>
            </a:r>
            <a:r>
              <a:rPr lang="sr-Latn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{</a:t>
            </a:r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333</a:t>
            </a:r>
            <a:r>
              <a:rPr lang="sr-Latn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324, 315</a:t>
            </a:r>
            <a:r>
              <a:rPr lang="sr-Latn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sr-Latn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}</a:t>
            </a:r>
            <a:endParaRPr lang="sr-Cyrl-B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70831" y="1271087"/>
            <a:ext cx="962204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sr-Cyrl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Кој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 </a:t>
            </a:r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природне бројеве можемо подијелити </a:t>
            </a:r>
            <a:r>
              <a:rPr lang="sr-Cyrl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 9 да </a:t>
            </a:r>
            <a:r>
              <a:rPr lang="sr-Cyrl-B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дају број </a:t>
            </a:r>
            <a:r>
              <a:rPr lang="sr-Cyrl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мањи </a:t>
            </a:r>
            <a:r>
              <a:rPr lang="sr-Cyrl-B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од </a:t>
            </a:r>
            <a:r>
              <a:rPr lang="sr-Cyrl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38?</a:t>
            </a:r>
            <a:endParaRPr lang="sr-Cyrl-B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87104" y="6155140"/>
            <a:ext cx="47903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 smtClean="0"/>
              <a:t>МАТЕМАТИКА 4. РАЗРЕД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7783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2580" y="489397"/>
            <a:ext cx="106712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sr-Cyrl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Одреди скуп рјешења природних бројева неједначине 600 : ѕ &gt; 100.</a:t>
            </a:r>
          </a:p>
          <a:p>
            <a:endParaRPr lang="sr-Cyrl-B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sr-Latn-B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074111" y="1689726"/>
            <a:ext cx="431816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sr-Cyrl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00 : ѕ &gt; 100</a:t>
            </a:r>
          </a:p>
          <a:p>
            <a:endParaRPr lang="sr-Cyrl-BA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B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ѕ</a:t>
            </a:r>
            <a:r>
              <a:rPr lang="sr-Cyrl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&lt; 600 : 100</a:t>
            </a:r>
          </a:p>
          <a:p>
            <a:r>
              <a:rPr lang="sr-Cyrl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ѕ &lt; 6</a:t>
            </a:r>
          </a:p>
          <a:p>
            <a:endParaRPr lang="sr-Cyrl-BA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 </a:t>
            </a:r>
            <a:r>
              <a:rPr lang="sr-Latn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∈</a:t>
            </a:r>
            <a:r>
              <a:rPr lang="sr-Cyrl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{5, 4, 3, 2 и 1}</a:t>
            </a:r>
            <a:endParaRPr lang="sr-Latn-B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87104" y="6155140"/>
            <a:ext cx="47903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 smtClean="0"/>
              <a:t>МАТЕМАТИКА 4. РАЗРЕД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2264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sr-Cyrl-BA" sz="24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 жели више:</a:t>
            </a:r>
          </a:p>
          <a:p>
            <a:r>
              <a:rPr lang="sr-Cyrl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Смисли и напиши текст за неједначину 9 · х &lt; 819. Након што смислиш текст, одреди и скуп рјешења ове неједначине. </a:t>
            </a:r>
            <a:endParaRPr lang="sr-Latn-B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91671" y="618565"/>
            <a:ext cx="10676963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Задаци за самосталан </a:t>
            </a:r>
            <a:r>
              <a:rPr lang="sr-Cyrl-B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рад:</a:t>
            </a:r>
            <a:r>
              <a:rPr lang="sr-Cyrl-B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r-Cyrl-B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B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r-Cyrl-B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B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уџбенику урадити 4. задатак на стр. 128 и 10. на стр. 129.</a:t>
            </a:r>
            <a:r>
              <a:rPr lang="sr-Cyrl-B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r-Cyrl-B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87104" y="6155140"/>
            <a:ext cx="47903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 smtClean="0"/>
              <a:t>МАТЕМАТИКА 4. РАЗРЕД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2277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938</TotalTime>
  <Words>465</Words>
  <Application>Microsoft Office PowerPoint</Application>
  <PresentationFormat>Widescreen</PresentationFormat>
  <Paragraphs>130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Century Gothic</vt:lpstr>
      <vt:lpstr>Times New Roman</vt:lpstr>
      <vt:lpstr>Wingdings 3</vt:lpstr>
      <vt:lpstr>Ion</vt:lpstr>
      <vt:lpstr> НЕЈЕДНАЧИНЕ  СА  МНОЖЕЊЕМ И ДИЈЕЉЕЊЕМ</vt:lpstr>
      <vt:lpstr>PowerPoint Presentation</vt:lpstr>
      <vt:lpstr>PowerPoint Presentation</vt:lpstr>
      <vt:lpstr>PowerPoint Presentation</vt:lpstr>
      <vt:lpstr>PowerPoint Presentation</vt:lpstr>
      <vt:lpstr>  Задаци са неједначинама    </vt:lpstr>
      <vt:lpstr>  Задаци са неједначинама    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НЕЈЕДНАЧИНЕ   СА МНОЖЕЊЕМ И ДИЈЕЉЕЊЕМ</dc:title>
  <dc:creator>Азра</dc:creator>
  <cp:lastModifiedBy>marina_uciteljica@yahoo.com</cp:lastModifiedBy>
  <cp:revision>41</cp:revision>
  <dcterms:created xsi:type="dcterms:W3CDTF">2020-05-18T11:24:07Z</dcterms:created>
  <dcterms:modified xsi:type="dcterms:W3CDTF">2020-05-20T10:21:52Z</dcterms:modified>
</cp:coreProperties>
</file>