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52F"/>
    <a:srgbClr val="255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4148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120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331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980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0506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557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129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2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888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946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821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B3F4-21F2-40D8-A255-584624441549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FCAD-115A-4289-BFC1-41EE203C29D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143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0498" r="5053" b="29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1374229"/>
            <a:ext cx="9144000" cy="4078921"/>
          </a:xfrm>
        </p:spPr>
        <p:txBody>
          <a:bodyPr>
            <a:normAutofit/>
          </a:bodyPr>
          <a:lstStyle/>
          <a:p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РАЗЛОМЦИ</a:t>
            </a:r>
          </a:p>
          <a:p>
            <a:endParaRPr lang="sr-Cyrl-BA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ОСМИНА, ТРЕЋИНА, ШЕСТИНА, ДЕВЕТИНА, СЕДМИНА</a:t>
            </a:r>
            <a:endParaRPr lang="sr-Latn-BA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9" t="11815" r="34239" b="2334"/>
          <a:stretch/>
        </p:blipFill>
        <p:spPr>
          <a:xfrm rot="2128077">
            <a:off x="8844730" y="1097292"/>
            <a:ext cx="739232" cy="13466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6" b="-188"/>
          <a:stretch/>
        </p:blipFill>
        <p:spPr>
          <a:xfrm rot="20956988">
            <a:off x="2534008" y="1223223"/>
            <a:ext cx="835762" cy="119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540">
            <a:off x="3154854" y="4045701"/>
            <a:ext cx="1195141" cy="1195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3" t="15955" r="3907" b="36070"/>
          <a:stretch/>
        </p:blipFill>
        <p:spPr>
          <a:xfrm>
            <a:off x="5827220" y="4181302"/>
            <a:ext cx="581891" cy="1105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5" t="10888" r="617" b="36630"/>
          <a:stretch/>
        </p:blipFill>
        <p:spPr>
          <a:xfrm rot="20431555">
            <a:off x="8118760" y="3851556"/>
            <a:ext cx="700786" cy="12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473" y="878583"/>
                <a:ext cx="11434715" cy="15252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Вук је уштедио 108 КМ.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уштеђевине је купио књигу, а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уштеђевине биоскопске улазнице. Колика је цијена књиге, а колика улазница?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3" y="878583"/>
                <a:ext cx="11434715" cy="1525252"/>
              </a:xfrm>
              <a:prstGeom prst="rect">
                <a:avLst/>
              </a:prstGeom>
              <a:blipFill rotWithShape="0">
                <a:blip r:embed="rId2"/>
                <a:stretch>
                  <a:fillRect l="-1119" t="-1200" b="-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80299" y="2690100"/>
            <a:ext cx="11046645" cy="232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Књига: 108 КМ : 6 = 18 КМ</a:t>
            </a:r>
          </a:p>
          <a:p>
            <a:pPr marL="0" indent="0"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Улазнице: 108 КМ : 9 = 12 КМ</a:t>
            </a:r>
          </a:p>
          <a:p>
            <a:pPr marL="0" indent="0"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Цијена књиге је 18 КМ, а улазница 12 КМ.</a:t>
            </a:r>
            <a:endParaRPr lang="sr-Latn-BA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0498" r="5053" b="29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886075" y="1036704"/>
            <a:ext cx="8427819" cy="407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</a:p>
          <a:p>
            <a:pPr marL="0" indent="0">
              <a:buNone/>
            </a:pP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 у </a:t>
            </a: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 5</a:t>
            </a:r>
            <a:r>
              <a:rPr lang="sr-Cyrl-B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задатак  </a:t>
            </a: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стр. 134 </a:t>
            </a: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задатак на стр. 135.</a:t>
            </a:r>
          </a:p>
          <a:p>
            <a:pPr marL="0" indent="0" algn="ctr"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9" t="11815" r="34239" b="2334"/>
          <a:stretch/>
        </p:blipFill>
        <p:spPr>
          <a:xfrm rot="2128077">
            <a:off x="6954675" y="4293751"/>
            <a:ext cx="739232" cy="1346663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6" b="-188"/>
          <a:stretch/>
        </p:blipFill>
        <p:spPr>
          <a:xfrm rot="20956988">
            <a:off x="2611791" y="4045269"/>
            <a:ext cx="835762" cy="1190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540">
            <a:off x="9778255" y="1436529"/>
            <a:ext cx="959248" cy="959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3" t="15955" r="3907" b="36070"/>
          <a:stretch/>
        </p:blipFill>
        <p:spPr>
          <a:xfrm rot="345592">
            <a:off x="4686575" y="4181302"/>
            <a:ext cx="581891" cy="1105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5" t="10888" r="617" b="36630"/>
          <a:stretch/>
        </p:blipFill>
        <p:spPr>
          <a:xfrm rot="20431555">
            <a:off x="8454210" y="3945851"/>
            <a:ext cx="700786" cy="12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623" y="4977344"/>
                <a:ext cx="11444140" cy="1752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Осмину једног цијелог добијамо дијељењем на осам </a:t>
                </a:r>
                <a:r>
                  <a:rPr lang="sr-Cyrl-BA" sz="29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једнаких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дијелова. </a:t>
                </a:r>
                <a:endParaRPr lang="sr-Latn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Једну осмину записујемо</a:t>
                </a:r>
                <a:r>
                  <a:rPr lang="sr-Latn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а читамо: ЈЕДНА ОСМИНА. 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623" y="4977344"/>
                <a:ext cx="11444140" cy="1752901"/>
              </a:xfrm>
              <a:blipFill rotWithShape="0">
                <a:blip r:embed="rId2"/>
                <a:stretch>
                  <a:fillRect l="-1172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5" b="25642"/>
          <a:stretch/>
        </p:blipFill>
        <p:spPr>
          <a:xfrm>
            <a:off x="2835125" y="3125952"/>
            <a:ext cx="1510636" cy="159207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73966" y="2535806"/>
            <a:ext cx="10800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53966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63393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43393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2820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32820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2247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22247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31674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11674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21101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01101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10528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90528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99955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79955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78679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912844" y="1875930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79378" y="2706819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614121" y="1894783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5385" y="3120264"/>
            <a:ext cx="2092752" cy="17628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35" name="Straight Connector 34"/>
          <p:cNvCxnSpPr/>
          <p:nvPr/>
        </p:nvCxnSpPr>
        <p:spPr>
          <a:xfrm>
            <a:off x="6325385" y="3120264"/>
            <a:ext cx="2092752" cy="1762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325385" y="3120264"/>
            <a:ext cx="2092752" cy="1762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0"/>
            <a:endCxn id="33" idx="2"/>
          </p:cNvCxnSpPr>
          <p:nvPr/>
        </p:nvCxnSpPr>
        <p:spPr>
          <a:xfrm>
            <a:off x="7371761" y="3120264"/>
            <a:ext cx="0" cy="1762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1"/>
            <a:endCxn id="33" idx="3"/>
          </p:cNvCxnSpPr>
          <p:nvPr/>
        </p:nvCxnSpPr>
        <p:spPr>
          <a:xfrm>
            <a:off x="6325385" y="4001671"/>
            <a:ext cx="2092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Triangle 50"/>
          <p:cNvSpPr/>
          <p:nvPr/>
        </p:nvSpPr>
        <p:spPr>
          <a:xfrm rot="5400000">
            <a:off x="7503735" y="3016568"/>
            <a:ext cx="810706" cy="1018098"/>
          </a:xfrm>
          <a:prstGeom prst="rt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0" y="565598"/>
            <a:ext cx="12191999" cy="7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ОСМИНА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183142" y="3436416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смина круга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8519185" y="3511653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смина квадрата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407659" y="1880983"/>
            <a:ext cx="2975384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смина дужи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623" y="4854799"/>
                <a:ext cx="11444140" cy="1752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Трећину једног цијелог добијамо дијељењем на три </a:t>
                </a:r>
                <a:r>
                  <a:rPr lang="sr-Cyrl-BA" sz="29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једнака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дијела. </a:t>
                </a:r>
                <a:endParaRPr lang="sr-Latn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Једну трећину записујемо</a:t>
                </a:r>
                <a:r>
                  <a:rPr lang="sr-Latn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а читамо: ЈЕДНА ТРЕЋИНА. 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623" y="4854799"/>
                <a:ext cx="11444140" cy="1752901"/>
              </a:xfrm>
              <a:blipFill rotWithShape="0">
                <a:blip r:embed="rId2"/>
                <a:stretch>
                  <a:fillRect l="-1172" t="-6250" r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53966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3393" y="2535806"/>
            <a:ext cx="2169427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32820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32820" y="2535806"/>
            <a:ext cx="217885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11674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21101" y="2534913"/>
            <a:ext cx="2169427" cy="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90528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996928" y="1875930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47545" y="2706819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548889" y="1894783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65598"/>
            <a:ext cx="12191999" cy="7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ТРЕЋИНА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98299" y="3436416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трећина круга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899664" y="3370092"/>
            <a:ext cx="2366127" cy="113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трећина троугла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457548" y="1870481"/>
            <a:ext cx="2975384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трећина дужи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lowchart: Merge 42"/>
          <p:cNvSpPr/>
          <p:nvPr/>
        </p:nvSpPr>
        <p:spPr>
          <a:xfrm rot="10800000">
            <a:off x="6921374" y="3252233"/>
            <a:ext cx="1572178" cy="1364544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4" name="Flowchart: Merge 43"/>
          <p:cNvSpPr/>
          <p:nvPr/>
        </p:nvSpPr>
        <p:spPr>
          <a:xfrm rot="10800000">
            <a:off x="6921372" y="4092215"/>
            <a:ext cx="1572180" cy="524561"/>
          </a:xfrm>
          <a:prstGeom prst="flowChartMerg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46" name="Straight Connector 45"/>
          <p:cNvCxnSpPr>
            <a:stCxn id="43" idx="2"/>
            <a:endCxn id="44" idx="2"/>
          </p:cNvCxnSpPr>
          <p:nvPr/>
        </p:nvCxnSpPr>
        <p:spPr>
          <a:xfrm flipH="1">
            <a:off x="7707462" y="3252233"/>
            <a:ext cx="1" cy="839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29704" b="26029"/>
          <a:stretch/>
        </p:blipFill>
        <p:spPr>
          <a:xfrm>
            <a:off x="2899394" y="3124125"/>
            <a:ext cx="1429900" cy="15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623" y="4958490"/>
                <a:ext cx="11444140" cy="1752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Шестину једног цијелог добијамо дијељењем на шест </a:t>
                </a:r>
                <a:r>
                  <a:rPr lang="sr-Cyrl-BA" sz="29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једнаких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дијелова. </a:t>
                </a:r>
                <a:endParaRPr lang="sr-Latn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Једну шестину записујемо</a:t>
                </a:r>
                <a:r>
                  <a:rPr lang="sr-Latn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а читамо: ЈЕДНА ШЕСТИНА. 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623" y="4958490"/>
                <a:ext cx="11444140" cy="1752901"/>
              </a:xfrm>
              <a:blipFill rotWithShape="0">
                <a:blip r:embed="rId2"/>
                <a:stretch>
                  <a:fillRect l="-1172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64418" y="2535806"/>
            <a:ext cx="10800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44418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3845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3845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43272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272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32699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12699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2126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126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1553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91553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69131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403296" y="1875930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494768" y="2706819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943262" y="1894783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65598"/>
            <a:ext cx="12191999" cy="7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ШЕСТИНА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136007" y="3436416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шестина круга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0710" y="3511653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шестина квадрата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973241" y="1909710"/>
            <a:ext cx="2975384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шестина дужи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0484" y="3280959"/>
            <a:ext cx="452487" cy="7537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8" name="Rectangle 37"/>
          <p:cNvSpPr/>
          <p:nvPr/>
        </p:nvSpPr>
        <p:spPr>
          <a:xfrm>
            <a:off x="7033967" y="3282527"/>
            <a:ext cx="452487" cy="753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9" name="Rectangle 38"/>
          <p:cNvSpPr/>
          <p:nvPr/>
        </p:nvSpPr>
        <p:spPr>
          <a:xfrm>
            <a:off x="7495881" y="3282527"/>
            <a:ext cx="452487" cy="753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0" name="Rectangle 39"/>
          <p:cNvSpPr/>
          <p:nvPr/>
        </p:nvSpPr>
        <p:spPr>
          <a:xfrm>
            <a:off x="6572052" y="4036674"/>
            <a:ext cx="452487" cy="753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1" name="Rectangle 40"/>
          <p:cNvSpPr/>
          <p:nvPr/>
        </p:nvSpPr>
        <p:spPr>
          <a:xfrm>
            <a:off x="7035535" y="4038242"/>
            <a:ext cx="452487" cy="753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2" name="Rectangle 41"/>
          <p:cNvSpPr/>
          <p:nvPr/>
        </p:nvSpPr>
        <p:spPr>
          <a:xfrm>
            <a:off x="7497449" y="4038242"/>
            <a:ext cx="452487" cy="753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-1" r="30262" b="26001"/>
          <a:stretch/>
        </p:blipFill>
        <p:spPr>
          <a:xfrm>
            <a:off x="3031615" y="3133220"/>
            <a:ext cx="1389680" cy="1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623" y="4958490"/>
                <a:ext cx="11444140" cy="1752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Деветину једног цијелог добијамо дијељењем на девет </a:t>
                </a:r>
                <a:r>
                  <a:rPr lang="sr-Cyrl-BA" sz="29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једнаких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дијелова. </a:t>
                </a:r>
                <a:endParaRPr lang="sr-Latn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Једну деветину записујемо</a:t>
                </a:r>
                <a:r>
                  <a:rPr lang="sr-Latn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а читамо: ЈЕДНА ДЕВЕТИНА. 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623" y="4958490"/>
                <a:ext cx="11444140" cy="1752901"/>
              </a:xfrm>
              <a:blipFill rotWithShape="0">
                <a:blip r:embed="rId2"/>
                <a:stretch>
                  <a:fillRect l="-1172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978037" y="2535806"/>
            <a:ext cx="10800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8037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67464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47464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56891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6891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6318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26318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5745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15745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25172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05172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14599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4599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04026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84026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2750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516915" y="1875930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592879" y="2706819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311703" y="1894783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65598"/>
            <a:ext cx="12191999" cy="7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ДЕВЕТИНА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32310" y="3483551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деветина круга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76126" y="3473945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деветина квадрата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011730" y="1880983"/>
            <a:ext cx="2975384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деветина дужи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9" b="26728"/>
          <a:stretch/>
        </p:blipFill>
        <p:spPr>
          <a:xfrm>
            <a:off x="2837385" y="3143660"/>
            <a:ext cx="1527225" cy="15885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598764" y="3148542"/>
            <a:ext cx="509048" cy="49020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9" name="Rectangle 38"/>
          <p:cNvSpPr/>
          <p:nvPr/>
        </p:nvSpPr>
        <p:spPr>
          <a:xfrm>
            <a:off x="7118809" y="3150110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0" name="Rectangle 39"/>
          <p:cNvSpPr/>
          <p:nvPr/>
        </p:nvSpPr>
        <p:spPr>
          <a:xfrm>
            <a:off x="7638850" y="3151678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4" name="Rectangle 43"/>
          <p:cNvSpPr/>
          <p:nvPr/>
        </p:nvSpPr>
        <p:spPr>
          <a:xfrm>
            <a:off x="6600337" y="3640306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5" name="Rectangle 44"/>
          <p:cNvSpPr/>
          <p:nvPr/>
        </p:nvSpPr>
        <p:spPr>
          <a:xfrm>
            <a:off x="7120382" y="3641874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6" name="Rectangle 45"/>
          <p:cNvSpPr/>
          <p:nvPr/>
        </p:nvSpPr>
        <p:spPr>
          <a:xfrm>
            <a:off x="7640423" y="3643442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7" name="Rectangle 46"/>
          <p:cNvSpPr/>
          <p:nvPr/>
        </p:nvSpPr>
        <p:spPr>
          <a:xfrm>
            <a:off x="6600333" y="4130502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8" name="Rectangle 47"/>
          <p:cNvSpPr/>
          <p:nvPr/>
        </p:nvSpPr>
        <p:spPr>
          <a:xfrm>
            <a:off x="7120378" y="4132070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9" name="Rectangle 48"/>
          <p:cNvSpPr/>
          <p:nvPr/>
        </p:nvSpPr>
        <p:spPr>
          <a:xfrm>
            <a:off x="7640419" y="4133638"/>
            <a:ext cx="509048" cy="490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50" name="Straight Connector 49"/>
          <p:cNvCxnSpPr/>
          <p:nvPr/>
        </p:nvCxnSpPr>
        <p:spPr>
          <a:xfrm>
            <a:off x="9689678" y="2537374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769678" y="2357374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623" y="4977344"/>
                <a:ext cx="11444140" cy="1752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Седмину једног цијелог добијамо дијељењем на седам </a:t>
                </a:r>
                <a:r>
                  <a:rPr lang="sr-Cyrl-BA" sz="29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једнаких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дијелова. </a:t>
                </a:r>
                <a:endParaRPr lang="sr-Latn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Једну седмину записујемо</a:t>
                </a:r>
                <a:r>
                  <a:rPr lang="sr-Latn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а читамо: ЈЕДНА СЕДМИНА. 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623" y="4977344"/>
                <a:ext cx="11444140" cy="1752901"/>
              </a:xfrm>
              <a:blipFill rotWithShape="0">
                <a:blip r:embed="rId2"/>
                <a:stretch>
                  <a:fillRect l="-1172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373966" y="2535806"/>
            <a:ext cx="10800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53966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3393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43393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2820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32820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2247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2247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31674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11674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21101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01101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10528" y="2535806"/>
            <a:ext cx="108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90528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8679" y="2355806"/>
            <a:ext cx="9427" cy="360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912844" y="1875930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979378" y="2706819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539466" y="1894783"/>
            <a:ext cx="941095" cy="65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65598"/>
            <a:ext cx="12191999" cy="7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СЕДМИНА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98299" y="3436416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седмина круга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878162" y="3455091"/>
            <a:ext cx="1982426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седмина квадрата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407659" y="1880983"/>
            <a:ext cx="2975384" cy="121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седмина дужи</a:t>
            </a:r>
            <a:endParaRPr lang="sr-Latn-B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4" b="25551"/>
          <a:stretch/>
        </p:blipFill>
        <p:spPr>
          <a:xfrm>
            <a:off x="2874422" y="3091980"/>
            <a:ext cx="1499616" cy="158371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922412" y="3088843"/>
            <a:ext cx="274927" cy="18853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9" name="Rectangle 38"/>
          <p:cNvSpPr/>
          <p:nvPr/>
        </p:nvSpPr>
        <p:spPr>
          <a:xfrm>
            <a:off x="6225640" y="3090411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0" name="Rectangle 39"/>
          <p:cNvSpPr/>
          <p:nvPr/>
        </p:nvSpPr>
        <p:spPr>
          <a:xfrm>
            <a:off x="6517872" y="3090412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1" name="Rectangle 40"/>
          <p:cNvSpPr/>
          <p:nvPr/>
        </p:nvSpPr>
        <p:spPr>
          <a:xfrm>
            <a:off x="6811673" y="3091980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2" name="Rectangle 41"/>
          <p:cNvSpPr/>
          <p:nvPr/>
        </p:nvSpPr>
        <p:spPr>
          <a:xfrm>
            <a:off x="7103906" y="3091979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3" name="Rectangle 42"/>
          <p:cNvSpPr/>
          <p:nvPr/>
        </p:nvSpPr>
        <p:spPr>
          <a:xfrm>
            <a:off x="7396138" y="3091980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4" name="Rectangle 43"/>
          <p:cNvSpPr/>
          <p:nvPr/>
        </p:nvSpPr>
        <p:spPr>
          <a:xfrm>
            <a:off x="7680512" y="3093548"/>
            <a:ext cx="274927" cy="1885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406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768365" y="878583"/>
                <a:ext cx="11060644" cy="5189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Cyrl-BA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r-Cyrl-BA" sz="2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 48 је 6, јер је 48 : 8 = 6;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 140 је 20, јер је 140 : 7 = 20.</a:t>
                </a:r>
              </a:p>
              <a:p>
                <a:pPr marL="0" indent="0">
                  <a:buNone/>
                </a:pPr>
                <a:endParaRPr lang="sr-Cyrl-BA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Колико је:</a:t>
                </a:r>
              </a:p>
              <a:p>
                <a:pPr marL="0" indent="0">
                  <a:buNone/>
                </a:pPr>
                <a:endParaRPr lang="sr-Cyrl-BA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 24?  __;	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 54?  __;	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 18?  __;	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 63?  __;</a:t>
                </a: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5" y="878583"/>
                <a:ext cx="11060644" cy="5189704"/>
              </a:xfrm>
              <a:prstGeom prst="rect">
                <a:avLst/>
              </a:prstGeom>
              <a:blipFill>
                <a:blip r:embed="rId2"/>
                <a:stretch>
                  <a:fillRect l="-1158" t="-211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674750" y="3524801"/>
            <a:ext cx="409271" cy="4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Latn-BA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5661" y="3519254"/>
            <a:ext cx="409271" cy="4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sr-Latn-BA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66695" y="3519254"/>
            <a:ext cx="409271" cy="4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sr-Latn-BA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55714" y="3519254"/>
            <a:ext cx="409271" cy="4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r-Latn-BA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951" y="878583"/>
            <a:ext cx="11928049" cy="95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Упореди разломке користећи знакове =, </a:t>
            </a:r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&lt;, &gt; </a:t>
            </a: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у </a:t>
            </a: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уџбенику, 135. страна).</a:t>
            </a:r>
            <a:endParaRPr lang="sr-Latn-BA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24493" r="14901" b="13752"/>
          <a:stretch/>
        </p:blipFill>
        <p:spPr>
          <a:xfrm>
            <a:off x="376518" y="2045611"/>
            <a:ext cx="4715519" cy="423416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72253" y="1670428"/>
                <a:ext cx="4329965" cy="3222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1      </a:t>
                </a:r>
                <a14:m>
                  <m:oMath xmlns:m="http://schemas.openxmlformats.org/officeDocument/2006/math">
                    <m:r>
                      <a:rPr lang="sr-Cyrl-BA" sz="29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53" y="1670428"/>
                <a:ext cx="4329965" cy="3222078"/>
              </a:xfrm>
              <a:prstGeom prst="rect">
                <a:avLst/>
              </a:prstGeom>
              <a:blipFill>
                <a:blip r:embed="rId3"/>
                <a:stretch>
                  <a:fillRect l="-2954" t="-56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986020" y="1772232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5997016" y="2509096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Rectangle 10"/>
          <p:cNvSpPr/>
          <p:nvPr/>
        </p:nvSpPr>
        <p:spPr>
          <a:xfrm>
            <a:off x="6008011" y="3217680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Rectangle 11"/>
          <p:cNvSpPr/>
          <p:nvPr/>
        </p:nvSpPr>
        <p:spPr>
          <a:xfrm>
            <a:off x="6017438" y="3934115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26865" y="3899866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36292" y="1751183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36292" y="2488667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57217" y="3198826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7794811" y="1670428"/>
                <a:ext cx="2810343" cy="31727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sr-Cyrl-BA" sz="29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sr-Cyrl-BA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1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1" y="1670428"/>
                <a:ext cx="2810343" cy="3172744"/>
              </a:xfrm>
              <a:prstGeom prst="rect">
                <a:avLst/>
              </a:prstGeom>
              <a:blipFill>
                <a:blip r:embed="rId4"/>
                <a:stretch>
                  <a:fillRect l="-4772" t="-57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655381" y="1811508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705653" y="1790459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5376" y="2509096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705648" y="2488047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8511" y="3228672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667938" y="3194423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67944" y="3935687"/>
            <a:ext cx="461914" cy="414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677371" y="3901438"/>
            <a:ext cx="694946" cy="67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sr-Latn-B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5156466" y="4530201"/>
                <a:ext cx="6353666" cy="2123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Поређај низ разломака: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Tx/>
                  <a:buChar char="-"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 најмањег:</a:t>
                </a:r>
              </a:p>
              <a:p>
                <a:pPr marL="0" indent="0">
                  <a:buNone/>
                </a:pPr>
                <a:endParaRPr lang="sr-Cyrl-BA" sz="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од највећег: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66" y="4530201"/>
                <a:ext cx="6353666" cy="2123783"/>
              </a:xfrm>
              <a:prstGeom prst="rect">
                <a:avLst/>
              </a:prstGeom>
              <a:blipFill>
                <a:blip r:embed="rId5"/>
                <a:stretch>
                  <a:fillRect l="-2111" t="-86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7623211" y="5137609"/>
                <a:ext cx="1982698" cy="895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11" y="5137609"/>
                <a:ext cx="1982698" cy="895552"/>
              </a:xfrm>
              <a:prstGeom prst="rect">
                <a:avLst/>
              </a:prstGeom>
              <a:blipFill>
                <a:blip r:embed="rId6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7602644" y="5863475"/>
                <a:ext cx="1839790" cy="8413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44" y="5863475"/>
                <a:ext cx="1839790" cy="841309"/>
              </a:xfrm>
              <a:prstGeom prst="rect">
                <a:avLst/>
              </a:prstGeom>
              <a:blipFill>
                <a:blip r:embed="rId7"/>
                <a:stretch>
                  <a:fillRect t="-2174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0" grpId="0"/>
      <p:bldP spid="22" grpId="0"/>
      <p:bldP spid="24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473" y="878583"/>
                <a:ext cx="11673527" cy="15252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Од 720 радника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чине омладинци. Колико је осталих? </a:t>
                </a:r>
              </a:p>
              <a:p>
                <a:pPr marL="0" indent="0">
                  <a:buNone/>
                </a:pPr>
                <a:r>
                  <a:rPr lang="sr-Cyrl-BA" sz="2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(9. задатак у уџбенику, 134. страна)</a:t>
                </a:r>
                <a:endParaRPr lang="sr-Latn-BA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3" y="878583"/>
                <a:ext cx="11673527" cy="1525252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80300" y="2690100"/>
            <a:ext cx="10679000" cy="1525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– ( 720 : 8 ) = 720 – 90 = 630</a:t>
            </a:r>
          </a:p>
          <a:p>
            <a:pPr marL="0" indent="0">
              <a:buNone/>
            </a:pPr>
            <a:r>
              <a:rPr lang="sr-Cyrl-B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Осталих радника је 630.</a:t>
            </a:r>
            <a:endParaRPr lang="sr-Latn-BA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260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marina_uciteljica@yahoo.com</cp:lastModifiedBy>
  <cp:revision>44</cp:revision>
  <dcterms:created xsi:type="dcterms:W3CDTF">2020-05-21T16:00:15Z</dcterms:created>
  <dcterms:modified xsi:type="dcterms:W3CDTF">2020-05-23T08:15:10Z</dcterms:modified>
</cp:coreProperties>
</file>