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4" r:id="rId5"/>
    <p:sldId id="260" r:id="rId6"/>
    <p:sldId id="259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9677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43177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7148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74769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31797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ponuđenim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269610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čno ili net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06393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191541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90973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9406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01896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15034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7672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82521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43068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25203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3007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11546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61C752-85E6-4AE1-BC15-108B87628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369" y="1271785"/>
            <a:ext cx="5457610" cy="1603764"/>
          </a:xfrm>
        </p:spPr>
        <p:txBody>
          <a:bodyPr/>
          <a:lstStyle/>
          <a:p>
            <a:r>
              <a:rPr lang="sr-Cyrl-BA" sz="6600" spc="300" dirty="0">
                <a:solidFill>
                  <a:schemeClr val="accent1">
                    <a:lumMod val="50000"/>
                  </a:schemeClr>
                </a:solidFill>
              </a:rPr>
              <a:t>ИЗОЛАЦИЈА</a:t>
            </a:r>
            <a:r>
              <a:rPr lang="sr-Cyrl-BA" dirty="0"/>
              <a:t>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A74B7D4-0A2F-4232-95A7-1BC49849E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369" y="3429000"/>
            <a:ext cx="6757020" cy="899247"/>
          </a:xfrm>
        </p:spPr>
        <p:txBody>
          <a:bodyPr>
            <a:noAutofit/>
          </a:bodyPr>
          <a:lstStyle/>
          <a:p>
            <a:r>
              <a:rPr lang="sr-Cyrl-BA" sz="2800" dirty="0">
                <a:solidFill>
                  <a:schemeClr val="accent1">
                    <a:lumMod val="50000"/>
                  </a:schemeClr>
                </a:solidFill>
              </a:rPr>
              <a:t>И ЊЕН ЗНАЧАЈ У НАСТАНКУ ВРСТЕ</a:t>
            </a:r>
          </a:p>
        </p:txBody>
      </p:sp>
    </p:spTree>
    <p:extLst>
      <p:ext uri="{BB962C8B-B14F-4D97-AF65-F5344CB8AC3E}">
        <p14:creationId xmlns:p14="http://schemas.microsoft.com/office/powerpoint/2010/main" val="415352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35F6388-E045-4ABE-A6A2-5B5197839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5505" y="786063"/>
            <a:ext cx="10599821" cy="1716505"/>
          </a:xfrm>
        </p:spPr>
        <p:txBody>
          <a:bodyPr/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ЕВОЛУЦИЈА –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промјена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насљедних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особина живих бића кроз генерације</a:t>
            </a: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ТЕОРИЈЕ ЕВОЛУЦИЈЕ-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насљедност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, промјенљивост, борба за опстанак, природно одабирање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C8BCBC3-A48D-4F7C-9EA3-F0CDA3591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87" y="2638927"/>
            <a:ext cx="4457700" cy="3645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5C58BFC-DFBD-42B8-88A1-57B52FAF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60" y="3031958"/>
            <a:ext cx="4319451" cy="290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9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F5F20B6-9DBA-4DEA-9904-53D946A76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7537" y="505327"/>
            <a:ext cx="9950115" cy="29236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Cyrl-BA" b="1" dirty="0">
                <a:solidFill>
                  <a:schemeClr val="accent1">
                    <a:lumMod val="75000"/>
                  </a:schemeClr>
                </a:solidFill>
              </a:rPr>
              <a:t>Врста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sr-Latn-BA" dirty="0" err="1">
                <a:solidFill>
                  <a:schemeClr val="accent1">
                    <a:lumMod val="75000"/>
                  </a:schemeClr>
                </a:solidFill>
              </a:rPr>
              <a:t>lat.speci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s)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- скуп јединки које се међусобно размножавају  и дају плодно потомство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b="1" dirty="0" err="1">
                <a:solidFill>
                  <a:schemeClr val="accent1">
                    <a:lumMod val="75000"/>
                  </a:schemeClr>
                </a:solidFill>
              </a:rPr>
              <a:t>Специјација</a:t>
            </a:r>
            <a:r>
              <a:rPr lang="sr-Cyrl-BA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- настанак нових врста, еволуцијски процес којим су настале нове биолошке врсте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Припадници исте врсте могу се парити и имати плодно потомство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 неким случајевима могуће је укрштати различите врсте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али се добија неплодно потомство (нпр. укрштање магарца и коња)</a:t>
            </a: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C6C520FE-2787-4731-BF98-2CB5483F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36073" flipV="1">
            <a:off x="1094872" y="3504944"/>
            <a:ext cx="3244515" cy="2433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7F548360-89B2-4816-9949-A8C10788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739" y="3026636"/>
            <a:ext cx="4012620" cy="33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ugaonik 3">
            <a:extLst>
              <a:ext uri="{FF2B5EF4-FFF2-40B4-BE49-F238E27FC236}">
                <a16:creationId xmlns:a16="http://schemas.microsoft.com/office/drawing/2014/main" id="{BD56F151-793F-4D13-9A03-83F41881D546}"/>
              </a:ext>
            </a:extLst>
          </p:cNvPr>
          <p:cNvSpPr/>
          <p:nvPr/>
        </p:nvSpPr>
        <p:spPr>
          <a:xfrm>
            <a:off x="1467853" y="770021"/>
            <a:ext cx="101546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Први корак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специјације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раздвајење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јединки исте врсте у више група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Из једне групе развија се неколико других, током дужег временског периода</a:t>
            </a: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                        </a:t>
            </a: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BA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Нове врсте настају на различите начине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што зависи како се група јединки одваја од остатка врсте и како долази до прекида протока гена.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DFE750-AD3C-4AF3-BF75-CB97A873AE63}"/>
              </a:ext>
            </a:extLst>
          </p:cNvPr>
          <p:cNvSpPr/>
          <p:nvPr/>
        </p:nvSpPr>
        <p:spPr>
          <a:xfrm>
            <a:off x="2743201" y="1587400"/>
            <a:ext cx="673768" cy="6256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/>
              <a:t>А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DDFF6C-0542-41DC-AEDB-5615DC58727A}"/>
              </a:ext>
            </a:extLst>
          </p:cNvPr>
          <p:cNvSpPr/>
          <p:nvPr/>
        </p:nvSpPr>
        <p:spPr>
          <a:xfrm>
            <a:off x="2121734" y="2499718"/>
            <a:ext cx="685800" cy="715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/>
              <a:t>Б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24E4B5-DE71-4939-ACED-436AF95A9887}"/>
              </a:ext>
            </a:extLst>
          </p:cNvPr>
          <p:cNvSpPr/>
          <p:nvPr/>
        </p:nvSpPr>
        <p:spPr>
          <a:xfrm>
            <a:off x="3339926" y="2519778"/>
            <a:ext cx="685800" cy="715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/>
              <a:t>В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1FEAAD8-6768-4726-B06F-5635723AA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085" y="1764619"/>
            <a:ext cx="4965515" cy="288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CFD5ED-1172-44DE-B2A1-D243C58A7423}"/>
              </a:ext>
            </a:extLst>
          </p:cNvPr>
          <p:cNvSpPr/>
          <p:nvPr/>
        </p:nvSpPr>
        <p:spPr>
          <a:xfrm>
            <a:off x="5601716" y="1764619"/>
            <a:ext cx="3313016" cy="22258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B66218D-090C-48F6-9B76-78540F94A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85" y="1816768"/>
            <a:ext cx="3549315" cy="21736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cxnSp>
        <p:nvCxnSpPr>
          <p:cNvPr id="7" name="Prava linija spajanja 6">
            <a:extLst>
              <a:ext uri="{FF2B5EF4-FFF2-40B4-BE49-F238E27FC236}">
                <a16:creationId xmlns:a16="http://schemas.microsoft.com/office/drawing/2014/main" id="{40BFDDD6-F447-44FB-8884-7CB3BCAB4604}"/>
              </a:ext>
            </a:extLst>
          </p:cNvPr>
          <p:cNvCxnSpPr>
            <a:cxnSpLocks/>
          </p:cNvCxnSpPr>
          <p:nvPr/>
        </p:nvCxnSpPr>
        <p:spPr>
          <a:xfrm>
            <a:off x="3224463" y="2237874"/>
            <a:ext cx="315762" cy="28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a linija spajanja 14">
            <a:extLst>
              <a:ext uri="{FF2B5EF4-FFF2-40B4-BE49-F238E27FC236}">
                <a16:creationId xmlns:a16="http://schemas.microsoft.com/office/drawing/2014/main" id="{04B7D5C4-4B40-4D7B-95F9-8989814CC976}"/>
              </a:ext>
            </a:extLst>
          </p:cNvPr>
          <p:cNvCxnSpPr>
            <a:cxnSpLocks/>
          </p:cNvCxnSpPr>
          <p:nvPr/>
        </p:nvCxnSpPr>
        <p:spPr>
          <a:xfrm flipH="1">
            <a:off x="2622884" y="2161890"/>
            <a:ext cx="359972" cy="357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7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548805B-0B26-4516-8CD6-088E0AB8D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685801"/>
            <a:ext cx="8157411" cy="2743199"/>
          </a:xfrm>
        </p:spPr>
        <p:txBody>
          <a:bodyPr/>
          <a:lstStyle/>
          <a:p>
            <a:r>
              <a:rPr lang="sr-Cyrl-BA" sz="2200" dirty="0">
                <a:solidFill>
                  <a:schemeClr val="accent1">
                    <a:lumMod val="75000"/>
                  </a:schemeClr>
                </a:solidFill>
              </a:rPr>
              <a:t>Раздвојене групе се </a:t>
            </a:r>
            <a:r>
              <a:rPr lang="sr-Cyrl-BA" sz="2200" dirty="0" err="1">
                <a:solidFill>
                  <a:schemeClr val="accent1">
                    <a:lumMod val="75000"/>
                  </a:schemeClr>
                </a:solidFill>
              </a:rPr>
              <a:t>временом</a:t>
            </a:r>
            <a:r>
              <a:rPr lang="sr-Cyrl-BA" sz="2200" dirty="0">
                <a:solidFill>
                  <a:schemeClr val="accent1">
                    <a:lumMod val="75000"/>
                  </a:schemeClr>
                </a:solidFill>
              </a:rPr>
              <a:t> почињу све више разликовати</a:t>
            </a:r>
          </a:p>
          <a:p>
            <a:r>
              <a:rPr lang="sr-Cyrl-BA" sz="2200" dirty="0">
                <a:solidFill>
                  <a:schemeClr val="accent1">
                    <a:lumMod val="75000"/>
                  </a:schemeClr>
                </a:solidFill>
              </a:rPr>
              <a:t>Посљедица је прилагођавање раздвојених група на услове средине у којој живе</a:t>
            </a: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BA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D834D98-CD15-49B0-B227-603685F2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36" y="2899611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2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167694-F90D-4376-875B-5ED78F68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8" y="493294"/>
            <a:ext cx="10299866" cy="2695074"/>
          </a:xfrm>
        </p:spPr>
        <p:txBody>
          <a:bodyPr>
            <a:noAutofit/>
          </a:bodyPr>
          <a:lstStyle/>
          <a:p>
            <a:pPr algn="l" fontAlgn="base"/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У спречавању протока гена главну улогу има географска баријера.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Те географске баријере могу да буду ријеке, пустиње, океани, планине.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Процеси као што су кретање глечера, померање ријечних токова, спајање и       раздвајање континената, издизање планина  доводе  до раздвајања група.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Изоловане групе прилагођавају се условима у различитим срединама. </a:t>
            </a:r>
            <a:b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Главну улогу у томе има природна селекција. 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Мутације, случајне промјене  и одсуство протока гена доводи до тога да </a:t>
            </a:r>
            <a:r>
              <a:rPr lang="sr-Cyrl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групе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временом постају све различитије по својој генетичкој структури. 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Када </a:t>
            </a:r>
            <a:r>
              <a:rPr lang="sr-Cyrl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групе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поново дођу у додир, не могу да се укрштају.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sr-Cyrl-BA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id="{324AB661-A4E7-4A57-A971-6F31C1520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652" y="3308684"/>
            <a:ext cx="5767138" cy="32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0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Čuvar mesta za sadržaj 7">
            <a:extLst>
              <a:ext uri="{FF2B5EF4-FFF2-40B4-BE49-F238E27FC236}">
                <a16:creationId xmlns:a16="http://schemas.microsoft.com/office/drawing/2014/main" id="{540DA88B-AA05-4172-9D2A-1CE62D20D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094873"/>
            <a:ext cx="10018713" cy="4696328"/>
          </a:xfrm>
        </p:spPr>
        <p:txBody>
          <a:bodyPr>
            <a:normAutofit fontScale="92500" lnSpcReduction="10000"/>
          </a:bodyPr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Географска изолација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временом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води према репродуктивној  изолацији</a:t>
            </a: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Разлике које доводе до репродуктивне изолације: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Разлике у понашању приликом припреме за парење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Разлике у </a:t>
            </a:r>
            <a:r>
              <a:rPr lang="sr-Cyrl-BA" sz="2200" i="1" dirty="0" err="1">
                <a:solidFill>
                  <a:schemeClr val="accent1">
                    <a:lumMod val="75000"/>
                  </a:schemeClr>
                </a:solidFill>
              </a:rPr>
              <a:t>времену</a:t>
            </a: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 парења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Морфолошке разлике у грађи полних органа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Немогућност спајања полних ћелија</a:t>
            </a:r>
          </a:p>
          <a:p>
            <a:pPr>
              <a:buFont typeface="Wingdings" panose="05000000000000000000" pitchFamily="2" charset="2"/>
              <a:buChar char="ü"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Дјеловањем природе селекције, током дугог низа година, раздвојене групе исте врсте  ће се раздвојити у потпуно различите врсте.</a:t>
            </a:r>
          </a:p>
          <a:p>
            <a:pPr marL="0" indent="0">
              <a:buNone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ED0569E-F736-4D3A-8B85-411BC4C0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306" y="2688763"/>
            <a:ext cx="2120022" cy="15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5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214A9B9-17EA-46CF-B01B-340E4C1D6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253" y="553454"/>
            <a:ext cx="7495673" cy="4788568"/>
          </a:xfrm>
        </p:spPr>
        <p:txBody>
          <a:bodyPr/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Механизми репродуктивне изолације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спречавају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размјену генетичког материјала између врста.</a:t>
            </a:r>
          </a:p>
          <a:p>
            <a:pPr marL="0" indent="0">
              <a:buNone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Процес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специјације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се сматра завршеним када су врсте потпуно репродуктивно изоловане.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A990C2C-ABDA-44C9-BA77-67A849B9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507" y="194791"/>
            <a:ext cx="3206774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2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5FECD2-4262-4735-86AD-CFDF87EE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7515010" cy="2616199"/>
          </a:xfrm>
        </p:spPr>
        <p:txBody>
          <a:bodyPr/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Хвала на пажњи!</a:t>
            </a:r>
            <a:br>
              <a:rPr lang="sr-Cyrl-BA" dirty="0">
                <a:solidFill>
                  <a:schemeClr val="accent1">
                    <a:lumMod val="75000"/>
                  </a:schemeClr>
                </a:solidFill>
              </a:rPr>
            </a:b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2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0</TotalTime>
  <Words>359</Words>
  <Application>Microsoft Office PowerPoint</Application>
  <PresentationFormat>Široki ekran</PresentationFormat>
  <Paragraphs>43</Paragraphs>
  <Slides>9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Arial</vt:lpstr>
      <vt:lpstr>Consolas</vt:lpstr>
      <vt:lpstr>Verdana</vt:lpstr>
      <vt:lpstr>Wingdings</vt:lpstr>
      <vt:lpstr>Paralaksa</vt:lpstr>
      <vt:lpstr>ИЗОЛАЦИЈА </vt:lpstr>
      <vt:lpstr>PowerPoint prezentacija</vt:lpstr>
      <vt:lpstr>PowerPoint prezentacija</vt:lpstr>
      <vt:lpstr>PowerPoint prezentacija</vt:lpstr>
      <vt:lpstr>PowerPoint prezentacija</vt:lpstr>
      <vt:lpstr>* У спречавању протока гена главну улогу има географска баријера. * Те географске баријере могу да буду ријеке, пустиње, океани, планине. * Процеси као што су кретање глечера, померање ријечних токова, спајање и       раздвајање континената, издизање планина  доводе  до раздвајања група. * Изоловане групе прилагођавају се условима у различитим срединама.  * Главну улогу у томе има природна селекција.  * Мутације, случајне промјене  и одсуство протока гена доводи до тога да групе временом постају све различитије по својој генетичкој структури.  * Када групе поново дођу у додир, не могу да се укрштају. </vt:lpstr>
      <vt:lpstr>PowerPoint prezentacija</vt:lpstr>
      <vt:lpstr>PowerPoint prezentacija</vt:lpstr>
      <vt:lpstr>Хвала на пажњи!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ИЗОЛАЦИЈА </dc:title>
  <dc:creator>Nastavnik</dc:creator>
  <cp:lastModifiedBy>Nastavnik</cp:lastModifiedBy>
  <cp:revision>44</cp:revision>
  <dcterms:created xsi:type="dcterms:W3CDTF">2020-05-26T12:49:56Z</dcterms:created>
  <dcterms:modified xsi:type="dcterms:W3CDTF">2020-05-29T07:25:10Z</dcterms:modified>
</cp:coreProperties>
</file>