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6" r:id="rId12"/>
    <p:sldId id="267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6C6"/>
    <a:srgbClr val="FF5B5B"/>
    <a:srgbClr val="1B8F15"/>
    <a:srgbClr val="D20000"/>
    <a:srgbClr val="FF9900"/>
    <a:srgbClr val="0094C8"/>
    <a:srgbClr val="1FA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54A51-E5C1-497F-B5C2-58B53EBABD99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5B30F-1B16-48F4-8FD4-D9ED00A65F5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1942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B464-E231-4335-9179-C4B1CCAA9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1777B-1F72-4117-B311-CADBB65E6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B2C7A-D9E0-4B5D-9E8C-8C66CAE5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89C47-12D7-400F-B70D-7DA1450D5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5A71A-C5AF-43BB-8373-09730A26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56669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27CE0-77C8-4087-88DC-4780A77C0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19F109-C015-43FF-ADE0-DEB1581B7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43D2B-8AA9-41D3-B9D6-B3EED420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2A28A-F04C-4C56-AEF4-CD2392FB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E8C81-8C82-4DE9-B459-1652541E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81514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A2832A-F9C3-4865-AA9C-3F6143688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BAFEDD-D375-4372-9655-C53712D38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8B0EC-D76C-408F-8907-2551A252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B10A8-32CF-46F3-A54A-A508D976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6239E-FAFC-4067-A172-DCA2595A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55557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3EE9-8129-4E10-8433-F8EC7C5DC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76BEF-FA79-4618-AE8B-CF733298E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BCF63-CD81-407B-8436-6D085A1E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6D0DB-399C-4221-8A64-545892F9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E670-C20B-4DE3-848B-AE930911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6690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7058A-A309-425A-BD6C-95A9A671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3209A-8AA3-4867-8129-8441A814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C061-2B6F-419F-A9A6-BCFFBC68F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EC269-7AC0-4F67-A309-D9806432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6A2CE-4682-4303-9AAE-D67A84511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96221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E380-2C13-4167-B614-9555FE33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0928A-7CAF-4F37-8518-1B024E646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EB58F-9B20-4D5A-8478-9E0C4FD34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20E7-EBAD-493B-AB9D-D8F47537A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38373-65AD-4C1C-BE22-6C8D5427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6DD69-B883-49F4-8D3B-F82AAAB7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47589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0073-0CBB-4993-A4A9-B45B1A85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EAD3F-D172-4427-85A1-E9B88822F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94A74-C1D0-4A64-8B73-6EFC2DC8F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CC17A9-4DDC-4CB7-9722-9EAC520EB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B3836D-D0ED-4BAF-939F-43B80D3F71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45558-6E8E-433C-97A8-D4E76926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D64118-CFE7-4664-B7BE-116FC523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D1EE1-0C23-4AC3-8011-835263459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22610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7874-4598-44B8-953D-51D5DEEE4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028D6-CAE2-4448-A06C-BEAEC3DC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4898E-01AF-448E-A4D1-A2230177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38BD2-BD1D-490A-B573-85F28004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40552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B6862-D68F-4408-B434-E2F5B233A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F1CAB3-3742-458F-8E25-B5D5DCB8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4D692-DF23-46DC-BDA4-E20C12A5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69253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6F5C-E4E7-457F-A13F-DE196AA3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EEE67-867F-443E-BBFF-CDC4DDA2A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13359-1C8E-4212-8297-E7DCFC2B8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1F8FD-CC76-4BED-82EA-52E235B7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EFE50-E16C-4843-878B-838AE18CC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8BC61-B2B9-47AB-B9A2-B26924AD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32163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A9A1C-5B2C-4DF0-B19C-5F386CBB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43F56E-C775-4722-B928-878A902B4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9F1A7-4961-43CB-A23B-8566BEFCA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799CF-41B9-4030-8EBB-E564FFAB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3C04-DC78-4102-9E94-D17B9695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64A34-1751-4678-92AD-C6A7EAB1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90677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6EF52-3C71-4080-8E21-CE9C414B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5968D-DCB3-4937-8D91-5CAA9A8E7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F7CA7-9624-4643-8F49-9016813E5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C74B-D52D-4C28-A13C-B39E7D3E829B}" type="datetimeFigureOut">
              <a:rPr lang="sr-Latn-BA" smtClean="0"/>
              <a:t>21.11.2020.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626C-5368-4486-9D28-48C2BE2CA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CDA66-93D3-4A78-8322-43A2DA75A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BAACF-F7F5-4FE5-95FA-D68AE664AED4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92877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openclipart.org/detail/285567/car-15-green" TargetMode="External"/><Relationship Id="rId7" Type="http://schemas.openxmlformats.org/officeDocument/2006/relationships/hyperlink" Target="https://pixabay.com/en/car-automobile-vehicle-red-306442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pixabay.com/en/car-yellow-auto-automobile-vehicle-42951/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9B9608-51C1-4ECE-87FE-CB9EA9F51BBF}"/>
              </a:ext>
            </a:extLst>
          </p:cNvPr>
          <p:cNvSpPr txBox="1"/>
          <p:nvPr/>
        </p:nvSpPr>
        <p:spPr>
          <a:xfrm>
            <a:off x="5679633" y="2131969"/>
            <a:ext cx="4867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 – 2. разред</a:t>
            </a:r>
            <a:endParaRPr lang="sr-Latn-B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3EF17-657C-4FC1-B9D2-362727A1FA0A}"/>
              </a:ext>
            </a:extLst>
          </p:cNvPr>
          <p:cNvSpPr txBox="1"/>
          <p:nvPr/>
        </p:nvSpPr>
        <p:spPr>
          <a:xfrm>
            <a:off x="5416336" y="3036279"/>
            <a:ext cx="5393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ЗДРУЖИВАЊЕ </a:t>
            </a:r>
            <a:endParaRPr lang="sr-Latn-BA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BA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САБИРАКА</a:t>
            </a:r>
            <a:endParaRPr lang="sr-Latn-BA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D6EF62-B192-45D6-93A9-63E92259D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182881"/>
            <a:ext cx="4685195" cy="64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78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8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E01E7F-D6DB-421B-86E4-A8A70D10585B}"/>
              </a:ext>
            </a:extLst>
          </p:cNvPr>
          <p:cNvSpPr txBox="1"/>
          <p:nvPr/>
        </p:nvSpPr>
        <p:spPr>
          <a:xfrm>
            <a:off x="3764280" y="562707"/>
            <a:ext cx="4663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400" b="1" dirty="0">
                <a:solidFill>
                  <a:schemeClr val="bg1"/>
                </a:solidFill>
              </a:rPr>
              <a:t>Да се подсјетимо!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7EE17-D7B7-49D4-A34E-767D6A068161}"/>
              </a:ext>
            </a:extLst>
          </p:cNvPr>
          <p:cNvSpPr txBox="1"/>
          <p:nvPr/>
        </p:nvSpPr>
        <p:spPr>
          <a:xfrm>
            <a:off x="336451" y="2033902"/>
            <a:ext cx="72882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Ко су главни ликови у овој причи?</a:t>
            </a:r>
          </a:p>
          <a:p>
            <a:r>
              <a:rPr lang="sr-Cyrl-BA" sz="3200" dirty="0">
                <a:solidFill>
                  <a:schemeClr val="bg1"/>
                </a:solidFill>
              </a:rPr>
              <a:t>Колико зечева су нашли ловци?</a:t>
            </a:r>
          </a:p>
          <a:p>
            <a:r>
              <a:rPr lang="sr-Cyrl-BA" sz="3200" dirty="0">
                <a:solidFill>
                  <a:schemeClr val="bg1"/>
                </a:solidFill>
              </a:rPr>
              <a:t>Како је изгледала кућа?</a:t>
            </a:r>
          </a:p>
          <a:p>
            <a:r>
              <a:rPr lang="sr-Cyrl-BA" sz="3200" dirty="0">
                <a:solidFill>
                  <a:schemeClr val="bg1"/>
                </a:solidFill>
              </a:rPr>
              <a:t>Шта су ловци тражили од домаћина?</a:t>
            </a:r>
          </a:p>
          <a:p>
            <a:r>
              <a:rPr lang="sr-Cyrl-BA" sz="3200" dirty="0">
                <a:solidFill>
                  <a:schemeClr val="bg1"/>
                </a:solidFill>
              </a:rPr>
              <a:t>У каквом су лонцу скували зеца?</a:t>
            </a:r>
          </a:p>
          <a:p>
            <a:r>
              <a:rPr lang="sr-Cyrl-BA" sz="3200" dirty="0">
                <a:solidFill>
                  <a:schemeClr val="bg1"/>
                </a:solidFill>
              </a:rPr>
              <a:t>Шта је у овој причи необично?</a:t>
            </a:r>
          </a:p>
          <a:p>
            <a:r>
              <a:rPr lang="sr-Cyrl-BA" sz="3200" dirty="0">
                <a:solidFill>
                  <a:schemeClr val="bg1"/>
                </a:solidFill>
              </a:rPr>
              <a:t>Какве су то ловачке приче?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780C74-3AA0-41D1-B988-6BCB8CE4C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50" y="545122"/>
            <a:ext cx="5366489" cy="61247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8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3597" y="248946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>
                <a:solidFill>
                  <a:srgbClr val="FF0000"/>
                </a:solidFill>
              </a:rPr>
              <a:t>Порука приче: </a:t>
            </a:r>
            <a:r>
              <a:rPr lang="sr-Cyrl-BA" sz="3600" b="1" dirty="0">
                <a:solidFill>
                  <a:schemeClr val="bg1"/>
                </a:solidFill>
              </a:rPr>
              <a:t>Свака шала је пола истине.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6A8A1C-4B17-43B4-9748-D9566D8C6C27}"/>
              </a:ext>
            </a:extLst>
          </p:cNvPr>
          <p:cNvGrpSpPr/>
          <p:nvPr/>
        </p:nvGrpSpPr>
        <p:grpSpPr>
          <a:xfrm>
            <a:off x="7252510" y="1254600"/>
            <a:ext cx="3165231" cy="1830364"/>
            <a:chOff x="8117056" y="1367136"/>
            <a:chExt cx="3165231" cy="1830364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76E25046-10E4-4B67-B183-22EF9BCD06B4}"/>
                </a:ext>
              </a:extLst>
            </p:cNvPr>
            <p:cNvSpPr/>
            <p:nvPr/>
          </p:nvSpPr>
          <p:spPr>
            <a:xfrm>
              <a:off x="8117056" y="1367136"/>
              <a:ext cx="3165231" cy="1830364"/>
            </a:xfrm>
            <a:prstGeom prst="wedgeEllipseCallout">
              <a:avLst>
                <a:gd name="adj1" fmla="val -56875"/>
                <a:gd name="adj2" fmla="val 44430"/>
              </a:avLst>
            </a:prstGeom>
            <a:solidFill>
              <a:schemeClr val="bg1"/>
            </a:solidFill>
            <a:ln w="76200">
              <a:solidFill>
                <a:srgbClr val="D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76369" y="1682153"/>
              <a:ext cx="24466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2400" b="1" dirty="0">
                  <a:solidFill>
                    <a:srgbClr val="0070C0"/>
                  </a:solidFill>
                </a:rPr>
                <a:t>Шта је немогуће и неистинито у причи?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FC988C-20CE-4970-9E13-E42772A19645}"/>
              </a:ext>
            </a:extLst>
          </p:cNvPr>
          <p:cNvGrpSpPr/>
          <p:nvPr/>
        </p:nvGrpSpPr>
        <p:grpSpPr>
          <a:xfrm>
            <a:off x="550983" y="1366658"/>
            <a:ext cx="3165231" cy="1830364"/>
            <a:chOff x="1113063" y="1367136"/>
            <a:chExt cx="3165231" cy="1830364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DE3A2755-BB2E-469A-AA25-EDD7986CFC31}"/>
                </a:ext>
              </a:extLst>
            </p:cNvPr>
            <p:cNvSpPr/>
            <p:nvPr/>
          </p:nvSpPr>
          <p:spPr>
            <a:xfrm>
              <a:off x="1113063" y="1367136"/>
              <a:ext cx="3165231" cy="1830364"/>
            </a:xfrm>
            <a:prstGeom prst="wedgeEllipseCallout">
              <a:avLst>
                <a:gd name="adj1" fmla="val 58681"/>
                <a:gd name="adj2" fmla="val 49042"/>
              </a:avLst>
            </a:prstGeom>
            <a:solidFill>
              <a:schemeClr val="bg1"/>
            </a:solidFill>
            <a:ln w="76200">
              <a:solidFill>
                <a:srgbClr val="D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52256B-F48F-46CE-88DC-55262C6EE16E}"/>
                </a:ext>
              </a:extLst>
            </p:cNvPr>
            <p:cNvSpPr txBox="1"/>
            <p:nvPr/>
          </p:nvSpPr>
          <p:spPr>
            <a:xfrm>
              <a:off x="1635784" y="1682153"/>
              <a:ext cx="21197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2400" b="1" dirty="0">
                  <a:solidFill>
                    <a:srgbClr val="0070C0"/>
                  </a:solidFill>
                </a:rPr>
                <a:t>Шта је могуће и истинито у причи?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F102DE3-FC8A-4A72-87EE-5ABADB35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19" y="1048054"/>
            <a:ext cx="2439554" cy="5078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32C8EE-26E4-429F-8CD3-213402727E64}"/>
              </a:ext>
            </a:extLst>
          </p:cNvPr>
          <p:cNvSpPr txBox="1"/>
          <p:nvPr/>
        </p:nvSpPr>
        <p:spPr>
          <a:xfrm>
            <a:off x="458074" y="3766933"/>
            <a:ext cx="2990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ловци иду у лов;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BD8650-F675-4CCB-BDC4-B818A444D55D}"/>
              </a:ext>
            </a:extLst>
          </p:cNvPr>
          <p:cNvSpPr txBox="1"/>
          <p:nvPr/>
        </p:nvSpPr>
        <p:spPr>
          <a:xfrm>
            <a:off x="475483" y="4111655"/>
            <a:ext cx="4042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истјерају зеца из шуме;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A5F77F-057B-48E7-8962-2BFB8A74BC1D}"/>
              </a:ext>
            </a:extLst>
          </p:cNvPr>
          <p:cNvSpPr txBox="1"/>
          <p:nvPr/>
        </p:nvSpPr>
        <p:spPr>
          <a:xfrm>
            <a:off x="475483" y="4480987"/>
            <a:ext cx="2883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дођу пред кућу;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0EA5C-842C-4791-BBC1-05C49C4E7F12}"/>
              </a:ext>
            </a:extLst>
          </p:cNvPr>
          <p:cNvSpPr txBox="1"/>
          <p:nvPr/>
        </p:nvSpPr>
        <p:spPr>
          <a:xfrm>
            <a:off x="458074" y="4874929"/>
            <a:ext cx="323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позову домаћина;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8D9EAF-030A-499B-A320-F2FAB0EA467A}"/>
              </a:ext>
            </a:extLst>
          </p:cNvPr>
          <p:cNvSpPr txBox="1"/>
          <p:nvPr/>
        </p:nvSpPr>
        <p:spPr>
          <a:xfrm>
            <a:off x="463011" y="5219651"/>
            <a:ext cx="2908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разбијен ловац;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545354-900B-47EF-8823-34D532D99E4C}"/>
              </a:ext>
            </a:extLst>
          </p:cNvPr>
          <p:cNvSpPr txBox="1"/>
          <p:nvPr/>
        </p:nvSpPr>
        <p:spPr>
          <a:xfrm>
            <a:off x="6241827" y="3785814"/>
            <a:ext cx="3848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ловци иду без оружја;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9387F2-46DC-48A6-92CF-E6F187F6BF40}"/>
              </a:ext>
            </a:extLst>
          </p:cNvPr>
          <p:cNvSpPr txBox="1"/>
          <p:nvPr/>
        </p:nvSpPr>
        <p:spPr>
          <a:xfrm>
            <a:off x="6241827" y="4179629"/>
            <a:ext cx="534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понесу зеца којег нису уловили;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B9F3A2-CF88-4CA3-B9E7-4934C080B51F}"/>
              </a:ext>
            </a:extLst>
          </p:cNvPr>
          <p:cNvSpPr txBox="1"/>
          <p:nvPr/>
        </p:nvSpPr>
        <p:spPr>
          <a:xfrm>
            <a:off x="6213775" y="4507952"/>
            <a:ext cx="5589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кућа без зидова, темеља и крова;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068660-5B09-4126-981C-F805A223918E}"/>
              </a:ext>
            </a:extLst>
          </p:cNvPr>
          <p:cNvSpPr txBox="1"/>
          <p:nvPr/>
        </p:nvSpPr>
        <p:spPr>
          <a:xfrm>
            <a:off x="6241827" y="4855626"/>
            <a:ext cx="5811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разговор са домаћином кога нема;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7D7E3D-3047-49AF-9453-E5C2D6A44F61}"/>
              </a:ext>
            </a:extLst>
          </p:cNvPr>
          <p:cNvSpPr txBox="1"/>
          <p:nvPr/>
        </p:nvSpPr>
        <p:spPr>
          <a:xfrm>
            <a:off x="6204828" y="5219651"/>
            <a:ext cx="4949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</a:rPr>
              <a:t> - кување зеца у лонцу без дна;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1F41BF-F16A-47DF-B34B-1014C1CEDE82}"/>
              </a:ext>
            </a:extLst>
          </p:cNvPr>
          <p:cNvSpPr txBox="1"/>
          <p:nvPr/>
        </p:nvSpPr>
        <p:spPr>
          <a:xfrm>
            <a:off x="2908170" y="120787"/>
            <a:ext cx="6375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Пословица: </a:t>
            </a:r>
          </a:p>
          <a:p>
            <a:pPr algn="ctr"/>
            <a:r>
              <a:rPr lang="sr-Cyrl-B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Тјерао зеца, па истјерао вука</a:t>
            </a:r>
            <a:r>
              <a:rPr lang="sr-Latn-B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D0B0CB-D805-4D8F-93B3-50411BDC5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211" y="2635823"/>
            <a:ext cx="2276827" cy="3809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3417B7-146E-4B36-A1D2-658DFE349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5"/>
          <a:stretch/>
        </p:blipFill>
        <p:spPr>
          <a:xfrm>
            <a:off x="0" y="2635823"/>
            <a:ext cx="12192000" cy="4225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56A08-75A1-4267-A7C7-CEA6F30A0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39" y="3433653"/>
            <a:ext cx="2715252" cy="3348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804F6D-44A2-49F2-98A5-0FD417625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15" y="4950597"/>
            <a:ext cx="1633582" cy="1633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10F765-35D3-480E-872D-C9FAFBD38E00}"/>
              </a:ext>
            </a:extLst>
          </p:cNvPr>
          <p:cNvSpPr txBox="1"/>
          <p:nvPr/>
        </p:nvSpPr>
        <p:spPr>
          <a:xfrm>
            <a:off x="2208626" y="2236423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Замислите да је зечевима досадило да их лове </a:t>
            </a:r>
          </a:p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неспособни ловци, па су одлучили да их науче памети.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FC7DDE-65D3-43E4-ACFF-6F0DF220AD64}"/>
              </a:ext>
            </a:extLst>
          </p:cNvPr>
          <p:cNvSpPr txBox="1"/>
          <p:nvPr/>
        </p:nvSpPr>
        <p:spPr>
          <a:xfrm>
            <a:off x="4355899" y="1456168"/>
            <a:ext cx="367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Креативни задатак: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3FCB6-224B-4459-AD37-D8F262CF3771}"/>
              </a:ext>
            </a:extLst>
          </p:cNvPr>
          <p:cNvSpPr txBox="1"/>
          <p:nvPr/>
        </p:nvSpPr>
        <p:spPr>
          <a:xfrm>
            <a:off x="3693968" y="3816898"/>
            <a:ext cx="53351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Илуструј своју ловачку причу</a:t>
            </a:r>
          </a:p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испричај је својим укућанима.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8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04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23CEE4-7A37-4ED9-BE97-81C87ECF7A21}"/>
              </a:ext>
            </a:extLst>
          </p:cNvPr>
          <p:cNvSpPr txBox="1"/>
          <p:nvPr/>
        </p:nvSpPr>
        <p:spPr>
          <a:xfrm>
            <a:off x="2913878" y="654861"/>
            <a:ext cx="6364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Физичко васпитање – 2. разред</a:t>
            </a:r>
            <a:endParaRPr lang="sr-Latn-B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0815C2-9C50-4480-89DA-E102D7A57F6E}"/>
              </a:ext>
            </a:extLst>
          </p:cNvPr>
          <p:cNvSpPr txBox="1"/>
          <p:nvPr/>
        </p:nvSpPr>
        <p:spPr>
          <a:xfrm>
            <a:off x="6275147" y="1831506"/>
            <a:ext cx="53729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ВЈЕЖБЕ НА ТЛУ И ВЈЕЖБЕ РАВНОТЕЖЕ:</a:t>
            </a:r>
          </a:p>
          <a:p>
            <a:pPr algn="ctr"/>
            <a:r>
              <a:rPr lang="sr-Cyrl-B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ВЈЕЖБ</a:t>
            </a:r>
            <a:r>
              <a:rPr lang="sr-Latn-B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sr-Cyrl-B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ОБЛИКОВАЊА УЗ МУЗИКУ</a:t>
            </a:r>
            <a:endParaRPr lang="en-GB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A8D6C-40D0-44E7-A84E-0E69C232A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7" y="1604147"/>
            <a:ext cx="6163560" cy="4725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51D466-39C6-4A2F-8BEC-1A3CDBC0D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53" y="4167378"/>
            <a:ext cx="6902548" cy="25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0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a1">
            <a:hlinkClick r:id="" action="ppaction://media"/>
            <a:extLst>
              <a:ext uri="{FF2B5EF4-FFF2-40B4-BE49-F238E27FC236}">
                <a16:creationId xmlns:a16="http://schemas.microsoft.com/office/drawing/2014/main" id="{3C9EC87D-72FC-4727-B457-5A2F243577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728" r="14957"/>
          <a:stretch/>
        </p:blipFill>
        <p:spPr>
          <a:xfrm>
            <a:off x="2380957" y="457094"/>
            <a:ext cx="7430086" cy="594381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5176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7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8F24D6-4C4C-42FE-A240-0AAF3A96D6D1}"/>
              </a:ext>
            </a:extLst>
          </p:cNvPr>
          <p:cNvSpPr txBox="1"/>
          <p:nvPr/>
        </p:nvSpPr>
        <p:spPr>
          <a:xfrm>
            <a:off x="281353" y="154745"/>
            <a:ext cx="3784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Поновимо</a:t>
            </a:r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28D0A-AC0C-430E-86E4-097379E1886C}"/>
              </a:ext>
            </a:extLst>
          </p:cNvPr>
          <p:cNvSpPr txBox="1"/>
          <p:nvPr/>
        </p:nvSpPr>
        <p:spPr>
          <a:xfrm>
            <a:off x="3612062" y="739460"/>
            <a:ext cx="45143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dirty="0"/>
              <a:t> </a:t>
            </a:r>
            <a:r>
              <a:rPr lang="sr-Cyrl-BA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sr-Cyrl-BA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sr-Cyrl-BA" sz="9600" dirty="0">
                <a:solidFill>
                  <a:srgbClr val="1B8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r-Cyrl-BA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sr-Cyrl-BA" sz="9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sr-Latn-BA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27717F-D07A-4615-A832-7F4D2B5D1288}"/>
              </a:ext>
            </a:extLst>
          </p:cNvPr>
          <p:cNvCxnSpPr>
            <a:cxnSpLocks/>
          </p:cNvCxnSpPr>
          <p:nvPr/>
        </p:nvCxnSpPr>
        <p:spPr>
          <a:xfrm>
            <a:off x="4389120" y="2155610"/>
            <a:ext cx="1478470" cy="17418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992EF4-07BD-4BE5-BC6A-87EB7FAC395F}"/>
              </a:ext>
            </a:extLst>
          </p:cNvPr>
          <p:cNvCxnSpPr>
            <a:cxnSpLocks/>
          </p:cNvCxnSpPr>
          <p:nvPr/>
        </p:nvCxnSpPr>
        <p:spPr>
          <a:xfrm>
            <a:off x="6080534" y="1981872"/>
            <a:ext cx="1513669" cy="1121438"/>
          </a:xfrm>
          <a:prstGeom prst="straightConnector1">
            <a:avLst/>
          </a:prstGeom>
          <a:ln w="76200">
            <a:solidFill>
              <a:srgbClr val="1B8F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698AF7-9AC8-4DCE-900A-14F330A319D4}"/>
              </a:ext>
            </a:extLst>
          </p:cNvPr>
          <p:cNvCxnSpPr>
            <a:cxnSpLocks/>
          </p:cNvCxnSpPr>
          <p:nvPr/>
        </p:nvCxnSpPr>
        <p:spPr>
          <a:xfrm flipV="1">
            <a:off x="8238981" y="1416983"/>
            <a:ext cx="1549998" cy="93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089C73-F0B6-47FB-A582-DFFF8F37BF62}"/>
              </a:ext>
            </a:extLst>
          </p:cNvPr>
          <p:cNvSpPr txBox="1"/>
          <p:nvPr/>
        </p:nvSpPr>
        <p:spPr>
          <a:xfrm>
            <a:off x="4625172" y="3904059"/>
            <a:ext cx="37875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ПРВИ</a:t>
            </a:r>
            <a:r>
              <a:rPr lang="sr-Cyrl-B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САБИРАК</a:t>
            </a:r>
            <a:endParaRPr lang="sr-Latn-B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CBCDDD-703C-44A0-BCC7-C33D82FF5F98}"/>
              </a:ext>
            </a:extLst>
          </p:cNvPr>
          <p:cNvSpPr txBox="1"/>
          <p:nvPr/>
        </p:nvSpPr>
        <p:spPr>
          <a:xfrm>
            <a:off x="7618223" y="2875909"/>
            <a:ext cx="4056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>
                <a:solidFill>
                  <a:srgbClr val="1B8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 САБИРАК</a:t>
            </a:r>
            <a:endParaRPr lang="sr-Latn-BA" sz="4400" dirty="0">
              <a:solidFill>
                <a:srgbClr val="1B8F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4C5B27-B0B5-4A9A-9121-15DB4CBE3F07}"/>
              </a:ext>
            </a:extLst>
          </p:cNvPr>
          <p:cNvSpPr txBox="1"/>
          <p:nvPr/>
        </p:nvSpPr>
        <p:spPr>
          <a:xfrm>
            <a:off x="10047788" y="1139569"/>
            <a:ext cx="1409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ЗБИР</a:t>
            </a:r>
            <a:endParaRPr lang="sr-Latn-BA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5C361-24DA-4904-8864-DC6745A17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b="5145"/>
          <a:stretch/>
        </p:blipFill>
        <p:spPr>
          <a:xfrm>
            <a:off x="255294" y="1194178"/>
            <a:ext cx="4767280" cy="566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BED49-758F-475A-B176-3888B3202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28" y="4253256"/>
            <a:ext cx="3234266" cy="26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CC90F1-D0EC-4DC1-92C2-6A39FB9D7280}"/>
              </a:ext>
            </a:extLst>
          </p:cNvPr>
          <p:cNvSpPr txBox="1"/>
          <p:nvPr/>
        </p:nvSpPr>
        <p:spPr>
          <a:xfrm>
            <a:off x="448388" y="239386"/>
            <a:ext cx="2380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Примјер:</a:t>
            </a:r>
            <a:endParaRPr lang="sr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EF8B0-EA98-481F-BBC2-F52DF11E3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44" y="197024"/>
            <a:ext cx="797068" cy="13063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7817A2A-3D37-45EE-880E-C3B33664D152}"/>
              </a:ext>
            </a:extLst>
          </p:cNvPr>
          <p:cNvGrpSpPr/>
          <p:nvPr/>
        </p:nvGrpSpPr>
        <p:grpSpPr>
          <a:xfrm>
            <a:off x="9222920" y="116375"/>
            <a:ext cx="2520692" cy="1504941"/>
            <a:chOff x="7234609" y="991592"/>
            <a:chExt cx="3469201" cy="20573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2F5CB6-894D-4552-97DE-5FF551AF0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3700">
              <a:off x="7234609" y="1042630"/>
              <a:ext cx="1224160" cy="20062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166F84-C314-441F-9FA3-579B62E91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6859">
              <a:off x="9479650" y="991592"/>
              <a:ext cx="1224160" cy="20062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A5CB56-B04E-4A60-B3E7-96245BD7B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960" y="1042631"/>
              <a:ext cx="1224160" cy="200626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5B6C631-0F06-42D8-BF6D-E0500420F5F7}"/>
              </a:ext>
            </a:extLst>
          </p:cNvPr>
          <p:cNvSpPr txBox="1"/>
          <p:nvPr/>
        </p:nvSpPr>
        <p:spPr>
          <a:xfrm>
            <a:off x="4498980" y="1528340"/>
            <a:ext cx="41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sr-Latn-B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2528F0-391B-46FD-9E19-66670E0B500C}"/>
              </a:ext>
            </a:extLst>
          </p:cNvPr>
          <p:cNvSpPr txBox="1"/>
          <p:nvPr/>
        </p:nvSpPr>
        <p:spPr>
          <a:xfrm>
            <a:off x="7660211" y="111356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3600" dirty="0">
                <a:solidFill>
                  <a:srgbClr val="0094C8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D60623-451F-4031-B0DA-F32F96418FBE}"/>
              </a:ext>
            </a:extLst>
          </p:cNvPr>
          <p:cNvSpPr txBox="1"/>
          <p:nvPr/>
        </p:nvSpPr>
        <p:spPr>
          <a:xfrm>
            <a:off x="9983228" y="120912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3600" dirty="0">
                <a:solidFill>
                  <a:srgbClr val="1B8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377FC8-B7BA-4749-A453-927FD6A6034B}"/>
              </a:ext>
            </a:extLst>
          </p:cNvPr>
          <p:cNvSpPr txBox="1"/>
          <p:nvPr/>
        </p:nvSpPr>
        <p:spPr>
          <a:xfrm>
            <a:off x="685308" y="2273942"/>
            <a:ext cx="5791970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Сабирци су бројеви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r-Cyrl-BA" sz="3200" dirty="0">
                <a:solidFill>
                  <a:srgbClr val="0094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sr-Cyrl-BA" sz="3200" dirty="0">
                <a:solidFill>
                  <a:srgbClr val="1B8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sr-Latn-BA" sz="3200" dirty="0">
              <a:solidFill>
                <a:srgbClr val="1B8F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D4BB0-2BDC-41A1-8755-36AE7A2BDD9B}"/>
              </a:ext>
            </a:extLst>
          </p:cNvPr>
          <p:cNvSpPr txBox="1"/>
          <p:nvPr/>
        </p:nvSpPr>
        <p:spPr>
          <a:xfrm>
            <a:off x="736603" y="3249281"/>
            <a:ext cx="5641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Рачунамо на два начина:</a:t>
            </a:r>
            <a:endParaRPr lang="sr-Latn-B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1D72EA-74BE-4585-99EA-728E4C9110C7}"/>
              </a:ext>
            </a:extLst>
          </p:cNvPr>
          <p:cNvSpPr txBox="1"/>
          <p:nvPr/>
        </p:nvSpPr>
        <p:spPr>
          <a:xfrm>
            <a:off x="264513" y="4392698"/>
            <a:ext cx="6912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начин: (</a:t>
            </a:r>
            <a:r>
              <a:rPr lang="sr-Cyrl-BA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sr-Cyrl-BA" sz="4000" dirty="0">
                <a:solidFill>
                  <a:srgbClr val="0094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+ </a:t>
            </a:r>
            <a:r>
              <a:rPr lang="sr-Cyrl-BA" sz="4000" dirty="0">
                <a:solidFill>
                  <a:srgbClr val="1B8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5 + 3 = 8 </a:t>
            </a:r>
            <a:endParaRPr lang="sr-Latn-B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14CCE4-2A07-468F-A743-40F2838795C6}"/>
              </a:ext>
            </a:extLst>
          </p:cNvPr>
          <p:cNvGrpSpPr/>
          <p:nvPr/>
        </p:nvGrpSpPr>
        <p:grpSpPr>
          <a:xfrm>
            <a:off x="3266097" y="169751"/>
            <a:ext cx="3106175" cy="1725208"/>
            <a:chOff x="570235" y="979837"/>
            <a:chExt cx="3106175" cy="172520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25B019-8DB8-45AA-8EC5-51DD55F6D5CC}"/>
                </a:ext>
              </a:extLst>
            </p:cNvPr>
            <p:cNvGrpSpPr/>
            <p:nvPr/>
          </p:nvGrpSpPr>
          <p:grpSpPr>
            <a:xfrm rot="20745872">
              <a:off x="570235" y="1049621"/>
              <a:ext cx="1649029" cy="1461175"/>
              <a:chOff x="648812" y="1090913"/>
              <a:chExt cx="2367089" cy="197539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33EEEEC-D137-4DFE-B38F-12BED467E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528151">
                <a:off x="648812" y="1090913"/>
                <a:ext cx="1201741" cy="196951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9C52BF0-6FA3-4847-AC95-2172F3A6D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99111">
                <a:off x="1814160" y="1096793"/>
                <a:ext cx="1201741" cy="1969519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C720602-D824-4A53-BBE0-E85112985749}"/>
                </a:ext>
              </a:extLst>
            </p:cNvPr>
            <p:cNvGrpSpPr/>
            <p:nvPr/>
          </p:nvGrpSpPr>
          <p:grpSpPr>
            <a:xfrm>
              <a:off x="2117842" y="979837"/>
              <a:ext cx="1558568" cy="1725208"/>
              <a:chOff x="271667" y="1036726"/>
              <a:chExt cx="2237238" cy="233235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C0400D6-3B11-4212-A2FE-1E2568089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16363">
                <a:off x="271667" y="1036726"/>
                <a:ext cx="1201741" cy="196951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BA227C3-0B6E-49F9-949C-001B46C7B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30138">
                <a:off x="1307164" y="1399558"/>
                <a:ext cx="1201741" cy="1969519"/>
              </a:xfrm>
              <a:prstGeom prst="rect">
                <a:avLst/>
              </a:prstGeom>
            </p:spPr>
          </p:pic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5F014AA-621D-46F5-93C6-D0E96ABA76FF}"/>
              </a:ext>
            </a:extLst>
          </p:cNvPr>
          <p:cNvSpPr txBox="1"/>
          <p:nvPr/>
        </p:nvSpPr>
        <p:spPr>
          <a:xfrm>
            <a:off x="247688" y="5704179"/>
            <a:ext cx="6667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начин: </a:t>
            </a:r>
            <a:r>
              <a:rPr lang="sr-Cyrl-BA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(</a:t>
            </a:r>
            <a:r>
              <a:rPr lang="sr-Cyrl-BA" sz="4000" dirty="0">
                <a:solidFill>
                  <a:srgbClr val="0094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sr-Cyrl-BA" sz="4000" dirty="0">
                <a:solidFill>
                  <a:srgbClr val="1B8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sr-Latn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4 + 4 = 8</a:t>
            </a:r>
            <a:endParaRPr lang="sr-Latn-B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F33EC51E-2CA4-48E4-A7CB-9EDFC29FBA4B}"/>
              </a:ext>
            </a:extLst>
          </p:cNvPr>
          <p:cNvSpPr/>
          <p:nvPr/>
        </p:nvSpPr>
        <p:spPr>
          <a:xfrm>
            <a:off x="3033740" y="4105465"/>
            <a:ext cx="2040835" cy="422496"/>
          </a:xfrm>
          <a:prstGeom prst="curvedDownArrow">
            <a:avLst/>
          </a:prstGeom>
          <a:solidFill>
            <a:srgbClr val="FF0000"/>
          </a:solidFill>
          <a:ln>
            <a:solidFill>
              <a:srgbClr val="D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>
              <a:solidFill>
                <a:schemeClr val="tx1"/>
              </a:solidFill>
            </a:endParaRPr>
          </a:p>
        </p:txBody>
      </p:sp>
      <p:sp>
        <p:nvSpPr>
          <p:cNvPr id="43" name="Arrow: Curved Down 42">
            <a:extLst>
              <a:ext uri="{FF2B5EF4-FFF2-40B4-BE49-F238E27FC236}">
                <a16:creationId xmlns:a16="http://schemas.microsoft.com/office/drawing/2014/main" id="{3A91D43A-8610-46F9-BACE-25C09E19EAED}"/>
              </a:ext>
            </a:extLst>
          </p:cNvPr>
          <p:cNvSpPr/>
          <p:nvPr/>
        </p:nvSpPr>
        <p:spPr>
          <a:xfrm>
            <a:off x="4260868" y="4137333"/>
            <a:ext cx="1627414" cy="422497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>
              <a:solidFill>
                <a:schemeClr val="tx1"/>
              </a:solidFill>
            </a:endParaRPr>
          </a:p>
        </p:txBody>
      </p:sp>
      <p:sp>
        <p:nvSpPr>
          <p:cNvPr id="45" name="Arrow: Curved Down 44">
            <a:extLst>
              <a:ext uri="{FF2B5EF4-FFF2-40B4-BE49-F238E27FC236}">
                <a16:creationId xmlns:a16="http://schemas.microsoft.com/office/drawing/2014/main" id="{5E2E2466-89E6-4887-A7A2-81DFB537BB80}"/>
              </a:ext>
            </a:extLst>
          </p:cNvPr>
          <p:cNvSpPr/>
          <p:nvPr/>
        </p:nvSpPr>
        <p:spPr>
          <a:xfrm>
            <a:off x="2531166" y="5434151"/>
            <a:ext cx="2674578" cy="418061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>
              <a:solidFill>
                <a:schemeClr val="tx1"/>
              </a:solidFill>
            </a:endParaRPr>
          </a:p>
        </p:txBody>
      </p:sp>
      <p:sp>
        <p:nvSpPr>
          <p:cNvPr id="49" name="Arrow: Curved Down 48">
            <a:extLst>
              <a:ext uri="{FF2B5EF4-FFF2-40B4-BE49-F238E27FC236}">
                <a16:creationId xmlns:a16="http://schemas.microsoft.com/office/drawing/2014/main" id="{60716A37-0752-4AF7-A2DE-52B4319BCDFD}"/>
              </a:ext>
            </a:extLst>
          </p:cNvPr>
          <p:cNvSpPr/>
          <p:nvPr/>
        </p:nvSpPr>
        <p:spPr>
          <a:xfrm>
            <a:off x="3710385" y="5407583"/>
            <a:ext cx="2177897" cy="418061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>
              <a:solidFill>
                <a:schemeClr val="tx1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DA64A4D-4134-4081-881E-C6C8B7B7DB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1900" r="21" b="603"/>
          <a:stretch/>
        </p:blipFill>
        <p:spPr>
          <a:xfrm>
            <a:off x="6887290" y="1851926"/>
            <a:ext cx="5304710" cy="495280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4DB9EE7-BCFE-41DB-894D-8FCB889B6121}"/>
              </a:ext>
            </a:extLst>
          </p:cNvPr>
          <p:cNvSpPr txBox="1"/>
          <p:nvPr/>
        </p:nvSpPr>
        <p:spPr>
          <a:xfrm>
            <a:off x="7257892" y="2103279"/>
            <a:ext cx="4486311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) </a:t>
            </a:r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знак за заграду.</a:t>
            </a:r>
          </a:p>
          <a:p>
            <a:pPr algn="ctr"/>
            <a:endParaRPr lang="sr-Latn-BA" sz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Када у задатку имамо </a:t>
            </a:r>
          </a:p>
          <a:p>
            <a:pPr algn="ctr"/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заграду, прво </a:t>
            </a:r>
          </a:p>
          <a:p>
            <a:pPr algn="ctr"/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рачунамо </a:t>
            </a:r>
          </a:p>
          <a:p>
            <a:pPr algn="ctr"/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бројеве у загради.</a:t>
            </a:r>
            <a:endParaRPr lang="sr-Latn-B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454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 animBg="1"/>
      <p:bldP spid="28" grpId="0"/>
      <p:bldP spid="29" grpId="0"/>
      <p:bldP spid="36" grpId="0"/>
      <p:bldP spid="41" grpId="0" animBg="1"/>
      <p:bldP spid="43" grpId="0" animBg="1"/>
      <p:bldP spid="45" grpId="0" animBg="1"/>
      <p:bldP spid="49" grpId="0" animBg="1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7B22A7E-9607-4A61-80BB-C5B09FD6C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5128" r="3876" b="4410"/>
          <a:stretch/>
        </p:blipFill>
        <p:spPr>
          <a:xfrm>
            <a:off x="-47933" y="0"/>
            <a:ext cx="12239933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BEDB546-7E0E-4DA2-8517-BE8B10867572}"/>
              </a:ext>
            </a:extLst>
          </p:cNvPr>
          <p:cNvSpPr txBox="1"/>
          <p:nvPr/>
        </p:nvSpPr>
        <p:spPr>
          <a:xfrm>
            <a:off x="5897231" y="3868991"/>
            <a:ext cx="405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6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(</a:t>
            </a:r>
            <a:r>
              <a:rPr lang="sr-Cyrl-BA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r-Latn-BA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sr-Latn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3600" dirty="0">
                <a:solidFill>
                  <a:srgbClr val="1FA4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= 4 + 4 = 8</a:t>
            </a:r>
            <a:endParaRPr lang="sr-Latn-B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35DBD9-0288-4BF7-9A21-543539B6D5EC}"/>
              </a:ext>
            </a:extLst>
          </p:cNvPr>
          <p:cNvSpPr txBox="1"/>
          <p:nvPr/>
        </p:nvSpPr>
        <p:spPr>
          <a:xfrm>
            <a:off x="4703491" y="3824271"/>
            <a:ext cx="92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endParaRPr lang="sr-Latn-B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F51B60-FE4A-4726-84BC-C42879A65389}"/>
              </a:ext>
            </a:extLst>
          </p:cNvPr>
          <p:cNvSpPr txBox="1"/>
          <p:nvPr/>
        </p:nvSpPr>
        <p:spPr>
          <a:xfrm>
            <a:off x="374651" y="3903344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sr-Cyrl-B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sr-Cyrl-BA" sz="3600" dirty="0">
                <a:solidFill>
                  <a:srgbClr val="0094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+ </a:t>
            </a:r>
            <a:r>
              <a:rPr lang="sr-Cyrl-BA" sz="3600" dirty="0">
                <a:solidFill>
                  <a:srgbClr val="1B8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r-Cyrl-BA" sz="3600" dirty="0">
                <a:solidFill>
                  <a:srgbClr val="1FA4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5 + 3 = 8</a:t>
            </a:r>
            <a:endParaRPr lang="sr-Latn-B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BCF278-BC0D-49CE-8150-B32F51C99E7E}"/>
              </a:ext>
            </a:extLst>
          </p:cNvPr>
          <p:cNvSpPr txBox="1"/>
          <p:nvPr/>
        </p:nvSpPr>
        <p:spPr>
          <a:xfrm>
            <a:off x="3551293" y="4623091"/>
            <a:ext cx="5982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endParaRPr lang="sr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D9A046-E807-459D-8ACC-7989891EA52B}"/>
              </a:ext>
            </a:extLst>
          </p:cNvPr>
          <p:cNvSpPr txBox="1"/>
          <p:nvPr/>
        </p:nvSpPr>
        <p:spPr>
          <a:xfrm>
            <a:off x="4885768" y="4623091"/>
            <a:ext cx="593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endParaRPr lang="sr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FAE721-1110-44CC-90AE-831A137C137A}"/>
              </a:ext>
            </a:extLst>
          </p:cNvPr>
          <p:cNvSpPr txBox="1"/>
          <p:nvPr/>
        </p:nvSpPr>
        <p:spPr>
          <a:xfrm>
            <a:off x="6582956" y="462309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sr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Scroll: Horizontal 40">
            <a:extLst>
              <a:ext uri="{FF2B5EF4-FFF2-40B4-BE49-F238E27FC236}">
                <a16:creationId xmlns:a16="http://schemas.microsoft.com/office/drawing/2014/main" id="{131D9EE7-6514-42A4-B24C-0AF17F330666}"/>
              </a:ext>
            </a:extLst>
          </p:cNvPr>
          <p:cNvSpPr/>
          <p:nvPr/>
        </p:nvSpPr>
        <p:spPr>
          <a:xfrm>
            <a:off x="602192" y="413918"/>
            <a:ext cx="9591879" cy="3381657"/>
          </a:xfrm>
          <a:prstGeom prst="horizontalScroll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02F5B5-81E0-4BEF-BDA0-4DBF17CDCEF5}"/>
              </a:ext>
            </a:extLst>
          </p:cNvPr>
          <p:cNvSpPr txBox="1"/>
          <p:nvPr/>
        </p:nvSpPr>
        <p:spPr>
          <a:xfrm>
            <a:off x="782564" y="833863"/>
            <a:ext cx="9231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Уколико сабирке здружимо на било који начин</a:t>
            </a:r>
            <a:r>
              <a:rPr lang="sr-Latn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sr-Cyrl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збир ће остати исти.</a:t>
            </a:r>
            <a:endParaRPr lang="sr-Latn-BA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75C7000-6AD3-4592-A2A0-BAFE6682D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2" y="4623091"/>
            <a:ext cx="2120520" cy="1647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C3802-24FB-42E2-942D-65FD4FCEFC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9"/>
          <a:stretch/>
        </p:blipFill>
        <p:spPr>
          <a:xfrm>
            <a:off x="9660835" y="2337541"/>
            <a:ext cx="2599621" cy="45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409465-E5F5-4DAB-BA17-5D892D8300A1}"/>
              </a:ext>
            </a:extLst>
          </p:cNvPr>
          <p:cNvSpPr txBox="1"/>
          <p:nvPr/>
        </p:nvSpPr>
        <p:spPr>
          <a:xfrm>
            <a:off x="506438" y="351692"/>
            <a:ext cx="2452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Задатак 1.</a:t>
            </a:r>
            <a:endParaRPr lang="sr-Latn-B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D24F3-2D9D-4424-B67A-9F92E2ECDCD5}"/>
              </a:ext>
            </a:extLst>
          </p:cNvPr>
          <p:cNvSpPr txBox="1"/>
          <p:nvPr/>
        </p:nvSpPr>
        <p:spPr>
          <a:xfrm>
            <a:off x="823350" y="1206007"/>
            <a:ext cx="8505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Бројеве 1, 5 и 3 сабери на два начина.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3EF7D-7544-40F3-A7B8-BF7611F81854}"/>
              </a:ext>
            </a:extLst>
          </p:cNvPr>
          <p:cNvSpPr txBox="1"/>
          <p:nvPr/>
        </p:nvSpPr>
        <p:spPr>
          <a:xfrm>
            <a:off x="803314" y="3848007"/>
            <a:ext cx="8545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Први начин (1 + 5) + 3 = 6 + 3 = 9</a:t>
            </a:r>
            <a:endParaRPr lang="sr-Latn-BA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93BC0-FDA8-4FA2-9F34-63C07EE195EB}"/>
              </a:ext>
            </a:extLst>
          </p:cNvPr>
          <p:cNvSpPr txBox="1"/>
          <p:nvPr/>
        </p:nvSpPr>
        <p:spPr>
          <a:xfrm>
            <a:off x="803314" y="5011723"/>
            <a:ext cx="8751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 начин 1 + (5 + 3) = 1 + 8 = 9</a:t>
            </a:r>
            <a:endParaRPr lang="sr-Latn-BA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C17D03-3237-4B09-A89A-4A376ACD2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73" y="2376130"/>
            <a:ext cx="837652" cy="8968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51020A-57A4-4848-9AE1-FA2514C9C6A8}"/>
              </a:ext>
            </a:extLst>
          </p:cNvPr>
          <p:cNvGrpSpPr/>
          <p:nvPr/>
        </p:nvGrpSpPr>
        <p:grpSpPr>
          <a:xfrm>
            <a:off x="3391927" y="2004031"/>
            <a:ext cx="2497429" cy="1511257"/>
            <a:chOff x="4261180" y="1470482"/>
            <a:chExt cx="3554889" cy="22984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309A18F-580D-4F67-990A-71AA88617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528" y="2539729"/>
              <a:ext cx="1202541" cy="121917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5B73163-A70F-40FA-BF84-63E457553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7290" y="2549747"/>
              <a:ext cx="1202541" cy="121917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D2ADA3-1AF1-40EA-993F-3DE10862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180" y="2524196"/>
              <a:ext cx="1202541" cy="121917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FE4B0D5-35EE-4239-A563-1874C1014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599" y="1481773"/>
              <a:ext cx="1202541" cy="121917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0CA261-156E-4FBF-80D8-82AA03A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058" y="1470482"/>
              <a:ext cx="1202541" cy="121917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3FDED46-4467-4D10-84F3-ACC84F1BE8AD}"/>
              </a:ext>
            </a:extLst>
          </p:cNvPr>
          <p:cNvGrpSpPr/>
          <p:nvPr/>
        </p:nvGrpSpPr>
        <p:grpSpPr>
          <a:xfrm>
            <a:off x="6814720" y="1951664"/>
            <a:ext cx="1711603" cy="1569859"/>
            <a:chOff x="9323213" y="1303198"/>
            <a:chExt cx="2208992" cy="247895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72871F9-569A-46BF-8A70-B24CB26DB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3213" y="2432108"/>
              <a:ext cx="1121691" cy="129828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D258D72-BC19-48FF-A5CC-6E215E4BD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519" y="1303198"/>
              <a:ext cx="1121691" cy="129828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D9CC01-0EC6-4D2F-87E2-C45182E5E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0514" y="2483868"/>
              <a:ext cx="1121691" cy="129828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8BF803F-AD36-4CDA-A0A3-8F26FF456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8"/>
          <a:stretch/>
        </p:blipFill>
        <p:spPr>
          <a:xfrm>
            <a:off x="8388292" y="1279294"/>
            <a:ext cx="3687445" cy="48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1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84C2-BF0F-4686-9C70-956270233F9E}"/>
              </a:ext>
            </a:extLst>
          </p:cNvPr>
          <p:cNvSpPr txBox="1"/>
          <p:nvPr/>
        </p:nvSpPr>
        <p:spPr>
          <a:xfrm>
            <a:off x="817077" y="349906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Задатак 2.</a:t>
            </a:r>
            <a:endParaRPr lang="sr-Latn-B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5218C-2B83-40E9-9792-EF43BAC07846}"/>
              </a:ext>
            </a:extLst>
          </p:cNvPr>
          <p:cNvSpPr txBox="1"/>
          <p:nvPr/>
        </p:nvSpPr>
        <p:spPr>
          <a:xfrm>
            <a:off x="648024" y="1052021"/>
            <a:ext cx="10753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Мишо је имао 5 аутића. Тата му је поклонио 3 аутића,</a:t>
            </a:r>
          </a:p>
          <a:p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мама још 2. Колико сада Мишо има аутића.?</a:t>
            </a:r>
            <a:endParaRPr lang="sr-Latn-B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204077-E0A0-4BED-AF3C-BD7B18014209}"/>
              </a:ext>
            </a:extLst>
          </p:cNvPr>
          <p:cNvGrpSpPr/>
          <p:nvPr/>
        </p:nvGrpSpPr>
        <p:grpSpPr>
          <a:xfrm>
            <a:off x="5618921" y="2351660"/>
            <a:ext cx="3232257" cy="1367152"/>
            <a:chOff x="5535280" y="2381251"/>
            <a:chExt cx="3396592" cy="15690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CBD7F8-AE85-4EE8-AE7A-CB0BE8B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5535280" y="2414218"/>
              <a:ext cx="1613440" cy="79461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FC99F0-0A89-4406-BC61-95CD163C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668121" y="3155639"/>
              <a:ext cx="1613440" cy="79461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9378DF9-1ECB-4965-A61D-7D903F860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318432" y="2381251"/>
              <a:ext cx="1613440" cy="79461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2CA073-60D9-492C-9D05-FF0C413BBF8D}"/>
              </a:ext>
            </a:extLst>
          </p:cNvPr>
          <p:cNvGrpSpPr/>
          <p:nvPr/>
        </p:nvGrpSpPr>
        <p:grpSpPr>
          <a:xfrm>
            <a:off x="9603513" y="2117159"/>
            <a:ext cx="1940463" cy="1502957"/>
            <a:chOff x="9781207" y="2164677"/>
            <a:chExt cx="2119784" cy="16245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2ADF09-B42B-4DE9-BF5A-774C7437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9781207" y="2874727"/>
              <a:ext cx="1829082" cy="91454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4465E02-9BFB-4FF2-B702-A8D8C7D89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0071909" y="2164677"/>
              <a:ext cx="1829082" cy="91454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712032-9DBC-4AAE-94DB-BBE9741311AE}"/>
              </a:ext>
            </a:extLst>
          </p:cNvPr>
          <p:cNvGrpSpPr/>
          <p:nvPr/>
        </p:nvGrpSpPr>
        <p:grpSpPr>
          <a:xfrm>
            <a:off x="554406" y="2309074"/>
            <a:ext cx="4488632" cy="1335244"/>
            <a:chOff x="324616" y="2289887"/>
            <a:chExt cx="4824441" cy="15154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1C1DC4-86DA-42EE-9E43-DA08A3F29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24616" y="2290189"/>
              <a:ext cx="1560870" cy="7804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ECFD1CA-EDDE-4094-8412-2B2B4E80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606938" y="3024860"/>
              <a:ext cx="1560870" cy="78043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1E24EC-0BF3-4100-A5A7-C62485289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2545151" y="3012203"/>
              <a:ext cx="1560870" cy="78043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D50D06F-9827-4729-BE88-C90428C62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908891" y="2315103"/>
              <a:ext cx="1560870" cy="78043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F39FDD0-5495-4E3E-ABBF-BF0A851B0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588187" y="2289887"/>
              <a:ext cx="1560870" cy="780435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642C637-CD8A-40D3-8265-7CE03878B112}"/>
              </a:ext>
            </a:extLst>
          </p:cNvPr>
          <p:cNvSpPr txBox="1"/>
          <p:nvPr/>
        </p:nvSpPr>
        <p:spPr>
          <a:xfrm>
            <a:off x="648024" y="3915664"/>
            <a:ext cx="7532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Први начин: (5 + 3) + 2 = 8 + 2 = 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ECA617-9D41-4A0C-8C38-1D8AD525829D}"/>
              </a:ext>
            </a:extLst>
          </p:cNvPr>
          <p:cNvSpPr txBox="1"/>
          <p:nvPr/>
        </p:nvSpPr>
        <p:spPr>
          <a:xfrm>
            <a:off x="648024" y="4820402"/>
            <a:ext cx="7705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 начин: 5 + (3 + 2) = 5 + 5 = 10</a:t>
            </a:r>
            <a:endParaRPr lang="sr-Latn-B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8A558D-F88A-4370-AABF-4F475F6E7726}"/>
              </a:ext>
            </a:extLst>
          </p:cNvPr>
          <p:cNvSpPr txBox="1"/>
          <p:nvPr/>
        </p:nvSpPr>
        <p:spPr>
          <a:xfrm>
            <a:off x="647327" y="5630969"/>
            <a:ext cx="8129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Одговор: Сада Мишо има 10 аутића</a:t>
            </a:r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r-Latn-B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805091F-8765-4063-977B-13C2643AAE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900" y="3752714"/>
            <a:ext cx="2234966" cy="28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E96CCA-37EE-4DFA-A2E8-108BB56E8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C566B3-9719-42C9-87C0-0B865B5EF0A6}"/>
              </a:ext>
            </a:extLst>
          </p:cNvPr>
          <p:cNvSpPr txBox="1"/>
          <p:nvPr/>
        </p:nvSpPr>
        <p:spPr>
          <a:xfrm>
            <a:off x="2234216" y="1690062"/>
            <a:ext cx="77235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ЗАДАТАК ЗА САМОСТАЛАН РАД</a:t>
            </a:r>
            <a:r>
              <a:rPr lang="sr-Latn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endParaRPr lang="sr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Урадити 3. и 4. задатак из уџбеника Математика на страни 65.</a:t>
            </a:r>
            <a:endParaRPr lang="sr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70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357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91E5DF-634E-4A62-8427-F4A0CC5C7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7683"/>
            <a:ext cx="12192000" cy="5430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8E163D-BFF3-4C58-9059-724C232DCA1F}"/>
              </a:ext>
            </a:extLst>
          </p:cNvPr>
          <p:cNvSpPr txBox="1"/>
          <p:nvPr/>
        </p:nvSpPr>
        <p:spPr>
          <a:xfrm>
            <a:off x="3862523" y="1203575"/>
            <a:ext cx="5592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Српски језик – 2. разред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CC9AD-936F-4757-93E8-061B4FB04690}"/>
              </a:ext>
            </a:extLst>
          </p:cNvPr>
          <p:cNvGrpSpPr/>
          <p:nvPr/>
        </p:nvGrpSpPr>
        <p:grpSpPr>
          <a:xfrm>
            <a:off x="1700974" y="1711406"/>
            <a:ext cx="9915464" cy="2431435"/>
            <a:chOff x="1138266" y="1527555"/>
            <a:chExt cx="9915464" cy="2431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7E0B3A-E7DA-4CF5-A4C8-55FF2BEA4258}"/>
                </a:ext>
              </a:extLst>
            </p:cNvPr>
            <p:cNvSpPr/>
            <p:nvPr/>
          </p:nvSpPr>
          <p:spPr>
            <a:xfrm>
              <a:off x="3775367" y="1527555"/>
              <a:ext cx="4641263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r-Cyrl-BA" sz="66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Три ловца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33124A-AC5B-464E-8165-E62568570E5A}"/>
                </a:ext>
              </a:extLst>
            </p:cNvPr>
            <p:cNvSpPr/>
            <p:nvPr/>
          </p:nvSpPr>
          <p:spPr>
            <a:xfrm>
              <a:off x="1138266" y="2635551"/>
              <a:ext cx="9915464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r-Cyrl-BA" sz="40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Српска народна приповијетка</a:t>
              </a:r>
            </a:p>
            <a:p>
              <a:pPr algn="ctr"/>
              <a:r>
                <a:rPr lang="sr-Cyrl-BA" sz="40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 </a:t>
              </a:r>
              <a:r>
                <a:rPr lang="sr-Cyrl-BA" sz="32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утврђивање</a:t>
              </a:r>
              <a:endParaRPr 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09EEB12-4E72-4917-8FC2-DAF74C94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15" y="4451046"/>
            <a:ext cx="1199471" cy="1199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D0055E-C2DB-4FC2-89DE-529863D84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1" y="3291840"/>
            <a:ext cx="2869138" cy="35385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484</Words>
  <Application>Microsoft Office PowerPoint</Application>
  <PresentationFormat>Widescreen</PresentationFormat>
  <Paragraphs>77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Lanaco I</dc:creator>
  <cp:lastModifiedBy>JU OŠ Desanka Maksimović - Stanari</cp:lastModifiedBy>
  <cp:revision>48</cp:revision>
  <dcterms:created xsi:type="dcterms:W3CDTF">2020-11-14T18:59:12Z</dcterms:created>
  <dcterms:modified xsi:type="dcterms:W3CDTF">2020-11-21T17:19:46Z</dcterms:modified>
</cp:coreProperties>
</file>