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55" autoAdjust="0"/>
  </p:normalViewPr>
  <p:slideViewPr>
    <p:cSldViewPr snapToGrid="0">
      <p:cViewPr>
        <p:scale>
          <a:sx n="80" d="100"/>
          <a:sy n="80" d="100"/>
        </p:scale>
        <p:origin x="336" y="-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66457-D5A3-4814-B564-806C403A0FC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13ED-1379-4478-8A02-E72AB965E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22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47938-040C-4392-9FC5-F4EFDF860828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C6DAC-9AFC-45D2-9306-ED45646E8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C6DAC-9AFC-45D2-9306-ED45646E8E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5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8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84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0295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81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842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91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2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2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5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6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5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4EC88C-A199-4DC0-8D29-F4BC5944AD4A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5AB072C-9D31-4CDB-92E9-89441F44A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  <p:sldLayoutId id="2147484112" r:id="rId15"/>
    <p:sldLayoutId id="2147484113" r:id="rId16"/>
    <p:sldLayoutId id="21474841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BA" sz="2800" dirty="0" smtClean="0"/>
              <a:t>                    </a:t>
            </a:r>
            <a:r>
              <a:rPr lang="sr-Cyrl-RS" sz="2800" dirty="0" smtClean="0"/>
              <a:t>историја</a:t>
            </a:r>
            <a:r>
              <a:rPr lang="sr-Latn-BA" sz="2800" dirty="0" smtClean="0"/>
              <a:t>  </a:t>
            </a:r>
            <a:r>
              <a:rPr lang="sr-Latn-BA" sz="2800" dirty="0" smtClean="0"/>
              <a:t>6. </a:t>
            </a:r>
            <a:r>
              <a:rPr lang="sr-Cyrl-RS" sz="2800" dirty="0" smtClean="0"/>
              <a:t>разред</a:t>
            </a:r>
            <a:r>
              <a:rPr lang="sr-Latn-BA" sz="2800" dirty="0" smtClean="0"/>
              <a:t>  </a:t>
            </a:r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sr-Latn-BA" sz="2800" dirty="0" smtClean="0"/>
              <a:t>                                   </a:t>
            </a:r>
            <a:r>
              <a:rPr lang="sr-Latn-BA" sz="2800" dirty="0"/>
              <a:t/>
            </a:r>
            <a:br>
              <a:rPr lang="sr-Latn-BA" sz="2800" dirty="0"/>
            </a:br>
            <a:r>
              <a:rPr lang="sr-Latn-BA" sz="2800" dirty="0" smtClean="0"/>
              <a:t/>
            </a:r>
            <a:br>
              <a:rPr lang="sr-Latn-BA" sz="2800" dirty="0" smtClean="0"/>
            </a:br>
            <a:r>
              <a:rPr lang="sr-Latn-BA" sz="2800" dirty="0"/>
              <a:t/>
            </a:r>
            <a:br>
              <a:rPr lang="sr-Latn-BA" sz="2800" dirty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Н</a:t>
            </a:r>
            <a:r>
              <a:rPr lang="sr-Cyrl-RS" dirty="0" smtClean="0"/>
              <a:t>аставник</a:t>
            </a:r>
            <a:r>
              <a:rPr lang="sr-Latn-BA" dirty="0" smtClean="0"/>
              <a:t>: </a:t>
            </a:r>
            <a:r>
              <a:rPr lang="sr-Cyrl-RS" dirty="0" smtClean="0"/>
              <a:t>Мрдеља Рондовић</a:t>
            </a:r>
            <a:endParaRPr lang="sr-Latn-BA" dirty="0" smtClean="0"/>
          </a:p>
          <a:p>
            <a:r>
              <a:rPr lang="sr-Cyrl-RS" dirty="0" smtClean="0"/>
              <a:t>ОШ</a:t>
            </a:r>
            <a:r>
              <a:rPr lang="sr-Latn-BA" dirty="0" smtClean="0"/>
              <a:t> „</a:t>
            </a:r>
            <a:r>
              <a:rPr lang="sr-Cyrl-RS" dirty="0" smtClean="0"/>
              <a:t>Десанка Максимовић</a:t>
            </a:r>
            <a:r>
              <a:rPr lang="sr-Cyrl-RS" dirty="0" smtClean="0"/>
              <a:t>“ Рибник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80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056743"/>
            <a:ext cx="8534400" cy="124490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BA" sz="3600" dirty="0" smtClean="0"/>
              <a:t>          </a:t>
            </a:r>
            <a:r>
              <a:rPr lang="sr-Cyrl-RS" sz="3600" dirty="0" smtClean="0"/>
              <a:t>СПАРТА</a:t>
            </a:r>
            <a:r>
              <a:rPr lang="sr-Latn-BA" sz="3600" dirty="0" smtClean="0"/>
              <a:t> 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5" y="685799"/>
            <a:ext cx="4596279" cy="900629"/>
          </a:xfrm>
        </p:spPr>
        <p:txBody>
          <a:bodyPr/>
          <a:lstStyle/>
          <a:p>
            <a:r>
              <a:rPr lang="sr-Latn-BA" sz="3600" dirty="0" smtClean="0"/>
              <a:t>     </a:t>
            </a:r>
            <a:r>
              <a:rPr lang="sr-Latn-BA" sz="6000" b="1" dirty="0" smtClean="0"/>
              <a:t> </a:t>
            </a:r>
            <a:endParaRPr lang="en-US" sz="6000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078" y="2300018"/>
            <a:ext cx="2828925" cy="1769173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80" y="1792360"/>
            <a:ext cx="4893522" cy="3058452"/>
          </a:xfrm>
        </p:spPr>
      </p:pic>
    </p:spTree>
    <p:extLst>
      <p:ext uri="{BB962C8B-B14F-4D97-AF65-F5344CB8AC3E}">
        <p14:creationId xmlns:p14="http://schemas.microsoft.com/office/powerpoint/2010/main" val="1147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/>
              <a:t/>
            </a:r>
            <a:br>
              <a:rPr lang="sr-Latn-BA" dirty="0"/>
            </a:br>
            <a:r>
              <a:rPr lang="sr-Latn-BA" b="1" dirty="0" smtClean="0"/>
              <a:t>                   </a:t>
            </a:r>
            <a:r>
              <a:rPr lang="sr-Cyrl-RS" b="1" dirty="0" smtClean="0"/>
              <a:t>НАСТАНАК ПОЛИСА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8" r="17028"/>
          <a:stretch>
            <a:fillRect/>
          </a:stretch>
        </p:blipFill>
        <p:spPr>
          <a:xfrm>
            <a:off x="867826" y="661012"/>
            <a:ext cx="3280974" cy="4891489"/>
          </a:xfrm>
          <a:prstGeom prst="snip2DiagRect">
            <a:avLst>
              <a:gd name="adj1" fmla="val 0"/>
              <a:gd name="adj2" fmla="val 0"/>
            </a:avLst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sr-Cyrl-RS" sz="2400" dirty="0" smtClean="0"/>
              <a:t>На простору Старе Грчке формирани су бројни полиси-градови</a:t>
            </a:r>
            <a:r>
              <a:rPr lang="sr-Latn-BA" sz="2400" dirty="0" smtClean="0"/>
              <a:t>.</a:t>
            </a:r>
            <a:endParaRPr lang="sr-Latn-BA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sr-Cyrl-RS" sz="2400" dirty="0" smtClean="0"/>
              <a:t>Највише о Спарти сазнајемо од грчких историчара Херодота и Тукидида.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352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629619"/>
            <a:ext cx="8534400" cy="3647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505" y="1614601"/>
            <a:ext cx="4552541" cy="303053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b="1" dirty="0" smtClean="0"/>
              <a:t>Становништво Спарте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4015019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/>
              <a:t>Становници који су форирали Спарту били су Дорани у 9. вијеку п. </a:t>
            </a:r>
            <a:r>
              <a:rPr lang="sr-Cyrl-RS" sz="2800" dirty="0" smtClean="0"/>
              <a:t>н. е.</a:t>
            </a:r>
            <a:endParaRPr lang="sr-Latn-BA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sr-Cyrl-RS" sz="2800" dirty="0" smtClean="0"/>
              <a:t>Становници Спарте су се дијелили на:</a:t>
            </a:r>
            <a:endParaRPr lang="sr-Latn-BA" sz="2800" dirty="0" smtClean="0"/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FF0000"/>
                </a:solidFill>
              </a:rPr>
              <a:t>Спартијате </a:t>
            </a:r>
            <a:r>
              <a:rPr lang="sr-Latn-BA" sz="2800" dirty="0" smtClean="0">
                <a:solidFill>
                  <a:srgbClr val="FF0000"/>
                </a:solidFill>
              </a:rPr>
              <a:t>(</a:t>
            </a:r>
            <a:r>
              <a:rPr lang="sr-Cyrl-RS" sz="2800" dirty="0" smtClean="0">
                <a:solidFill>
                  <a:srgbClr val="FF0000"/>
                </a:solidFill>
              </a:rPr>
              <a:t>аристократија</a:t>
            </a:r>
            <a:r>
              <a:rPr lang="sr-Latn-BA" sz="2800" dirty="0" smtClean="0">
                <a:solidFill>
                  <a:srgbClr val="FF0000"/>
                </a:solidFill>
              </a:rPr>
              <a:t>)</a:t>
            </a:r>
            <a:endParaRPr lang="sr-Latn-BA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FF0000"/>
                </a:solidFill>
              </a:rPr>
              <a:t>Перијеке</a:t>
            </a:r>
            <a:r>
              <a:rPr lang="sr-Latn-BA" sz="2800" dirty="0" smtClean="0">
                <a:solidFill>
                  <a:srgbClr val="FF0000"/>
                </a:solidFill>
              </a:rPr>
              <a:t> (</a:t>
            </a:r>
            <a:r>
              <a:rPr lang="sr-Cyrl-RS" sz="2800" dirty="0" smtClean="0">
                <a:solidFill>
                  <a:srgbClr val="FF0000"/>
                </a:solidFill>
              </a:rPr>
              <a:t>слободне људе</a:t>
            </a:r>
            <a:r>
              <a:rPr lang="sr-Latn-BA" sz="2800" dirty="0" smtClean="0">
                <a:solidFill>
                  <a:srgbClr val="FF0000"/>
                </a:solidFill>
              </a:rPr>
              <a:t>)</a:t>
            </a:r>
            <a:endParaRPr lang="sr-Latn-BA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sr-Cyrl-RS" sz="2800" dirty="0" smtClean="0">
                <a:solidFill>
                  <a:srgbClr val="FF0000"/>
                </a:solidFill>
              </a:rPr>
              <a:t>Хелоте</a:t>
            </a:r>
            <a:r>
              <a:rPr lang="sr-Latn-BA" sz="2800" dirty="0" smtClean="0">
                <a:solidFill>
                  <a:srgbClr val="FF0000"/>
                </a:solidFill>
              </a:rPr>
              <a:t> (</a:t>
            </a:r>
            <a:r>
              <a:rPr lang="sr-Cyrl-RS" sz="2800" dirty="0" smtClean="0">
                <a:solidFill>
                  <a:srgbClr val="FF0000"/>
                </a:solidFill>
              </a:rPr>
              <a:t>покорено домаће становништво</a:t>
            </a:r>
            <a:r>
              <a:rPr lang="sr-Latn-BA" sz="2800" dirty="0" smtClean="0">
                <a:solidFill>
                  <a:srgbClr val="FF0000"/>
                </a:solidFill>
              </a:rPr>
              <a:t>)</a:t>
            </a:r>
            <a:endParaRPr lang="sr-Latn-BA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r-Latn-BA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sr-Latn-B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5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 smtClean="0"/>
              <a:t>СПАРТА ЈЕ БИЛА АРИСТОКРАТСКА РОБОВЛАСНИЧКА ДРЖАВА</a:t>
            </a:r>
            <a:r>
              <a:rPr lang="sr-Latn-BA" sz="2800" dirty="0" smtClean="0"/>
              <a:t>.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b="1" dirty="0" smtClean="0"/>
              <a:t>Државно уређење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345570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dirty="0" smtClean="0"/>
              <a:t>Властела се одржавала на васти уз помоћ војног апарата (војске). </a:t>
            </a:r>
            <a:r>
              <a:rPr lang="sr-Latn-BA" dirty="0" smtClean="0"/>
              <a:t>aparata </a:t>
            </a:r>
            <a:r>
              <a:rPr lang="sr-Latn-BA" dirty="0" smtClean="0"/>
              <a:t>(vojske).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r-Cyrl-RS" dirty="0" smtClean="0"/>
              <a:t>Органи власти у држави су били</a:t>
            </a:r>
            <a:r>
              <a:rPr lang="sr-Latn-BA" dirty="0" smtClean="0"/>
              <a:t>:</a:t>
            </a:r>
            <a:endParaRPr lang="sr-Latn-B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</a:rPr>
              <a:t>Два краља-басилеуса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</a:rPr>
              <a:t>Герузија </a:t>
            </a:r>
            <a:r>
              <a:rPr lang="sr-Latn-BA" dirty="0" smtClean="0">
                <a:solidFill>
                  <a:srgbClr val="FF0000"/>
                </a:solidFill>
              </a:rPr>
              <a:t>(</a:t>
            </a:r>
            <a:r>
              <a:rPr lang="sr-Cyrl-RS" dirty="0" smtClean="0">
                <a:solidFill>
                  <a:srgbClr val="FF0000"/>
                </a:solidFill>
              </a:rPr>
              <a:t>вијеће стараца</a:t>
            </a:r>
            <a:r>
              <a:rPr lang="sr-Latn-BA" dirty="0" smtClean="0">
                <a:solidFill>
                  <a:srgbClr val="FF0000"/>
                </a:solidFill>
              </a:rPr>
              <a:t>)</a:t>
            </a:r>
            <a:endParaRPr lang="sr-Latn-BA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</a:rPr>
              <a:t>Народна скупштина </a:t>
            </a:r>
            <a:r>
              <a:rPr lang="sr-Latn-BA" dirty="0" smtClean="0">
                <a:solidFill>
                  <a:srgbClr val="FF0000"/>
                </a:solidFill>
              </a:rPr>
              <a:t>(</a:t>
            </a:r>
            <a:r>
              <a:rPr lang="sr-Cyrl-RS" dirty="0" smtClean="0">
                <a:solidFill>
                  <a:srgbClr val="FF0000"/>
                </a:solidFill>
              </a:rPr>
              <a:t>пунољетни спартијати старији од 30 година)</a:t>
            </a:r>
            <a:endParaRPr lang="sr-Latn-BA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</a:rPr>
              <a:t>Пет ефора</a:t>
            </a:r>
            <a:r>
              <a:rPr lang="sr-Latn-BA" dirty="0" smtClean="0">
                <a:solidFill>
                  <a:srgbClr val="FF0000"/>
                </a:solidFill>
              </a:rPr>
              <a:t> (</a:t>
            </a:r>
            <a:r>
              <a:rPr lang="sr-Cyrl-RS" dirty="0" smtClean="0">
                <a:solidFill>
                  <a:srgbClr val="FF0000"/>
                </a:solidFill>
              </a:rPr>
              <a:t>бирани од стране народне скупштине</a:t>
            </a:r>
            <a:r>
              <a:rPr lang="sr-Latn-BA" dirty="0" smtClean="0">
                <a:solidFill>
                  <a:srgbClr val="FF0000"/>
                </a:solidFill>
              </a:rPr>
              <a:t>)</a:t>
            </a:r>
            <a:endParaRPr lang="sr-Latn-BA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ME" dirty="0" smtClean="0"/>
              <a:t>                   </a:t>
            </a:r>
            <a:r>
              <a:rPr lang="sr-Cyrl-RS" sz="1600" dirty="0" smtClean="0"/>
              <a:t>Ликург</a:t>
            </a:r>
            <a:endParaRPr lang="en-US" sz="1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969" y="1405731"/>
            <a:ext cx="2057400" cy="2743200"/>
          </a:xfrm>
        </p:spPr>
      </p:pic>
    </p:spTree>
    <p:extLst>
      <p:ext uri="{BB962C8B-B14F-4D97-AF65-F5344CB8AC3E}">
        <p14:creationId xmlns:p14="http://schemas.microsoft.com/office/powerpoint/2010/main" val="254370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57" y="3547431"/>
            <a:ext cx="9177049" cy="2700356"/>
          </a:xfrm>
        </p:spPr>
        <p:txBody>
          <a:bodyPr>
            <a:noAutofit/>
          </a:bodyPr>
          <a:lstStyle/>
          <a:p>
            <a:r>
              <a:rPr lang="sr-Cyrl-RS" sz="1800" dirty="0" smtClean="0"/>
              <a:t>СПАРТАНЦИ СУ ПОКЛАЊАЛИ ВЕЛИКУ ПАЖЊУ ВОЈНИЧКОМ ВАСПИТАЊУ</a:t>
            </a:r>
            <a:r>
              <a:rPr lang="sr-Latn-BA" sz="1800" dirty="0" smtClean="0"/>
              <a:t>.</a:t>
            </a:r>
            <a:r>
              <a:rPr lang="sr-Latn-BA" sz="1800" dirty="0" smtClean="0"/>
              <a:t/>
            </a:r>
            <a:br>
              <a:rPr lang="sr-Latn-BA" sz="1800" dirty="0" smtClean="0"/>
            </a:br>
            <a:r>
              <a:rPr lang="sr-Latn-BA" sz="1800" dirty="0"/>
              <a:t/>
            </a:r>
            <a:br>
              <a:rPr lang="sr-Latn-BA" sz="1800" dirty="0"/>
            </a:br>
            <a:r>
              <a:rPr lang="sr-Cyrl-RS" sz="1800" dirty="0" smtClean="0"/>
              <a:t>СПАРТАНСКИ ДЈЕЧАЦИ СУ ПОСЛИЈЕ СЕДМЕ ГОДИНЕ ОДЛАЗИЛИ НА УСВАЈАЊЕ И УСАВРШАВАЊЕ ВОЈНИЧКИХ ВЈЕШТИНА</a:t>
            </a:r>
            <a:r>
              <a:rPr lang="sr-Latn-BA" sz="1800" dirty="0" smtClean="0"/>
              <a:t>.</a:t>
            </a:r>
            <a:r>
              <a:rPr lang="sr-Latn-BA" sz="1800" dirty="0" smtClean="0"/>
              <a:t/>
            </a:r>
            <a:br>
              <a:rPr lang="sr-Latn-BA" sz="1800" dirty="0" smtClean="0"/>
            </a:br>
            <a:r>
              <a:rPr lang="sr-Latn-BA" sz="1800" dirty="0"/>
              <a:t/>
            </a:r>
            <a:br>
              <a:rPr lang="sr-Latn-BA" sz="1800" dirty="0"/>
            </a:br>
            <a:r>
              <a:rPr lang="sr-Cyrl-RS" sz="1800" dirty="0" smtClean="0"/>
              <a:t>СА НАВРШЕНОМ </a:t>
            </a:r>
            <a:r>
              <a:rPr lang="sr-Latn-BA" sz="1800" dirty="0" smtClean="0"/>
              <a:t>21</a:t>
            </a:r>
            <a:r>
              <a:rPr lang="sr-Latn-BA" sz="1800" dirty="0"/>
              <a:t>. </a:t>
            </a:r>
            <a:r>
              <a:rPr lang="sr-Cyrl-RS" sz="1800" dirty="0" smtClean="0"/>
              <a:t>ГОДИНОМ ПОСТАЈАЛИ СУ ЈЕДНИ ОД НАЈСПОСОБНИЈИХ ВОЈНИКА У ТО ВРИЈЕМЕ.</a:t>
            </a:r>
            <a:r>
              <a:rPr lang="sr-Latn-BA" sz="1800" dirty="0"/>
              <a:t/>
            </a:r>
            <a:br>
              <a:rPr lang="sr-Latn-BA" sz="1800" dirty="0"/>
            </a:br>
            <a:r>
              <a:rPr lang="sr-Latn-BA" sz="1800" dirty="0"/>
              <a:t/>
            </a:r>
            <a:br>
              <a:rPr lang="sr-Latn-BA" sz="1800" dirty="0"/>
            </a:br>
            <a:r>
              <a:rPr lang="sr-Latn-BA" sz="1800" dirty="0"/>
              <a:t> </a:t>
            </a:r>
            <a:br>
              <a:rPr lang="sr-Latn-BA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75" y="22035"/>
            <a:ext cx="10278737" cy="36686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SPARTANSKO VASPITANJE</a:t>
            </a:r>
          </a:p>
          <a:p>
            <a:pPr marL="0" indent="0">
              <a:buNone/>
            </a:pPr>
            <a:endParaRPr lang="sr-Latn-BA" dirty="0" smtClean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/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 smtClean="0"/>
          </a:p>
          <a:p>
            <a:pPr marL="0" indent="0" algn="ctr">
              <a:buNone/>
            </a:pPr>
            <a:endParaRPr lang="sr-Latn-BA" dirty="0"/>
          </a:p>
          <a:p>
            <a:pPr algn="ctr">
              <a:buFont typeface="Wingdings" panose="05000000000000000000" pitchFamily="2" charset="2"/>
              <a:buChar char="Ø"/>
            </a:pPr>
            <a:endParaRPr lang="sr-Latn-B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22" y="672029"/>
            <a:ext cx="4522396" cy="2644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244" y="579631"/>
            <a:ext cx="3271953" cy="2736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133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1994054"/>
            <a:ext cx="8534400" cy="4000346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ЗАДАТАК</a:t>
            </a:r>
            <a:r>
              <a:rPr lang="sr-Latn-ME" sz="2800" dirty="0" smtClean="0"/>
              <a:t/>
            </a:r>
            <a:br>
              <a:rPr lang="sr-Latn-ME" sz="2800" dirty="0" smtClean="0"/>
            </a:br>
            <a:r>
              <a:rPr lang="sr-Cyrl-RS" sz="2800" smtClean="0"/>
              <a:t>ОДГОВОРИТИТ НА ПИТАЊА ИЗ УЏБЕНИКА НА КРАЈУ ЛЕКЦИЈЕ.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74503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</TotalTime>
  <Words>152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Slice</vt:lpstr>
      <vt:lpstr>                    историја  6. разред                                         </vt:lpstr>
      <vt:lpstr>PowerPoint Presentation</vt:lpstr>
      <vt:lpstr>                     НАСТАНАК ПОЛИСА</vt:lpstr>
      <vt:lpstr>PowerPoint Presentation</vt:lpstr>
      <vt:lpstr>СПАРТА ЈЕ БИЛА АРИСТОКРАТСКА РОБОВЛАСНИЧКА ДРЖАВА.</vt:lpstr>
      <vt:lpstr>СПАРТАНЦИ СУ ПОКЛАЊАЛИ ВЕЛИКУ ПАЖЊУ ВОЈНИЧКОМ ВАСПИТАЊУ.  СПАРТАНСКИ ДЈЕЧАЦИ СУ ПОСЛИЈЕ СЕДМЕ ГОДИНЕ ОДЛАЗИЛИ НА УСВАЈАЊЕ И УСАВРШАВАЊЕ ВОЈНИЧКИХ ВЈЕШТИНА.  СА НАВРШЕНОМ 21. ГОДИНОМ ПОСТАЈАЛИ СУ ЈЕДНИ ОД НАЈСПОСОБНИЈИХ ВОЈНИКА У ТО ВРИЈЕМЕ.    </vt:lpstr>
      <vt:lpstr>ЗАДАТАК ОДГОВОРИТИТ НА ПИТАЊА ИЗ УЏБЕНИКА НА КРАЈУ ЛЕКЦИЈЕ.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DUŠANOVO CARSTVO</dc:title>
  <dc:creator>Korisnik</dc:creator>
  <cp:lastModifiedBy>24. Milija Marjanovic</cp:lastModifiedBy>
  <cp:revision>21</cp:revision>
  <dcterms:created xsi:type="dcterms:W3CDTF">2020-11-24T21:10:42Z</dcterms:created>
  <dcterms:modified xsi:type="dcterms:W3CDTF">2020-11-30T14:07:45Z</dcterms:modified>
</cp:coreProperties>
</file>