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567660"/>
    <a:srgbClr val="4C805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04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8857F-488D-472F-8043-6EBBC87268DD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70DC-9B34-493F-A71B-F96A6E5EE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8919" y="1447800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 smtClean="0">
                <a:latin typeface="Times New Roman" pitchFamily="18" charset="0"/>
                <a:cs typeface="Times New Roman" pitchFamily="18" charset="0"/>
              </a:rPr>
              <a:t>Систематизација градива из првог полугодишта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urepng.com-roadroadthoroughfarerouteway-on-landstreetpathwayfooting-1701528467102bmoxw.png"/>
          <p:cNvPicPr>
            <a:picLocks noChangeAspect="1"/>
          </p:cNvPicPr>
          <p:nvPr/>
        </p:nvPicPr>
        <p:blipFill>
          <a:blip r:embed="rId2" cstate="print"/>
          <a:srcRect t="28946" r="-512" b="2029"/>
          <a:stretch>
            <a:fillRect/>
          </a:stretch>
        </p:blipFill>
        <p:spPr>
          <a:xfrm>
            <a:off x="7300119" y="4724400"/>
            <a:ext cx="5105400" cy="2362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519" y="2286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13. Споји врсте саобраћаја и њихова саобраћајна средства.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319" y="990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копнени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319" y="2667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ваздушни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319" y="1524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водени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319" y="2133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жељезнички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3119" y="914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воз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3119" y="1447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камион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3119" y="2057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хеликоптер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3119" y="2667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чамац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70919" y="1295400"/>
            <a:ext cx="2286000" cy="381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1966119" y="1752600"/>
            <a:ext cx="2667000" cy="11452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 flipV="1">
            <a:off x="2804319" y="1145233"/>
            <a:ext cx="1828800" cy="12169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 flipV="1">
            <a:off x="2499519" y="2288233"/>
            <a:ext cx="2133600" cy="6073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ruck-Transparent-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519" y="788975"/>
            <a:ext cx="3124200" cy="2293163"/>
          </a:xfrm>
          <a:prstGeom prst="rect">
            <a:avLst/>
          </a:prstGeom>
        </p:spPr>
      </p:pic>
      <p:pic>
        <p:nvPicPr>
          <p:cNvPr id="20" name="Picture 19" descr="Blue_Boat_Transparent_Clip_Art_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9119" y="685800"/>
            <a:ext cx="4247283" cy="1941539"/>
          </a:xfrm>
          <a:prstGeom prst="rect">
            <a:avLst/>
          </a:prstGeom>
        </p:spPr>
      </p:pic>
      <p:pic>
        <p:nvPicPr>
          <p:cNvPr id="21" name="Picture 20" descr="freight-train-clipart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2919" y="762000"/>
            <a:ext cx="4390793" cy="2400300"/>
          </a:xfrm>
          <a:prstGeom prst="rect">
            <a:avLst/>
          </a:prstGeom>
        </p:spPr>
      </p:pic>
      <p:pic>
        <p:nvPicPr>
          <p:cNvPr id="22" name="Picture 21" descr="helicopter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0119" y="762000"/>
            <a:ext cx="3439096" cy="236724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5919" y="36576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14. Ко регулише саобраћај када нема семафора?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319" y="464820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Када нема семафора </a:t>
            </a:r>
          </a:p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саобраћај регулише саобраћајни полицајац.</a:t>
            </a:r>
          </a:p>
        </p:txBody>
      </p:sp>
      <p:pic>
        <p:nvPicPr>
          <p:cNvPr id="25" name="Picture 24" descr="policeman_clipa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76519" y="4191000"/>
            <a:ext cx="1177875" cy="1328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photo-895557388-612x612.jpg"/>
          <p:cNvPicPr>
            <a:picLocks noChangeAspect="1"/>
          </p:cNvPicPr>
          <p:nvPr/>
        </p:nvPicPr>
        <p:blipFill>
          <a:blip r:embed="rId2" cstate="print"/>
          <a:srcRect l="63135" t="38266" r="23211" b="40123"/>
          <a:stretch>
            <a:fillRect/>
          </a:stretch>
        </p:blipFill>
        <p:spPr>
          <a:xfrm>
            <a:off x="6233318" y="838200"/>
            <a:ext cx="5928519" cy="4648200"/>
          </a:xfrm>
          <a:prstGeom prst="rect">
            <a:avLst/>
          </a:prstGeom>
        </p:spPr>
      </p:pic>
      <p:pic>
        <p:nvPicPr>
          <p:cNvPr id="12" name="Picture 11" descr="istockphoto-895557388-612x612.jpg"/>
          <p:cNvPicPr>
            <a:picLocks noChangeAspect="1"/>
          </p:cNvPicPr>
          <p:nvPr/>
        </p:nvPicPr>
        <p:blipFill>
          <a:blip r:embed="rId2" cstate="print"/>
          <a:srcRect l="10143" t="65451" r="11079" b="29678"/>
          <a:stretch>
            <a:fillRect/>
          </a:stretch>
        </p:blipFill>
        <p:spPr>
          <a:xfrm>
            <a:off x="6233318" y="5486400"/>
            <a:ext cx="5928519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519" y="1524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1. Које просторије су приказане на сликама и ко ради у њима?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lassroom-v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6233319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6119" y="1447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УЧИОНИЦА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eacher-thinking-clipart-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919" y="2819400"/>
            <a:ext cx="1027178" cy="2438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6519" y="25146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учионици ради учитељица.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stockphoto-895557388-612x612.jpg"/>
          <p:cNvPicPr>
            <a:picLocks noChangeAspect="1"/>
          </p:cNvPicPr>
          <p:nvPr/>
        </p:nvPicPr>
        <p:blipFill>
          <a:blip r:embed="rId2" cstate="print"/>
          <a:srcRect l="2564" r="2564" b="34822"/>
          <a:stretch>
            <a:fillRect/>
          </a:stretch>
        </p:blipFill>
        <p:spPr>
          <a:xfrm>
            <a:off x="6233318" y="1524000"/>
            <a:ext cx="5928519" cy="4270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9719" y="1219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7719" y="571500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библиотеци ради библиотекар.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teacher-clipa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91439" y="3810000"/>
            <a:ext cx="167039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9" y="1524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. Педагог школе: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519" y="838200"/>
            <a:ext cx="1082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) поправља столице</a:t>
            </a:r>
          </a:p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б) одржава хигијену у школи</a:t>
            </a:r>
          </a:p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в) помаже ученицима и наставницима у школи</a:t>
            </a:r>
          </a:p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) уписује ученике у школу</a:t>
            </a:r>
          </a:p>
        </p:txBody>
      </p:sp>
      <p:sp>
        <p:nvSpPr>
          <p:cNvPr id="4" name="Oval 3"/>
          <p:cNvSpPr/>
          <p:nvPr/>
        </p:nvSpPr>
        <p:spPr>
          <a:xfrm>
            <a:off x="594519" y="1828800"/>
            <a:ext cx="381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519" y="2209800"/>
            <a:ext cx="381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0-389_happy-family-cartoon-c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5519" y="3733800"/>
            <a:ext cx="3048000" cy="2930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519" y="34290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3. Ужу породицу чине: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519" y="4038600"/>
            <a:ext cx="1082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) бака и дјед</a:t>
            </a:r>
          </a:p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б) стриц и стрина</a:t>
            </a:r>
          </a:p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в) родитељи и дјеца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4519" y="4953000"/>
            <a:ext cx="4572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achers-de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66919" y="1066800"/>
            <a:ext cx="3124200" cy="2593086"/>
          </a:xfrm>
          <a:prstGeom prst="rect">
            <a:avLst/>
          </a:prstGeom>
        </p:spPr>
      </p:pic>
      <p:pic>
        <p:nvPicPr>
          <p:cNvPr id="11" name="Picture 10" descr="1-11258_teaching-clipart-teacher-clip-art-black-and-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81519" y="228600"/>
            <a:ext cx="1060984" cy="3581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315410">
            <a:off x="9445017" y="2393182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1287947">
            <a:off x="9371906" y="233704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педагог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19" y="2514600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. Млађи поздрављају старије. Како поздрављају ујутро, током дана и увече?</a:t>
            </a:r>
          </a:p>
        </p:txBody>
      </p:sp>
      <p:pic>
        <p:nvPicPr>
          <p:cNvPr id="5" name="Picture 4" descr="OIP (6).jpg"/>
          <p:cNvPicPr>
            <a:picLocks noChangeAspect="1"/>
          </p:cNvPicPr>
          <p:nvPr/>
        </p:nvPicPr>
        <p:blipFill>
          <a:blip r:embed="rId2" cstate="print"/>
          <a:srcRect l="4270" t="4171" r="53028" b="52725"/>
          <a:stretch>
            <a:fillRect/>
          </a:stretch>
        </p:blipFill>
        <p:spPr>
          <a:xfrm>
            <a:off x="594519" y="3581400"/>
            <a:ext cx="3048000" cy="2362200"/>
          </a:xfrm>
          <a:prstGeom prst="rect">
            <a:avLst/>
          </a:prstGeom>
        </p:spPr>
      </p:pic>
      <p:pic>
        <p:nvPicPr>
          <p:cNvPr id="6" name="Picture 5" descr="OIP (6).jpg"/>
          <p:cNvPicPr>
            <a:picLocks noChangeAspect="1"/>
          </p:cNvPicPr>
          <p:nvPr/>
        </p:nvPicPr>
        <p:blipFill>
          <a:blip r:embed="rId2" cstate="print"/>
          <a:srcRect l="4166" t="51389" r="52083" b="4167"/>
          <a:stretch>
            <a:fillRect/>
          </a:stretch>
        </p:blipFill>
        <p:spPr>
          <a:xfrm>
            <a:off x="7376319" y="3505200"/>
            <a:ext cx="3200400" cy="2438400"/>
          </a:xfrm>
          <a:prstGeom prst="rect">
            <a:avLst/>
          </a:prstGeom>
        </p:spPr>
      </p:pic>
      <p:pic>
        <p:nvPicPr>
          <p:cNvPr id="7" name="Picture 6" descr="OIP (6).jpg"/>
          <p:cNvPicPr>
            <a:picLocks noChangeAspect="1"/>
          </p:cNvPicPr>
          <p:nvPr/>
        </p:nvPicPr>
        <p:blipFill>
          <a:blip r:embed="rId2" cstate="print"/>
          <a:srcRect l="51782" t="4859" r="3675" b="52508"/>
          <a:stretch>
            <a:fillRect/>
          </a:stretch>
        </p:blipFill>
        <p:spPr>
          <a:xfrm>
            <a:off x="3871119" y="3581400"/>
            <a:ext cx="32004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1719" y="6019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Добро јутро!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6919" y="5943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обар дан!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2119" y="5943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BA" sz="2800" b="1" smtClean="0">
                <a:latin typeface="Times New Roman" pitchFamily="18" charset="0"/>
                <a:cs typeface="Times New Roman" pitchFamily="18" charset="0"/>
              </a:rPr>
              <a:t>обро вече!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519" y="2286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4. Мајчини и очеви родитељи, дјеци су ________ и _________.</a:t>
            </a:r>
          </a:p>
        </p:txBody>
      </p:sp>
      <p:pic>
        <p:nvPicPr>
          <p:cNvPr id="14" name="Picture 13" descr="clipart-boy-grandma-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119" y="685800"/>
            <a:ext cx="4876800" cy="1957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19119" y="228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баке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19319" y="228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дједови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ldren-cleaning-classroom-clipart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8119" y="787820"/>
            <a:ext cx="9067800" cy="60701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519" y="3048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. У којим кућним пословима дјеца могу помагати одраслима?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4719" y="12954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брисању </a:t>
            </a:r>
          </a:p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прашине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ute-boy-washing-dishes-kid-helping-with-home-vector-24411478.jpg"/>
          <p:cNvPicPr>
            <a:picLocks noChangeAspect="1"/>
          </p:cNvPicPr>
          <p:nvPr/>
        </p:nvPicPr>
        <p:blipFill>
          <a:blip r:embed="rId3" cstate="print"/>
          <a:srcRect l="15200" t="8889" r="18800" b="18889"/>
          <a:stretch>
            <a:fillRect/>
          </a:stretch>
        </p:blipFill>
        <p:spPr>
          <a:xfrm>
            <a:off x="0" y="3048000"/>
            <a:ext cx="2901461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3319" y="1905000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оспремању собе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рању посуђа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7519" y="21336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сисавању куће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9" y="3048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7. Током јела: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719" y="838200"/>
            <a:ext cx="1082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) не стављамо лакат на сто</a:t>
            </a:r>
          </a:p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б) не користимо прибор за јело</a:t>
            </a:r>
          </a:p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в) користимо салвету</a:t>
            </a:r>
          </a:p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) не дајемо примједбу на јело</a:t>
            </a:r>
          </a:p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) дувамо у јело</a:t>
            </a:r>
          </a:p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ђ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) салату једемо из заједничке здјеле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0719" y="914400"/>
            <a:ext cx="381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0719" y="1752600"/>
            <a:ext cx="381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0719" y="2209800"/>
            <a:ext cx="3810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719" y="37338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. Која просторија се налази на слици и која јој је намјена?</a:t>
            </a:r>
          </a:p>
        </p:txBody>
      </p:sp>
      <p:pic>
        <p:nvPicPr>
          <p:cNvPr id="8" name="Picture 7" descr="istockphoto-537716856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119" y="4267200"/>
            <a:ext cx="47244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6119" y="5486400"/>
            <a:ext cx="6080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У кухињи се спрема храна и пере посуђе, а понекад се и једе.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76119" y="4495800"/>
            <a:ext cx="608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На слици се налази кухиња.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able_fami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4919" y="304800"/>
            <a:ext cx="3555493" cy="321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9" y="1524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9. Означи апарате који раде на струју.</a:t>
            </a:r>
          </a:p>
        </p:txBody>
      </p:sp>
      <p:pic>
        <p:nvPicPr>
          <p:cNvPr id="3" name="Picture 2" descr="vacuum-cleaner-clipart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6119" y="152400"/>
            <a:ext cx="1712978" cy="2673670"/>
          </a:xfrm>
          <a:prstGeom prst="rect">
            <a:avLst/>
          </a:prstGeom>
        </p:spPr>
      </p:pic>
      <p:pic>
        <p:nvPicPr>
          <p:cNvPr id="4" name="Picture 3" descr="iron-clipart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119" y="1295400"/>
            <a:ext cx="936571" cy="1524000"/>
          </a:xfrm>
          <a:prstGeom prst="rect">
            <a:avLst/>
          </a:prstGeom>
        </p:spPr>
      </p:pic>
      <p:pic>
        <p:nvPicPr>
          <p:cNvPr id="5" name="Picture 4" descr="firewood-clipart-chimney-fire-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14319" y="0"/>
            <a:ext cx="1752600" cy="2845900"/>
          </a:xfrm>
          <a:prstGeom prst="rect">
            <a:avLst/>
          </a:prstGeom>
        </p:spPr>
      </p:pic>
      <p:pic>
        <p:nvPicPr>
          <p:cNvPr id="7" name="Picture 6" descr="hair-blower-clipart-3.png"/>
          <p:cNvPicPr>
            <a:picLocks noChangeAspect="1"/>
          </p:cNvPicPr>
          <p:nvPr/>
        </p:nvPicPr>
        <p:blipFill>
          <a:blip r:embed="rId5" cstate="print"/>
          <a:srcRect b="9439"/>
          <a:stretch>
            <a:fillRect/>
          </a:stretch>
        </p:blipFill>
        <p:spPr>
          <a:xfrm>
            <a:off x="3490119" y="1219200"/>
            <a:ext cx="1633704" cy="1371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661319" y="2743200"/>
            <a:ext cx="1524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13719" y="2362200"/>
            <a:ext cx="304800" cy="533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56919" y="2667000"/>
            <a:ext cx="1524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709319" y="2286000"/>
            <a:ext cx="304800" cy="533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38719" y="2590800"/>
            <a:ext cx="152400" cy="152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491119" y="2209800"/>
            <a:ext cx="304800" cy="533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5919" y="33528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10. Ко ће се јавити на ове бројеве телефона?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5519" y="3955548"/>
            <a:ext cx="10439400" cy="930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Cyrl-BA" sz="3600" b="1" dirty="0" smtClean="0">
                <a:latin typeface="Times New Roman" pitchFamily="18" charset="0"/>
                <a:cs typeface="Times New Roman" pitchFamily="18" charset="0"/>
              </a:rPr>
              <a:t>   122                            123                                    124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319" y="4876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полиција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Car-Clipart-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410200"/>
            <a:ext cx="3124200" cy="1447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33119" y="476789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ватрогасци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09919" y="4771533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итна помоћ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149-1499577_bombero-y-camin-fire-truck-clip-art-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99719" y="4800600"/>
            <a:ext cx="3733800" cy="2057400"/>
          </a:xfrm>
          <a:prstGeom prst="rect">
            <a:avLst/>
          </a:prstGeom>
        </p:spPr>
      </p:pic>
      <p:pic>
        <p:nvPicPr>
          <p:cNvPr id="27" name="Picture 26" descr="ambulance-car-vehic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28920" y="5029200"/>
            <a:ext cx="3032918" cy="1828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9" y="2286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11. Најважнији услови за живот човјека су:</a:t>
            </a:r>
          </a:p>
        </p:txBody>
      </p:sp>
      <p:pic>
        <p:nvPicPr>
          <p:cNvPr id="3" name="Picture 2" descr="13640639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0719" y="0"/>
            <a:ext cx="1106529" cy="1106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319" y="914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ваздух,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719" y="914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вода,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8119" y="914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храна,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1119" y="914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Сунчева свјетлост,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5319" y="914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топлота  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7919" y="914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физичка активност.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519" y="2286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12. Допуни реченице: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919" y="8382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а) Ако нема тротоара, пјешаци се крећу 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__________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страном коловоза.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919" y="14478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б) Пјешаци прелазе улицу на  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__________________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919" y="19812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в) Дио улице намијењен за кретање пјешака назива се 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___________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919" y="259080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г) Дио улице којим се крећу возила назива се 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0519" y="838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лијевом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6519" y="1447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пјешачком прелазу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919" y="1981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тротоар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119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коловоз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istockphoto-996384104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12161838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354</Words>
  <Application>Microsoft Office PowerPoint</Application>
  <PresentationFormat>Custom</PresentationFormat>
  <Paragraphs>73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Vedrana</dc:creator>
  <cp:lastModifiedBy>tanja davor</cp:lastModifiedBy>
  <cp:revision>43</cp:revision>
  <dcterms:created xsi:type="dcterms:W3CDTF">2020-12-17T19:35:53Z</dcterms:created>
  <dcterms:modified xsi:type="dcterms:W3CDTF">2020-12-19T20:00:19Z</dcterms:modified>
</cp:coreProperties>
</file>