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1" r:id="rId3"/>
    <p:sldId id="258" r:id="rId4"/>
    <p:sldId id="259" r:id="rId5"/>
    <p:sldId id="260" r:id="rId6"/>
    <p:sldId id="266" r:id="rId7"/>
    <p:sldId id="263" r:id="rId8"/>
    <p:sldId id="264" r:id="rId9"/>
    <p:sldId id="265" r:id="rId10"/>
    <p:sldId id="268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420D-D3A3-4599-A8D4-F466E8C209A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DEA1-60AF-403B-992F-B07D21FD5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420D-D3A3-4599-A8D4-F466E8C209A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DEA1-60AF-403B-992F-B07D21FD5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420D-D3A3-4599-A8D4-F466E8C209A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DEA1-60AF-403B-992F-B07D21FD5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420D-D3A3-4599-A8D4-F466E8C209A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DEA1-60AF-403B-992F-B07D21FD5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420D-D3A3-4599-A8D4-F466E8C209A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DEA1-60AF-403B-992F-B07D21FD5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420D-D3A3-4599-A8D4-F466E8C209A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DEA1-60AF-403B-992F-B07D21FD5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420D-D3A3-4599-A8D4-F466E8C209A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DEA1-60AF-403B-992F-B07D21FD5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420D-D3A3-4599-A8D4-F466E8C209A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DEA1-60AF-403B-992F-B07D21FD5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420D-D3A3-4599-A8D4-F466E8C209A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DEA1-60AF-403B-992F-B07D21FD5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420D-D3A3-4599-A8D4-F466E8C209A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DEA1-60AF-403B-992F-B07D21FD5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420D-D3A3-4599-A8D4-F466E8C209A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DEA1-60AF-403B-992F-B07D21FD5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B420D-D3A3-4599-A8D4-F466E8C209A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CDEA1-60AF-403B-992F-B07D21FD5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487"/>
            <a:ext cx="7772400" cy="2504852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rgbClr val="FFFF00"/>
                </a:solidFill>
              </a:rPr>
              <a:t>       </a:t>
            </a:r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Прве српске државе </a:t>
            </a: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139702"/>
            <a:ext cx="6800800" cy="25922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Free World History Cliparts, Download Free Clip Art, Free Clip Art on  Clipart Librar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23678"/>
            <a:ext cx="65527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ot Sun clipart #weather | Illustration, Stock illustration, Photo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95486"/>
            <a:ext cx="1257659" cy="92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220072" y="8426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ПОЗНАВАЊЕ ДРУШТВА 5. РАЗРЕД</a:t>
            </a:r>
            <a:r>
              <a:rPr lang="sr-Cyrl-R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C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ucation clipart board, Picture #986354 education clipart boar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655272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6256" y="1750524"/>
            <a:ext cx="2073164" cy="3392977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719572" y="411510"/>
            <a:ext cx="5472608" cy="2916324"/>
          </a:xfrm>
          <a:prstGeom prst="wedgeEllipseCallout">
            <a:avLst>
              <a:gd name="adj1" fmla="val 75591"/>
              <a:gd name="adj2" fmla="val 1098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3600" dirty="0" smtClean="0"/>
              <a:t>БРАВО!!!</a:t>
            </a:r>
            <a:endParaRPr lang="en-US" sz="36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, Blackboard, Chalk, Eraser, Learn, Schoo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lowchart: Process 3"/>
          <p:cNvSpPr/>
          <p:nvPr/>
        </p:nvSpPr>
        <p:spPr>
          <a:xfrm>
            <a:off x="899592" y="3327834"/>
            <a:ext cx="5040560" cy="1242138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</a:rPr>
              <a:t>1. Којој династији припадају загонетне личности које сте погађали?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2193708"/>
            <a:ext cx="5040560" cy="11341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</a:rPr>
              <a:t>2. Упореди владавину Стефана  Првовјенчаног и Душана Силног!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683568" y="339502"/>
            <a:ext cx="5472608" cy="1890210"/>
          </a:xfrm>
          <a:prstGeom prst="triangle">
            <a:avLst>
              <a:gd name="adj" fmla="val 5106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dirty="0" smtClean="0">
                <a:solidFill>
                  <a:schemeClr val="tx1"/>
                </a:solidFill>
              </a:rPr>
              <a:t>3</a:t>
            </a:r>
            <a:r>
              <a:rPr lang="sr-Cyrl-RS" sz="2400" dirty="0" smtClean="0">
                <a:solidFill>
                  <a:schemeClr val="tx1"/>
                </a:solidFill>
              </a:rPr>
              <a:t>. </a:t>
            </a:r>
            <a:r>
              <a:rPr lang="sr-Cyrl-RS" sz="2200" dirty="0" smtClean="0">
                <a:solidFill>
                  <a:schemeClr val="tx1"/>
                </a:solidFill>
              </a:rPr>
              <a:t>Замисли да и данас владају Немањићи. Како би то изгледало!</a:t>
            </a:r>
            <a:endParaRPr lang="sr-Cyrl-RS" sz="2200" dirty="0" smtClean="0"/>
          </a:p>
          <a:p>
            <a:pPr algn="ctr"/>
            <a:endParaRPr lang="en-US" dirty="0"/>
          </a:p>
        </p:txBody>
      </p:sp>
      <p:sp>
        <p:nvSpPr>
          <p:cNvPr id="11" name="Pentagon 10"/>
          <p:cNvSpPr/>
          <p:nvPr/>
        </p:nvSpPr>
        <p:spPr>
          <a:xfrm rot="5400000">
            <a:off x="4605118" y="738432"/>
            <a:ext cx="941876" cy="720080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Callout 11"/>
          <p:cNvSpPr/>
          <p:nvPr/>
        </p:nvSpPr>
        <p:spPr>
          <a:xfrm>
            <a:off x="6156176" y="357504"/>
            <a:ext cx="2664296" cy="1458162"/>
          </a:xfrm>
          <a:prstGeom prst="cloudCallout">
            <a:avLst>
              <a:gd name="adj1" fmla="val -81303"/>
              <a:gd name="adj2" fmla="val -2618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ducation clipart board, Picture #986354 education clipart boar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655272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611560" y="303498"/>
            <a:ext cx="4824536" cy="3276364"/>
          </a:xfrm>
          <a:prstGeom prst="wedgeEllipseCallout">
            <a:avLst>
              <a:gd name="adj1" fmla="val 87551"/>
              <a:gd name="adj2" fmla="val -2311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Cyrl-RS" sz="2400" dirty="0" smtClean="0"/>
          </a:p>
          <a:p>
            <a:pPr algn="ctr"/>
            <a:r>
              <a:rPr lang="sr-Cyrl-RS" sz="2000" dirty="0" smtClean="0">
                <a:solidFill>
                  <a:schemeClr val="tx1"/>
                </a:solidFill>
              </a:rPr>
              <a:t>Другари, можете ли се сјетити о чему смо </a:t>
            </a:r>
            <a:r>
              <a:rPr lang="sr-Cyrl-RS" sz="2000" dirty="0" smtClean="0">
                <a:solidFill>
                  <a:schemeClr val="tx1"/>
                </a:solidFill>
              </a:rPr>
              <a:t>разгов</a:t>
            </a:r>
            <a:r>
              <a:rPr lang="en-US" sz="2000" dirty="0" smtClean="0">
                <a:solidFill>
                  <a:schemeClr val="tx1"/>
                </a:solidFill>
              </a:rPr>
              <a:t>a</a:t>
            </a:r>
            <a:r>
              <a:rPr lang="sr-Cyrl-RS" sz="2000" dirty="0" smtClean="0">
                <a:solidFill>
                  <a:schemeClr val="tx1"/>
                </a:solidFill>
              </a:rPr>
              <a:t>рали </a:t>
            </a:r>
            <a:r>
              <a:rPr lang="sr-Cyrl-RS" sz="2000" dirty="0" smtClean="0">
                <a:solidFill>
                  <a:schemeClr val="tx1"/>
                </a:solidFill>
              </a:rPr>
              <a:t>на претходном часу?</a:t>
            </a:r>
          </a:p>
          <a:p>
            <a:pPr algn="ctr"/>
            <a:r>
              <a:rPr lang="sr-Cyrl-RS" sz="2000" dirty="0" smtClean="0">
                <a:solidFill>
                  <a:schemeClr val="tx1"/>
                </a:solidFill>
              </a:rPr>
              <a:t>Причали смо о првим српским државама. Помињали смо и неке њихове најзначајније владаре. </a:t>
            </a:r>
          </a:p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0152" y="951570"/>
            <a:ext cx="2952328" cy="397590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6256" y="1059583"/>
            <a:ext cx="2158572" cy="3860949"/>
          </a:xfrm>
          <a:prstGeom prst="rect">
            <a:avLst/>
          </a:prstGeom>
        </p:spPr>
      </p:pic>
      <p:pic>
        <p:nvPicPr>
          <p:cNvPr id="4" name="Picture 3" descr="Education clipart board, Picture #986354 education clipart boar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6264696" cy="456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Callout 4"/>
          <p:cNvSpPr/>
          <p:nvPr/>
        </p:nvSpPr>
        <p:spPr>
          <a:xfrm>
            <a:off x="755576" y="249492"/>
            <a:ext cx="3960440" cy="2538282"/>
          </a:xfrm>
          <a:prstGeom prst="wedgeEllipseCallout">
            <a:avLst>
              <a:gd name="adj1" fmla="val 119351"/>
              <a:gd name="adj2" fmla="val -284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</a:rPr>
              <a:t>Данас ћемо да провјеримо да ли сте били пажљиви на часу и шта сте то запамтили.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49492"/>
            <a:ext cx="8737032" cy="469852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Cyrl-RS" sz="2400" dirty="0" smtClean="0">
                <a:solidFill>
                  <a:schemeClr val="tx1"/>
                </a:solidFill>
              </a:rPr>
              <a:t>1.</a:t>
            </a:r>
            <a:r>
              <a:rPr lang="sr-Cyrl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</a:rPr>
              <a:t>Придружи дате  државе одговарајућим вијековима на ленти времена. </a:t>
            </a:r>
            <a:br>
              <a:rPr lang="sr-Cyrl-RS" sz="2400" dirty="0" smtClean="0">
                <a:solidFill>
                  <a:schemeClr val="tx1"/>
                </a:solidFill>
              </a:rPr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Latn-BA" sz="2400" dirty="0" smtClean="0">
                <a:solidFill>
                  <a:srgbClr val="FFFF00"/>
                </a:solidFill>
              </a:rPr>
              <a:t> </a:t>
            </a:r>
            <a:r>
              <a:rPr lang="sr-Latn-BA" sz="2400" dirty="0" smtClean="0"/>
              <a:t>IX </a:t>
            </a:r>
            <a:r>
              <a:rPr lang="sr-Cyrl-RS" sz="2400" dirty="0" smtClean="0"/>
              <a:t>в.</a:t>
            </a:r>
            <a:r>
              <a:rPr lang="sr-Latn-BA" sz="2400" dirty="0" smtClean="0"/>
              <a:t>                    X </a:t>
            </a:r>
            <a:r>
              <a:rPr lang="sr-Cyrl-RS" sz="2400" dirty="0" smtClean="0"/>
              <a:t>в.</a:t>
            </a:r>
            <a:r>
              <a:rPr lang="sr-Latn-BA" sz="2400" dirty="0" smtClean="0"/>
              <a:t>                 XI</a:t>
            </a:r>
            <a:r>
              <a:rPr lang="sr-Cyrl-RS" sz="2400" dirty="0" smtClean="0"/>
              <a:t> в. </a:t>
            </a:r>
            <a:r>
              <a:rPr lang="sr-Latn-BA" sz="2400" dirty="0" smtClean="0"/>
              <a:t>                      XII</a:t>
            </a:r>
            <a:r>
              <a:rPr lang="sr-Cyrl-RS" sz="2400" dirty="0" smtClean="0"/>
              <a:t> в. </a:t>
            </a:r>
            <a:r>
              <a:rPr lang="sr-Latn-BA" sz="2400" dirty="0" smtClean="0"/>
              <a:t>                    XIII</a:t>
            </a:r>
            <a:r>
              <a:rPr lang="sr-Cyrl-RS" sz="2400" dirty="0" smtClean="0"/>
              <a:t> в.</a:t>
            </a:r>
            <a:r>
              <a:rPr lang="sr-Latn-BA" sz="2400" dirty="0" smtClean="0"/>
              <a:t> </a:t>
            </a: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 smtClean="0">
                <a:solidFill>
                  <a:srgbClr val="FFFF00"/>
                </a:solidFill>
              </a:rPr>
              <a:t>    </a:t>
            </a:r>
            <a:r>
              <a:rPr lang="sr-Latn-BA" sz="2400" dirty="0" smtClean="0">
                <a:solidFill>
                  <a:srgbClr val="FFFF00"/>
                </a:solidFill>
              </a:rPr>
              <a:t>   </a:t>
            </a:r>
            <a:r>
              <a:rPr lang="sr-Cyrl-RS" sz="2400" dirty="0" smtClean="0">
                <a:solidFill>
                  <a:srgbClr val="FFFF00"/>
                </a:solidFill>
              </a:rPr>
              <a:t/>
            </a:r>
            <a:br>
              <a:rPr lang="sr-Cyrl-RS" sz="2400" dirty="0" smtClean="0">
                <a:solidFill>
                  <a:srgbClr val="FFFF00"/>
                </a:solidFill>
              </a:rPr>
            </a:br>
            <a:r>
              <a:rPr lang="sr-Cyrl-RS" sz="2400" dirty="0" smtClean="0">
                <a:solidFill>
                  <a:srgbClr val="FFFF00"/>
                </a:solidFill>
              </a:rPr>
              <a:t/>
            </a:r>
            <a:br>
              <a:rPr lang="sr-Cyrl-RS" sz="2400" dirty="0" smtClean="0">
                <a:solidFill>
                  <a:srgbClr val="FFFF00"/>
                </a:solidFill>
              </a:rPr>
            </a:br>
            <a:r>
              <a:rPr lang="sr-Cyrl-RS" sz="2400" dirty="0" smtClean="0">
                <a:solidFill>
                  <a:srgbClr val="FFFF00"/>
                </a:solidFill>
              </a:rPr>
              <a:t/>
            </a:r>
            <a:br>
              <a:rPr lang="sr-Cyrl-RS" sz="2400" dirty="0" smtClean="0">
                <a:solidFill>
                  <a:srgbClr val="FFFF00"/>
                </a:solidFill>
              </a:rPr>
            </a:br>
            <a:r>
              <a:rPr lang="sr-Cyrl-RS" sz="2400" dirty="0" smtClean="0">
                <a:solidFill>
                  <a:srgbClr val="FFFF00"/>
                </a:solidFill>
              </a:rPr>
              <a:t/>
            </a:r>
            <a:br>
              <a:rPr lang="sr-Cyrl-RS" sz="2400" dirty="0" smtClean="0">
                <a:solidFill>
                  <a:srgbClr val="FFFF00"/>
                </a:solidFill>
              </a:rPr>
            </a:br>
            <a:r>
              <a:rPr lang="sr-Cyrl-RS" sz="2400" dirty="0" smtClean="0">
                <a:solidFill>
                  <a:srgbClr val="FFFF00"/>
                </a:solidFill>
              </a:rPr>
              <a:t/>
            </a:r>
            <a:br>
              <a:rPr lang="sr-Cyrl-RS" sz="2400" dirty="0" smtClean="0">
                <a:solidFill>
                  <a:srgbClr val="FFFF00"/>
                </a:solidFill>
              </a:rPr>
            </a:br>
            <a:r>
              <a:rPr lang="sr-Cyrl-RS" sz="2400" dirty="0" smtClean="0">
                <a:solidFill>
                  <a:srgbClr val="FFFF00"/>
                </a:solidFill>
              </a:rPr>
              <a:t/>
            </a:r>
            <a:br>
              <a:rPr lang="sr-Cyrl-RS" sz="2400" dirty="0" smtClean="0">
                <a:solidFill>
                  <a:srgbClr val="FFFF00"/>
                </a:solidFill>
              </a:rPr>
            </a:br>
            <a:r>
              <a:rPr lang="sr-Cyrl-RS" sz="2400" dirty="0" smtClean="0">
                <a:solidFill>
                  <a:srgbClr val="FFFF00"/>
                </a:solidFill>
              </a:rPr>
              <a:t/>
            </a:r>
            <a:br>
              <a:rPr lang="sr-Cyrl-RS" sz="2400" dirty="0" smtClean="0">
                <a:solidFill>
                  <a:srgbClr val="FFFF00"/>
                </a:solidFill>
              </a:rPr>
            </a:br>
            <a:r>
              <a:rPr lang="sr-Cyrl-RS" sz="2400" dirty="0" smtClean="0">
                <a:solidFill>
                  <a:srgbClr val="FFFF00"/>
                </a:solidFill>
              </a:rPr>
              <a:t/>
            </a:r>
            <a:br>
              <a:rPr lang="sr-Cyrl-RS" sz="2400" dirty="0" smtClean="0">
                <a:solidFill>
                  <a:srgbClr val="FFFF00"/>
                </a:solidFill>
              </a:rPr>
            </a:br>
            <a:r>
              <a:rPr lang="sr-Cyrl-RS" sz="2400" dirty="0" smtClean="0"/>
              <a:t>    Зета         Србија          Рашка              Дукља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79512" y="2283718"/>
            <a:ext cx="8737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79712" y="1977684"/>
            <a:ext cx="0" cy="5400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79912" y="1977684"/>
            <a:ext cx="0" cy="5400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08104" y="1977684"/>
            <a:ext cx="0" cy="5400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36296" y="1977684"/>
            <a:ext cx="0" cy="5400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820472" y="1977684"/>
            <a:ext cx="0" cy="5400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779912" y="2301720"/>
            <a:ext cx="2304256" cy="2214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915816" y="2283718"/>
            <a:ext cx="4176464" cy="22322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555776" y="2355726"/>
            <a:ext cx="2232248" cy="2160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331640" y="2283718"/>
            <a:ext cx="3960440" cy="2160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483371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6256" y="1750524"/>
            <a:ext cx="2073164" cy="3392977"/>
          </a:xfrm>
          <a:prstGeom prst="rect">
            <a:avLst/>
          </a:prstGeom>
        </p:spPr>
      </p:pic>
      <p:pic>
        <p:nvPicPr>
          <p:cNvPr id="5" name="Picture 4" descr="Education clipart board, Picture #986354 education clipart boar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95486"/>
            <a:ext cx="6264696" cy="469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971600" y="465516"/>
            <a:ext cx="5256584" cy="2916324"/>
          </a:xfrm>
          <a:prstGeom prst="wedgeEllipseCallout">
            <a:avLst>
              <a:gd name="adj1" fmla="val 80684"/>
              <a:gd name="adj2" fmla="val 555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000" dirty="0" smtClean="0"/>
              <a:t>Браво, другари! Видим да сте ме пажљиво слушали. </a:t>
            </a:r>
          </a:p>
          <a:p>
            <a:pPr algn="ctr"/>
            <a:r>
              <a:rPr lang="sr-Cyrl-RS" sz="2000" dirty="0" smtClean="0"/>
              <a:t>А сада ћемо кроз игру </a:t>
            </a:r>
            <a:r>
              <a:rPr lang="sr-Cyrl-RS" sz="2000" dirty="0" smtClean="0"/>
              <a:t>асоцијација</a:t>
            </a:r>
            <a:r>
              <a:rPr lang="en-US" sz="2000" dirty="0" smtClean="0"/>
              <a:t> </a:t>
            </a:r>
            <a:r>
              <a:rPr lang="sr-Cyrl-RS" sz="2000" dirty="0" smtClean="0"/>
              <a:t>да </a:t>
            </a:r>
            <a:r>
              <a:rPr lang="sr-Cyrl-RS" sz="2000" dirty="0" smtClean="0"/>
              <a:t>се подсјетимо неких занимљивости које смо помињали на претходном часу.</a:t>
            </a:r>
            <a:endParaRPr lang="en-US" sz="2000" dirty="0"/>
          </a:p>
        </p:txBody>
      </p:sp>
    </p:spTree>
  </p:cSld>
  <p:clrMapOvr>
    <a:masterClrMapping/>
  </p:clrMapOvr>
  <p:transition>
    <p:randomBa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en, Blackboard, Chalk, Eraser, Learn, Schoo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4"/>
          <p:cNvSpPr txBox="1">
            <a:spLocks/>
          </p:cNvSpPr>
          <p:nvPr/>
        </p:nvSpPr>
        <p:spPr>
          <a:xfrm>
            <a:off x="611560" y="483518"/>
            <a:ext cx="3096344" cy="1656184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Изградио сам манастир Студеницу.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179512" y="3075806"/>
            <a:ext cx="3394720" cy="1421954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народу сам познат као Свети Симеун Мироточиви.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5580112" y="3003798"/>
            <a:ext cx="3024336" cy="151216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Замонашио сам се на Хиландару. </a:t>
            </a:r>
            <a:endParaRPr lang="en-US" sz="2400" dirty="0"/>
          </a:p>
        </p:txBody>
      </p:sp>
      <p:sp>
        <p:nvSpPr>
          <p:cNvPr id="14" name="Horizontal Scroll 13"/>
          <p:cNvSpPr/>
          <p:nvPr/>
        </p:nvSpPr>
        <p:spPr>
          <a:xfrm>
            <a:off x="5508104" y="483518"/>
            <a:ext cx="3096344" cy="167418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Родоначелник сам династије која ће владати Србијом 200 година. </a:t>
            </a:r>
            <a:endParaRPr lang="en-US" sz="2400" dirty="0"/>
          </a:p>
        </p:txBody>
      </p:sp>
      <p:pic>
        <p:nvPicPr>
          <p:cNvPr id="17" name="Picture 16" descr="Presentation1.jpg"/>
          <p:cNvPicPr>
            <a:picLocks noChangeAspect="1"/>
          </p:cNvPicPr>
          <p:nvPr/>
        </p:nvPicPr>
        <p:blipFill>
          <a:blip r:embed="rId3" cstate="print"/>
          <a:srcRect l="34250" t="15351" r="29525" b="19550"/>
          <a:stretch>
            <a:fillRect/>
          </a:stretch>
        </p:blipFill>
        <p:spPr>
          <a:xfrm>
            <a:off x="3275856" y="1059582"/>
            <a:ext cx="2520280" cy="334837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2" grpId="0" build="allAtOnce" animBg="1"/>
      <p:bldP spid="13" grpId="0" build="allAtOnce" animBg="1"/>
      <p:bldP spid="14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, Blackboard, Chalk, Eraser, Learn, Schoo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539552" y="357504"/>
            <a:ext cx="3096344" cy="162018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Моја браћа су Вукан и Растко.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467544" y="2841780"/>
            <a:ext cx="3096344" cy="167418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Моји насљедници су отварали руднике. </a:t>
            </a:r>
            <a:endParaRPr lang="en-US" sz="2400" dirty="0"/>
          </a:p>
        </p:txBody>
      </p:sp>
      <p:sp>
        <p:nvSpPr>
          <p:cNvPr id="11" name="Horizontal Scroll 10"/>
          <p:cNvSpPr/>
          <p:nvPr/>
        </p:nvSpPr>
        <p:spPr>
          <a:xfrm>
            <a:off x="5580112" y="357504"/>
            <a:ext cx="3024336" cy="1566174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Развијао сам земљорадњу и занатство. </a:t>
            </a:r>
            <a:endParaRPr lang="en-US" sz="2400" dirty="0"/>
          </a:p>
        </p:txBody>
      </p:sp>
      <p:sp>
        <p:nvSpPr>
          <p:cNvPr id="12" name="Horizontal Scroll 11"/>
          <p:cNvSpPr/>
          <p:nvPr/>
        </p:nvSpPr>
        <p:spPr>
          <a:xfrm>
            <a:off x="5580112" y="2859782"/>
            <a:ext cx="3096344" cy="167418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Градио сам цркве и манастире. </a:t>
            </a:r>
            <a:endParaRPr lang="en-US" sz="2400" dirty="0"/>
          </a:p>
        </p:txBody>
      </p:sp>
      <p:pic>
        <p:nvPicPr>
          <p:cNvPr id="15" name="Picture 14" descr="Presentation3.png"/>
          <p:cNvPicPr>
            <a:picLocks noChangeAspect="1"/>
          </p:cNvPicPr>
          <p:nvPr/>
        </p:nvPicPr>
        <p:blipFill>
          <a:blip r:embed="rId3" cstate="print"/>
          <a:srcRect l="33200" t="24800" r="33200" b="24800"/>
          <a:stretch>
            <a:fillRect/>
          </a:stretch>
        </p:blipFill>
        <p:spPr>
          <a:xfrm>
            <a:off x="3419872" y="1275606"/>
            <a:ext cx="2304256" cy="259228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0" grpId="0" build="allAtOnce" animBg="1"/>
      <p:bldP spid="11" grpId="0" build="allAtOnce" animBg="1"/>
      <p:bldP spid="12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480"/>
            <a:ext cx="8229600" cy="50020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Horizontal Scroll 2"/>
          <p:cNvSpPr/>
          <p:nvPr/>
        </p:nvSpPr>
        <p:spPr>
          <a:xfrm>
            <a:off x="1043608" y="357504"/>
            <a:ext cx="2808312" cy="135015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Ја сам цар Срба и Грка</a:t>
            </a:r>
            <a:r>
              <a:rPr lang="sr-Cyrl-RS" dirty="0" smtClean="0"/>
              <a:t>.</a:t>
            </a:r>
            <a:endParaRPr lang="en-US" dirty="0"/>
          </a:p>
        </p:txBody>
      </p:sp>
      <p:pic>
        <p:nvPicPr>
          <p:cNvPr id="8" name="Picture 7" descr="Green, Blackboard, Chalk, Eraser, Learn, Schoo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Horizontal Scroll 8"/>
          <p:cNvSpPr/>
          <p:nvPr/>
        </p:nvSpPr>
        <p:spPr>
          <a:xfrm>
            <a:off x="755576" y="411510"/>
            <a:ext cx="3024336" cy="135015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Ја сам цар Срба и Грка</a:t>
            </a:r>
            <a:r>
              <a:rPr lang="sr-Cyrl-RS" dirty="0" smtClean="0"/>
              <a:t>.</a:t>
            </a:r>
            <a:endParaRPr lang="en-US" dirty="0"/>
          </a:p>
        </p:txBody>
      </p:sp>
      <p:sp>
        <p:nvSpPr>
          <p:cNvPr id="10" name="Horizontal Scroll 9"/>
          <p:cNvSpPr/>
          <p:nvPr/>
        </p:nvSpPr>
        <p:spPr>
          <a:xfrm>
            <a:off x="5652120" y="411510"/>
            <a:ext cx="3024336" cy="136815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Проширио сам Србију до Дунава. </a:t>
            </a:r>
            <a:endParaRPr lang="en-US" sz="2400" dirty="0"/>
          </a:p>
        </p:txBody>
      </p:sp>
      <p:sp>
        <p:nvSpPr>
          <p:cNvPr id="11" name="Horizontal Scroll 10"/>
          <p:cNvSpPr/>
          <p:nvPr/>
        </p:nvSpPr>
        <p:spPr>
          <a:xfrm>
            <a:off x="539552" y="2211710"/>
            <a:ext cx="3240360" cy="214223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RS" sz="2400" dirty="0" smtClean="0"/>
              <a:t>За вријеме моје владавине Србија је доживјела свој врхунац.</a:t>
            </a:r>
            <a:endParaRPr lang="en-US" sz="2400" dirty="0"/>
          </a:p>
        </p:txBody>
      </p:sp>
      <p:sp>
        <p:nvSpPr>
          <p:cNvPr id="12" name="Horizontal Scroll 11"/>
          <p:cNvSpPr/>
          <p:nvPr/>
        </p:nvSpPr>
        <p:spPr>
          <a:xfrm>
            <a:off x="5580112" y="2211710"/>
            <a:ext cx="3024336" cy="207023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Мој</a:t>
            </a:r>
            <a:r>
              <a:rPr lang="sr-Latn-BA" sz="2400" dirty="0" smtClean="0"/>
              <a:t> </a:t>
            </a:r>
            <a:r>
              <a:rPr lang="sr-Cyrl-RS" sz="2400" dirty="0" smtClean="0"/>
              <a:t>надимак  је Силни.</a:t>
            </a:r>
            <a:endParaRPr lang="en-US" sz="2400" dirty="0"/>
          </a:p>
        </p:txBody>
      </p:sp>
      <p:pic>
        <p:nvPicPr>
          <p:cNvPr id="13" name="Picture 8" descr="100+ STEFAN DUŠAN the Mighty ideas | serbia, literary work, serbi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771550"/>
            <a:ext cx="2232248" cy="34692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0" grpId="0" build="allAtOnce" animBg="1"/>
      <p:bldP spid="11" grpId="0" build="allAtOnce" animBg="1"/>
      <p:bldP spid="12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74203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8" name="Picture 7" descr="Green, Blackboard, Chalk, Eraser, Learn, Schoo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Horizontal Scroll 8"/>
          <p:cNvSpPr/>
          <p:nvPr/>
        </p:nvSpPr>
        <p:spPr>
          <a:xfrm>
            <a:off x="395536" y="249492"/>
            <a:ext cx="2952328" cy="172819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Ја сам принц који се одрекао круне. </a:t>
            </a:r>
            <a:endParaRPr lang="en-US" sz="2400" dirty="0"/>
          </a:p>
        </p:txBody>
      </p:sp>
      <p:sp>
        <p:nvSpPr>
          <p:cNvPr id="10" name="Horizontal Scroll 9"/>
          <p:cNvSpPr/>
          <p:nvPr/>
        </p:nvSpPr>
        <p:spPr>
          <a:xfrm>
            <a:off x="5436096" y="303498"/>
            <a:ext cx="3312368" cy="172819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Многе школе носе моје име. </a:t>
            </a:r>
            <a:endParaRPr lang="en-US" sz="2400" dirty="0"/>
          </a:p>
        </p:txBody>
      </p:sp>
      <p:sp>
        <p:nvSpPr>
          <p:cNvPr id="11" name="Horizontal Scroll 10"/>
          <p:cNvSpPr/>
          <p:nvPr/>
        </p:nvSpPr>
        <p:spPr>
          <a:xfrm>
            <a:off x="467544" y="2715766"/>
            <a:ext cx="3024336" cy="178219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Градио сам школе и манастире и преводио црквене списе. </a:t>
            </a:r>
            <a:endParaRPr lang="en-US" sz="2400" dirty="0"/>
          </a:p>
        </p:txBody>
      </p:sp>
      <p:sp>
        <p:nvSpPr>
          <p:cNvPr id="12" name="Horizontal Scroll 11"/>
          <p:cNvSpPr/>
          <p:nvPr/>
        </p:nvSpPr>
        <p:spPr>
          <a:xfrm>
            <a:off x="5436096" y="2895786"/>
            <a:ext cx="3312368" cy="167418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Био сам први поглавар српске православне цркве. </a:t>
            </a:r>
            <a:endParaRPr lang="en-US" sz="2400" dirty="0"/>
          </a:p>
        </p:txBody>
      </p:sp>
      <p:pic>
        <p:nvPicPr>
          <p:cNvPr id="14" name="Picture 13" descr="Presentation2.jpg"/>
          <p:cNvPicPr>
            <a:picLocks noChangeAspect="1"/>
          </p:cNvPicPr>
          <p:nvPr/>
        </p:nvPicPr>
        <p:blipFill>
          <a:blip r:embed="rId3" cstate="print"/>
          <a:srcRect l="31100" t="27600" r="31100" b="27600"/>
          <a:stretch>
            <a:fillRect/>
          </a:stretch>
        </p:blipFill>
        <p:spPr>
          <a:xfrm>
            <a:off x="3347864" y="1419622"/>
            <a:ext cx="2448272" cy="252028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0" grpId="0" build="allAtOnce" animBg="1"/>
      <p:bldP spid="11" grpId="0" build="allAtOnce" animBg="1"/>
      <p:bldP spid="12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256</Words>
  <Application>Microsoft Office PowerPoint</Application>
  <PresentationFormat>On-screen Show (16:9)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      Прве српске државе  </vt:lpstr>
      <vt:lpstr>Slide 2</vt:lpstr>
      <vt:lpstr>Slide 3</vt:lpstr>
      <vt:lpstr>1. Придружи дате  државе одговарајућим вијековима на ленти времена.    IX в.                    X в.                 XI в.                       XII в.                     XIII в.                     Зета         Србија          Рашка              Дукља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Прве српске државе</dc:title>
  <dc:creator>user</dc:creator>
  <cp:lastModifiedBy>Laptop 002</cp:lastModifiedBy>
  <cp:revision>31</cp:revision>
  <dcterms:created xsi:type="dcterms:W3CDTF">2021-01-19T13:14:14Z</dcterms:created>
  <dcterms:modified xsi:type="dcterms:W3CDTF">2021-01-21T09:38:36Z</dcterms:modified>
</cp:coreProperties>
</file>