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1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36EA-4F62-43F8-B232-90B66F1CF5C7}" type="datetimeFigureOut">
              <a:rPr lang="sr-Latn-RS" smtClean="0"/>
              <a:pPr/>
              <a:t>19.1.2021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2C4-87C0-416D-B1BF-BF02A459CE4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308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36EA-4F62-43F8-B232-90B66F1CF5C7}" type="datetimeFigureOut">
              <a:rPr lang="sr-Latn-RS" smtClean="0"/>
              <a:pPr/>
              <a:t>19.1.2021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2C4-87C0-416D-B1BF-BF02A459CE4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861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36EA-4F62-43F8-B232-90B66F1CF5C7}" type="datetimeFigureOut">
              <a:rPr lang="sr-Latn-RS" smtClean="0"/>
              <a:pPr/>
              <a:t>19.1.2021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2C4-87C0-416D-B1BF-BF02A459CE4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26201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36EA-4F62-43F8-B232-90B66F1CF5C7}" type="datetimeFigureOut">
              <a:rPr lang="sr-Latn-RS" smtClean="0"/>
              <a:pPr/>
              <a:t>19.1.2021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2C4-87C0-416D-B1BF-BF02A459CE4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82613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36EA-4F62-43F8-B232-90B66F1CF5C7}" type="datetimeFigureOut">
              <a:rPr lang="sr-Latn-RS" smtClean="0"/>
              <a:pPr/>
              <a:t>19.1.2021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2C4-87C0-416D-B1BF-BF02A459CE4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2429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36EA-4F62-43F8-B232-90B66F1CF5C7}" type="datetimeFigureOut">
              <a:rPr lang="sr-Latn-RS" smtClean="0"/>
              <a:pPr/>
              <a:t>19.1.2021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2C4-87C0-416D-B1BF-BF02A459CE4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0315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36EA-4F62-43F8-B232-90B66F1CF5C7}" type="datetimeFigureOut">
              <a:rPr lang="sr-Latn-RS" smtClean="0"/>
              <a:pPr/>
              <a:t>19.1.2021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2C4-87C0-416D-B1BF-BF02A459CE4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26185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36EA-4F62-43F8-B232-90B66F1CF5C7}" type="datetimeFigureOut">
              <a:rPr lang="sr-Latn-RS" smtClean="0"/>
              <a:pPr/>
              <a:t>19.1.2021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2C4-87C0-416D-B1BF-BF02A459CE4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92696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36EA-4F62-43F8-B232-90B66F1CF5C7}" type="datetimeFigureOut">
              <a:rPr lang="sr-Latn-RS" smtClean="0"/>
              <a:pPr/>
              <a:t>19.1.2021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2C4-87C0-416D-B1BF-BF02A459CE4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4425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36EA-4F62-43F8-B232-90B66F1CF5C7}" type="datetimeFigureOut">
              <a:rPr lang="sr-Latn-RS" smtClean="0"/>
              <a:pPr/>
              <a:t>19.1.2021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2C4-87C0-416D-B1BF-BF02A459CE4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4246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36EA-4F62-43F8-B232-90B66F1CF5C7}" type="datetimeFigureOut">
              <a:rPr lang="sr-Latn-RS" smtClean="0"/>
              <a:pPr/>
              <a:t>19.1.2021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2C4-87C0-416D-B1BF-BF02A459CE4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9551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36EA-4F62-43F8-B232-90B66F1CF5C7}" type="datetimeFigureOut">
              <a:rPr lang="sr-Latn-RS" smtClean="0"/>
              <a:pPr/>
              <a:t>19.1.2021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102C4-87C0-416D-B1BF-BF02A459CE45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11365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800" dirty="0">
                <a:latin typeface="+mn-lt"/>
              </a:rPr>
              <a:t>                Математика</a:t>
            </a:r>
            <a:br>
              <a:rPr lang="sr-Cyrl-RS" sz="2800" dirty="0">
                <a:latin typeface="+mn-lt"/>
              </a:rPr>
            </a:br>
            <a:r>
              <a:rPr lang="sr-Cyrl-RS" sz="2800" dirty="0">
                <a:latin typeface="+mn-lt"/>
              </a:rPr>
              <a:t>                  3. разред</a:t>
            </a:r>
            <a:br>
              <a:rPr lang="sr-Cyrl-RS" sz="2800" dirty="0">
                <a:latin typeface="+mn-lt"/>
              </a:rPr>
            </a:br>
            <a:endParaRPr lang="sr-Latn-RS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sr-Cyrl-RS" b="1" dirty="0"/>
              <a:t>              МЈЕРЕЊЕ ДУЖИНЕ </a:t>
            </a:r>
          </a:p>
          <a:p>
            <a:pPr algn="l"/>
            <a:r>
              <a:rPr lang="sr-Cyrl-RS" b="1" dirty="0"/>
              <a:t>ЈЕДИНИЦЕ ЗА МЈЕРЕЊЕ ДУЖИНЕ</a:t>
            </a:r>
          </a:p>
          <a:p>
            <a:pPr algn="l"/>
            <a:r>
              <a:rPr lang="sr-Cyrl-RS" b="1" dirty="0"/>
              <a:t>                     (</a:t>
            </a:r>
            <a:r>
              <a:rPr lang="sr-Latn-RS" b="1" dirty="0"/>
              <a:t>m, dm, cm)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480" y="27781"/>
            <a:ext cx="5303520" cy="6830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8968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/>
              <a:t>НАУЧИЛИ СМО, ПОНОВИМО!</a:t>
            </a:r>
            <a:endParaRPr lang="sr-Latn-R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05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/>
              <a:t>Некада су људи </a:t>
            </a:r>
            <a:r>
              <a:rPr lang="sr-Cyrl-RS" dirty="0" err="1"/>
              <a:t>мјерили</a:t>
            </a:r>
            <a:r>
              <a:rPr lang="sr-Cyrl-RS" dirty="0"/>
              <a:t> дужину помоћу: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>
              <a:buFontTx/>
              <a:buChar char="-"/>
            </a:pPr>
            <a:r>
              <a:rPr lang="sr-Cyrl-RS" dirty="0"/>
              <a:t>педља                                               - стопала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>
              <a:buFontTx/>
              <a:buChar char="-"/>
            </a:pPr>
            <a:r>
              <a:rPr lang="sr-Cyrl-RS" dirty="0"/>
              <a:t>лакта                                                 - корака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710" y="3124941"/>
            <a:ext cx="1907652" cy="1138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710" y="4775783"/>
            <a:ext cx="1798701" cy="859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0622" y="2330117"/>
            <a:ext cx="2321170" cy="1589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0622" y="4424257"/>
            <a:ext cx="2447778" cy="15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180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dirty="0">
                <a:latin typeface="+mn-lt"/>
              </a:rPr>
              <a:t>Да би </a:t>
            </a:r>
            <a:r>
              <a:rPr lang="sr-Cyrl-RS" sz="2800" dirty="0" err="1">
                <a:latin typeface="+mn-lt"/>
              </a:rPr>
              <a:t>мјерење</a:t>
            </a:r>
            <a:r>
              <a:rPr lang="sr-Latn-RS" sz="2800" dirty="0">
                <a:latin typeface="+mn-lt"/>
              </a:rPr>
              <a:t> </a:t>
            </a:r>
            <a:r>
              <a:rPr lang="sr-Cyrl-RS" sz="2800" dirty="0">
                <a:latin typeface="+mn-lt"/>
              </a:rPr>
              <a:t>дужине </a:t>
            </a:r>
            <a:r>
              <a:rPr lang="sr-Cyrl-RS" sz="2800" dirty="0" err="1">
                <a:latin typeface="+mn-lt"/>
              </a:rPr>
              <a:t>увијек</a:t>
            </a:r>
            <a:r>
              <a:rPr lang="sr-Cyrl-RS" sz="2800" dirty="0">
                <a:latin typeface="+mn-lt"/>
              </a:rPr>
              <a:t> имало исти резултат, користимо </a:t>
            </a:r>
            <a:r>
              <a:rPr lang="sr-Cyrl-RS" sz="2800" dirty="0" err="1">
                <a:latin typeface="+mn-lt"/>
              </a:rPr>
              <a:t>мјерну</a:t>
            </a:r>
            <a:r>
              <a:rPr lang="sr-Cyrl-RS" sz="2800" dirty="0">
                <a:latin typeface="+mn-lt"/>
              </a:rPr>
              <a:t> јединицу МЕТАР која важи за све.</a:t>
            </a:r>
            <a:r>
              <a:rPr lang="sr-Latn-RS" sz="2800" dirty="0">
                <a:latin typeface="+mn-lt"/>
              </a:rPr>
              <a:t> </a:t>
            </a:r>
            <a:br>
              <a:rPr lang="sr-Latn-RS" sz="2800" dirty="0">
                <a:latin typeface="+mn-lt"/>
              </a:rPr>
            </a:br>
            <a:endParaRPr lang="sr-Latn-R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/>
              <a:t>- метар   </a:t>
            </a:r>
            <a:r>
              <a:rPr lang="sr-Cyrl-RS" dirty="0">
                <a:solidFill>
                  <a:srgbClr val="FF0000"/>
                </a:solidFill>
              </a:rPr>
              <a:t>                                           </a:t>
            </a:r>
            <a:endParaRPr lang="sr-Latn-RS" dirty="0"/>
          </a:p>
          <a:p>
            <a:pPr marL="0" indent="0">
              <a:buNone/>
            </a:pPr>
            <a:r>
              <a:rPr lang="sr-Latn-RS" dirty="0"/>
              <a:t>- </a:t>
            </a:r>
            <a:r>
              <a:rPr lang="sr-Cyrl-RS" dirty="0"/>
              <a:t>дециметар</a:t>
            </a:r>
            <a:endParaRPr lang="sr-Latn-R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sr-Cyrl-RS" dirty="0"/>
              <a:t>центиметар   </a:t>
            </a:r>
            <a:r>
              <a:rPr lang="sr-Latn-RS" dirty="0">
                <a:solidFill>
                  <a:srgbClr val="FF0000"/>
                </a:solidFill>
              </a:rPr>
              <a:t>                            </a:t>
            </a:r>
          </a:p>
          <a:p>
            <a:pPr marL="0" indent="0">
              <a:buNone/>
            </a:pPr>
            <a:endParaRPr lang="sr-Latn-R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dirty="0"/>
              <a:t>Справе за </a:t>
            </a:r>
            <a:r>
              <a:rPr lang="sr-Cyrl-RS" dirty="0" err="1"/>
              <a:t>мјерење</a:t>
            </a:r>
            <a:r>
              <a:rPr lang="sr-Cyrl-RS" dirty="0"/>
              <a:t> дужине:</a:t>
            </a:r>
            <a:endParaRPr lang="sr-Latn-RS" dirty="0"/>
          </a:p>
          <a:p>
            <a:pPr>
              <a:buFontTx/>
              <a:buChar char="-"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6264" y="4499668"/>
            <a:ext cx="3685736" cy="2358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078293"/>
            <a:ext cx="5194610" cy="1206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185833"/>
            <a:ext cx="1838093" cy="1383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4706" y="5285004"/>
            <a:ext cx="1886144" cy="1284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0850" y="5075993"/>
            <a:ext cx="2785404" cy="16033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0D5763-5899-4401-B58D-176FC7CD4E76}"/>
              </a:ext>
            </a:extLst>
          </p:cNvPr>
          <p:cNvSpPr txBox="1"/>
          <p:nvPr/>
        </p:nvSpPr>
        <p:spPr>
          <a:xfrm>
            <a:off x="2131945" y="1638089"/>
            <a:ext cx="74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ABD5DB1-CDB1-4927-BDFC-6D80BD9885CB}"/>
              </a:ext>
            </a:extLst>
          </p:cNvPr>
          <p:cNvSpPr txBox="1"/>
          <p:nvPr/>
        </p:nvSpPr>
        <p:spPr>
          <a:xfrm>
            <a:off x="2880693" y="2185654"/>
            <a:ext cx="748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F0000"/>
                </a:solidFill>
              </a:rPr>
              <a:t>dm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C2CECC-18BE-46C8-AABE-1AD1DCF34287}"/>
              </a:ext>
            </a:extLst>
          </p:cNvPr>
          <p:cNvSpPr txBox="1"/>
          <p:nvPr/>
        </p:nvSpPr>
        <p:spPr>
          <a:xfrm>
            <a:off x="3066403" y="2690108"/>
            <a:ext cx="652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FF0000"/>
                </a:solidFill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xmlns="" val="393121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35" y="1003610"/>
            <a:ext cx="10515600" cy="94468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sr-Latn-RS" dirty="0">
                <a:solidFill>
                  <a:srgbClr val="FF0000"/>
                </a:solidFill>
              </a:rPr>
              <a:t/>
            </a:r>
            <a:br>
              <a:rPr lang="sr-Latn-RS" dirty="0">
                <a:solidFill>
                  <a:srgbClr val="FF0000"/>
                </a:solidFill>
              </a:rPr>
            </a:b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6507" y="3842524"/>
            <a:ext cx="3895493" cy="3149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01844"/>
            <a:ext cx="7848600" cy="2251676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334537"/>
            <a:ext cx="10515600" cy="5842426"/>
          </a:xfrm>
        </p:spPr>
        <p:txBody>
          <a:bodyPr/>
          <a:lstStyle/>
          <a:p>
            <a:pPr marL="0" indent="0">
              <a:buNone/>
            </a:pPr>
            <a:endParaRPr lang="sr-Cyrl-R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sr-Cyrl-RS" dirty="0"/>
              <a:t>Међусобни однос јединица за </a:t>
            </a:r>
            <a:r>
              <a:rPr lang="sr-Cyrl-RS" dirty="0" err="1"/>
              <a:t>мјерење</a:t>
            </a:r>
            <a:r>
              <a:rPr lang="sr-Cyrl-RS" dirty="0"/>
              <a:t> дужине</a:t>
            </a:r>
          </a:p>
          <a:p>
            <a:pPr marL="0" indent="0" algn="ctr">
              <a:buNone/>
            </a:pPr>
            <a:endParaRPr lang="sr-Cyrl-R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Cyrl-RS" dirty="0">
                <a:solidFill>
                  <a:srgbClr val="FF0000"/>
                </a:solidFill>
              </a:rPr>
              <a:t>1 </a:t>
            </a:r>
            <a:r>
              <a:rPr lang="sr-Latn-RS" dirty="0">
                <a:solidFill>
                  <a:srgbClr val="FF0000"/>
                </a:solidFill>
              </a:rPr>
              <a:t>m =                    </a:t>
            </a:r>
            <a:br>
              <a:rPr lang="sr-Latn-RS" dirty="0">
                <a:solidFill>
                  <a:srgbClr val="FF0000"/>
                </a:solidFill>
              </a:rPr>
            </a:br>
            <a:r>
              <a:rPr lang="sr-Latn-RS" dirty="0">
                <a:solidFill>
                  <a:srgbClr val="FF0000"/>
                </a:solidFill>
              </a:rPr>
              <a:t>1 dm =</a:t>
            </a:r>
            <a:br>
              <a:rPr lang="sr-Latn-RS" dirty="0">
                <a:solidFill>
                  <a:srgbClr val="FF0000"/>
                </a:solidFill>
              </a:rPr>
            </a:br>
            <a:r>
              <a:rPr lang="sr-Latn-RS" dirty="0">
                <a:solidFill>
                  <a:srgbClr val="FF0000"/>
                </a:solidFill>
              </a:rPr>
              <a:t>1 m =</a:t>
            </a:r>
            <a:br>
              <a:rPr lang="sr-Latn-RS" dirty="0">
                <a:solidFill>
                  <a:srgbClr val="FF0000"/>
                </a:solidFill>
              </a:rPr>
            </a:br>
            <a:endParaRPr lang="sr-Latn-R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C89286-A081-4CB3-B035-39BD5AA6899D}"/>
              </a:ext>
            </a:extLst>
          </p:cNvPr>
          <p:cNvSpPr txBox="1"/>
          <p:nvPr/>
        </p:nvSpPr>
        <p:spPr>
          <a:xfrm>
            <a:off x="1722782" y="1832495"/>
            <a:ext cx="149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10 dm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A2A47E-FD3C-4970-8EC8-FCE12DD4B125}"/>
              </a:ext>
            </a:extLst>
          </p:cNvPr>
          <p:cNvSpPr txBox="1"/>
          <p:nvPr/>
        </p:nvSpPr>
        <p:spPr>
          <a:xfrm>
            <a:off x="1973764" y="2239920"/>
            <a:ext cx="139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10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F06D5A-E1C3-4D73-A4C7-2310FFDCFA40}"/>
              </a:ext>
            </a:extLst>
          </p:cNvPr>
          <p:cNvSpPr txBox="1"/>
          <p:nvPr/>
        </p:nvSpPr>
        <p:spPr>
          <a:xfrm flipH="1">
            <a:off x="1722782" y="2617363"/>
            <a:ext cx="338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10 dm = 100 cm</a:t>
            </a:r>
          </a:p>
        </p:txBody>
      </p:sp>
    </p:spTree>
    <p:extLst>
      <p:ext uri="{BB962C8B-B14F-4D97-AF65-F5344CB8AC3E}">
        <p14:creationId xmlns:p14="http://schemas.microsoft.com/office/powerpoint/2010/main" xmlns="" val="356105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800" b="1" dirty="0">
                <a:latin typeface="+mn-lt"/>
              </a:rPr>
              <a:t>1. задатак:</a:t>
            </a:r>
            <a:br>
              <a:rPr lang="sr-Cyrl-RS" sz="2800" b="1" dirty="0">
                <a:latin typeface="+mn-lt"/>
              </a:rPr>
            </a:br>
            <a:r>
              <a:rPr lang="sr-Cyrl-RS" sz="2800" dirty="0">
                <a:latin typeface="+mn-lt"/>
              </a:rPr>
              <a:t/>
            </a:r>
            <a:br>
              <a:rPr lang="sr-Cyrl-RS" sz="2800" dirty="0">
                <a:latin typeface="+mn-lt"/>
              </a:rPr>
            </a:br>
            <a:r>
              <a:rPr lang="sr-Cyrl-RS" sz="2800" dirty="0">
                <a:latin typeface="+mn-lt"/>
              </a:rPr>
              <a:t>Попуни табелу </a:t>
            </a:r>
            <a:r>
              <a:rPr lang="bs-Cyrl-BA" sz="2800" dirty="0">
                <a:latin typeface="+mn-lt"/>
              </a:rPr>
              <a:t>одговарајућим ријечима, односно ознакама као у наведеним примјерима:</a:t>
            </a:r>
            <a:endParaRPr lang="sr-Latn-RS" sz="28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2351148"/>
              </p:ext>
            </p:extLst>
          </p:nvPr>
        </p:nvGraphicFramePr>
        <p:xfrm>
          <a:off x="679174" y="2517913"/>
          <a:ext cx="8952916" cy="4138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6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76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9917"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13 </a:t>
                      </a:r>
                      <a:r>
                        <a:rPr lang="hr-HR" sz="2800" dirty="0"/>
                        <a:t>m</a:t>
                      </a:r>
                      <a:r>
                        <a:rPr lang="sr-Cyrl-RS" dirty="0"/>
                        <a:t>   </a:t>
                      </a:r>
                      <a:r>
                        <a:rPr lang="sr-Cyrl-RS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sr-Cyrl-R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400" baseline="0" dirty="0"/>
                        <a:t>  </a:t>
                      </a:r>
                      <a:endParaRPr lang="sr-Latn-R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385">
                <a:tc>
                  <a:txBody>
                    <a:bodyPr/>
                    <a:lstStyle/>
                    <a:p>
                      <a:r>
                        <a:rPr lang="sr-Cyrl-RS" sz="2800" dirty="0"/>
                        <a:t>              два дециметра</a:t>
                      </a:r>
                      <a:endParaRPr lang="sr-Latn-R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800" dirty="0"/>
                        <a:t>     2 </a:t>
                      </a:r>
                      <a:r>
                        <a:rPr lang="hr-HR" sz="2800" dirty="0"/>
                        <a:t>d</a:t>
                      </a:r>
                      <a:r>
                        <a:rPr lang="sr-Latn-RS" sz="2800" dirty="0"/>
                        <a:t>m</a:t>
                      </a:r>
                      <a:endParaRPr lang="sr-Latn-RS" sz="2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6385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  18 cm</a:t>
                      </a:r>
                      <a:endParaRPr lang="sr-Cyrl-R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Latn-R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634">
                <a:tc>
                  <a:txBody>
                    <a:bodyPr/>
                    <a:lstStyle/>
                    <a:p>
                      <a:r>
                        <a:rPr lang="sr-Cyrl-RS" sz="2800" dirty="0"/>
                        <a:t>двадесет пет дециметара</a:t>
                      </a:r>
                      <a:endParaRPr lang="sr-Latn-R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Latn-R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8634">
                <a:tc>
                  <a:txBody>
                    <a:bodyPr/>
                    <a:lstStyle/>
                    <a:p>
                      <a:pPr algn="ctr"/>
                      <a:r>
                        <a:rPr lang="sr-Cyrl-RS" sz="2800" dirty="0"/>
                        <a:t>70 </a:t>
                      </a:r>
                      <a:r>
                        <a:rPr lang="hr-HR" sz="2800" dirty="0"/>
                        <a:t>cm</a:t>
                      </a:r>
                      <a:endParaRPr lang="sr-Latn-R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 </a:t>
                      </a:r>
                      <a:endParaRPr lang="sr-Latn-R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8634">
                <a:tc>
                  <a:txBody>
                    <a:bodyPr/>
                    <a:lstStyle/>
                    <a:p>
                      <a:pPr algn="ctr"/>
                      <a:r>
                        <a:rPr lang="bs-Cyrl-BA" sz="2800" dirty="0"/>
                        <a:t>сто центиметара</a:t>
                      </a:r>
                      <a:endParaRPr lang="sr-Latn-R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r-Latn-R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21750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727981-5DC6-47FA-BAC3-CADE2A537E85}"/>
              </a:ext>
            </a:extLst>
          </p:cNvPr>
          <p:cNvSpPr txBox="1"/>
          <p:nvPr/>
        </p:nvSpPr>
        <p:spPr>
          <a:xfrm>
            <a:off x="7116416" y="4581501"/>
            <a:ext cx="1202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25 </a:t>
            </a:r>
            <a:r>
              <a:rPr lang="sr-Latn-RS" sz="2800" dirty="0"/>
              <a:t>d</a:t>
            </a:r>
            <a:r>
              <a:rPr lang="hr-HR" sz="2800" dirty="0"/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E935A8-D9E9-4475-8848-474AA71080DE}"/>
              </a:ext>
            </a:extLst>
          </p:cNvPr>
          <p:cNvSpPr txBox="1"/>
          <p:nvPr/>
        </p:nvSpPr>
        <p:spPr>
          <a:xfrm>
            <a:off x="5327375" y="5312383"/>
            <a:ext cx="441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/>
              <a:t>седамдесет</a:t>
            </a:r>
            <a:r>
              <a:rPr lang="hr-HR" sz="2800" dirty="0"/>
              <a:t> </a:t>
            </a:r>
            <a:r>
              <a:rPr lang="bs-Cyrl-BA" sz="2800" dirty="0"/>
              <a:t>центиметара</a:t>
            </a:r>
            <a:endParaRPr lang="hr-HR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55FE7C-D58B-4F7D-BBA3-8D8726754F42}"/>
              </a:ext>
            </a:extLst>
          </p:cNvPr>
          <p:cNvSpPr txBox="1"/>
          <p:nvPr/>
        </p:nvSpPr>
        <p:spPr>
          <a:xfrm>
            <a:off x="5638800" y="2758802"/>
            <a:ext cx="345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/>
              <a:t>тринаест метара</a:t>
            </a:r>
            <a:endParaRPr lang="hr-HR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EAD32F-84C2-484F-AF46-81070519D3CD}"/>
              </a:ext>
            </a:extLst>
          </p:cNvPr>
          <p:cNvSpPr txBox="1"/>
          <p:nvPr/>
        </p:nvSpPr>
        <p:spPr>
          <a:xfrm>
            <a:off x="5446643" y="4048224"/>
            <a:ext cx="3916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/>
              <a:t>осамнаест центиметара</a:t>
            </a:r>
            <a:endParaRPr lang="hr-HR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56FFC7-8952-4378-A3F1-19CB67BB7E0B}"/>
              </a:ext>
            </a:extLst>
          </p:cNvPr>
          <p:cNvSpPr txBox="1"/>
          <p:nvPr/>
        </p:nvSpPr>
        <p:spPr>
          <a:xfrm>
            <a:off x="5748929" y="6043265"/>
            <a:ext cx="331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800" dirty="0"/>
              <a:t>100 </a:t>
            </a:r>
            <a:r>
              <a:rPr lang="hr-HR" sz="2800" dirty="0"/>
              <a:t>cm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1327105-0B91-44C2-AF4B-CA67FCD6ED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1173" y="1898350"/>
            <a:ext cx="31337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9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800" b="1" dirty="0">
                <a:latin typeface="+mn-lt"/>
              </a:rPr>
              <a:t>2. </a:t>
            </a:r>
            <a:r>
              <a:rPr lang="sr-Cyrl-RS" sz="2800" b="1" dirty="0">
                <a:latin typeface="+mn-lt"/>
              </a:rPr>
              <a:t>задатак:</a:t>
            </a:r>
            <a:br>
              <a:rPr lang="sr-Cyrl-RS" sz="2800" b="1" dirty="0">
                <a:latin typeface="+mn-lt"/>
              </a:rPr>
            </a:br>
            <a:r>
              <a:rPr lang="sr-Cyrl-RS" sz="2800" dirty="0">
                <a:latin typeface="+mn-lt"/>
              </a:rPr>
              <a:t/>
            </a:r>
            <a:br>
              <a:rPr lang="sr-Cyrl-RS" sz="2800" dirty="0">
                <a:latin typeface="+mn-lt"/>
              </a:rPr>
            </a:br>
            <a:r>
              <a:rPr lang="sr-Cyrl-RS" sz="2800" dirty="0">
                <a:latin typeface="+mn-lt"/>
              </a:rPr>
              <a:t>Стрелицом повежи једнаке </a:t>
            </a:r>
            <a:r>
              <a:rPr lang="sr-Cyrl-RS" sz="2800" dirty="0" err="1">
                <a:latin typeface="+mn-lt"/>
              </a:rPr>
              <a:t>мјерне</a:t>
            </a:r>
            <a:r>
              <a:rPr lang="sr-Cyrl-RS" sz="2800" dirty="0">
                <a:latin typeface="+mn-lt"/>
              </a:rPr>
              <a:t> дужине.</a:t>
            </a:r>
            <a:endParaRPr lang="sr-Latn-R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RS" dirty="0"/>
              <a:t>14</a:t>
            </a:r>
            <a:r>
              <a:rPr lang="sr-Latn-RS" dirty="0"/>
              <a:t> m                                                     </a:t>
            </a:r>
            <a:r>
              <a:rPr lang="sr-Cyrl-RS" dirty="0"/>
              <a:t> </a:t>
            </a:r>
            <a:r>
              <a:rPr lang="sr-Cyrl-RS"/>
              <a:t>четрнаест </a:t>
            </a:r>
            <a:r>
              <a:rPr lang="sr-Cyrl-RS" smtClean="0"/>
              <a:t>дециметара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dirty="0"/>
              <a:t>14</a:t>
            </a:r>
            <a:r>
              <a:rPr lang="sr-Latn-RS" dirty="0"/>
              <a:t> dm                                                   </a:t>
            </a:r>
            <a:r>
              <a:rPr lang="sr-Cyrl-RS" dirty="0"/>
              <a:t>деведесет метара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32 cm                                                   </a:t>
            </a:r>
            <a:r>
              <a:rPr lang="sr-Cyrl-RS" dirty="0"/>
              <a:t>тридесет два центиметра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dirty="0"/>
              <a:t>90 </a:t>
            </a:r>
            <a:r>
              <a:rPr lang="sr-Latn-RS" dirty="0"/>
              <a:t>m                                                     </a:t>
            </a:r>
            <a:r>
              <a:rPr lang="sr-Cyrl-RS" dirty="0"/>
              <a:t>тридесет два дециметра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dirty="0"/>
              <a:t>32 dm                                                   </a:t>
            </a:r>
            <a:r>
              <a:rPr lang="sr-Cyrl-RS" dirty="0"/>
              <a:t>деведесет центиметара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90 </a:t>
            </a:r>
            <a:r>
              <a:rPr lang="sr-Latn-RS" dirty="0"/>
              <a:t>cm</a:t>
            </a:r>
            <a:r>
              <a:rPr lang="sr-Cyrl-RS" dirty="0"/>
              <a:t>                                                   четрнаест метара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39472" y="2056889"/>
            <a:ext cx="3488788" cy="36259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730326" y="2060919"/>
            <a:ext cx="3446585" cy="6616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25637" y="3559126"/>
            <a:ext cx="3352800" cy="201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89649" y="2743673"/>
            <a:ext cx="3488788" cy="1504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725637" y="5063896"/>
            <a:ext cx="3352800" cy="769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725637" y="4248443"/>
            <a:ext cx="3352800" cy="7174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6871" y="1587891"/>
            <a:ext cx="3305908" cy="4593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870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100" b="1" dirty="0">
                <a:latin typeface="+mn-lt"/>
              </a:rPr>
              <a:t>3</a:t>
            </a:r>
            <a:r>
              <a:rPr lang="sr-Cyrl-RS" sz="3100" b="1" dirty="0">
                <a:latin typeface="+mn-lt"/>
              </a:rPr>
              <a:t>. задатак:</a:t>
            </a:r>
            <a:br>
              <a:rPr lang="sr-Cyrl-RS" sz="3100" b="1" dirty="0">
                <a:latin typeface="+mn-lt"/>
              </a:rPr>
            </a:br>
            <a:r>
              <a:rPr lang="sr-Cyrl-RS" sz="2800" dirty="0">
                <a:latin typeface="+mn-lt"/>
              </a:rPr>
              <a:t/>
            </a:r>
            <a:br>
              <a:rPr lang="sr-Cyrl-RS" sz="2800" dirty="0">
                <a:latin typeface="+mn-lt"/>
              </a:rPr>
            </a:br>
            <a:r>
              <a:rPr lang="sr-Cyrl-RS" sz="3100" dirty="0">
                <a:latin typeface="+mn-lt"/>
              </a:rPr>
              <a:t>Одреди дужину црвених штапића изражену у центиметрима и правилно запиши. </a:t>
            </a:r>
            <a:endParaRPr lang="sr-Latn-RS" sz="31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08505"/>
            <a:ext cx="5618871" cy="43513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82153" y="1825625"/>
            <a:ext cx="51487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Дужина првог црвеног штапића је 20 </a:t>
            </a:r>
            <a:r>
              <a:rPr lang="sr-Latn-RS" dirty="0"/>
              <a:t>cm.</a:t>
            </a: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sr-Cyrl-RS" dirty="0"/>
              <a:t>Дужина другог црвеног штапића је 18 </a:t>
            </a:r>
            <a:r>
              <a:rPr lang="sr-Latn-RS" dirty="0"/>
              <a:t>cm.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Cyrl-RS" dirty="0"/>
              <a:t>Дужина трећег црвеног штапића је 25 </a:t>
            </a:r>
            <a:r>
              <a:rPr lang="sr-Latn-RS" dirty="0"/>
              <a:t>cm.</a:t>
            </a:r>
          </a:p>
        </p:txBody>
      </p:sp>
    </p:spTree>
    <p:extLst>
      <p:ext uri="{BB962C8B-B14F-4D97-AF65-F5344CB8AC3E}">
        <p14:creationId xmlns:p14="http://schemas.microsoft.com/office/powerpoint/2010/main" xmlns="" val="27303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5" name="Cloud Callout 4"/>
          <p:cNvSpPr/>
          <p:nvPr/>
        </p:nvSpPr>
        <p:spPr>
          <a:xfrm>
            <a:off x="8234681" y="1815838"/>
            <a:ext cx="3431586" cy="1841691"/>
          </a:xfrm>
          <a:prstGeom prst="cloudCallout">
            <a:avLst>
              <a:gd name="adj1" fmla="val -152158"/>
              <a:gd name="adj2" fmla="val 3953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800" dirty="0"/>
              <a:t>m, dm, cm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" y="2506662"/>
            <a:ext cx="5404664" cy="4351338"/>
          </a:xfrm>
        </p:spPr>
      </p:pic>
      <p:sp>
        <p:nvSpPr>
          <p:cNvPr id="8" name="Cloud Callout 7"/>
          <p:cNvSpPr/>
          <p:nvPr/>
        </p:nvSpPr>
        <p:spPr>
          <a:xfrm>
            <a:off x="3911242" y="0"/>
            <a:ext cx="6330038" cy="2877547"/>
          </a:xfrm>
          <a:prstGeom prst="cloudCallout">
            <a:avLst>
              <a:gd name="adj1" fmla="val -51015"/>
              <a:gd name="adj2" fmla="val 649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5" y="555872"/>
            <a:ext cx="2027946" cy="1931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1722" y="-87441"/>
            <a:ext cx="2311791" cy="2230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35744">
            <a:off x="5913457" y="656964"/>
            <a:ext cx="2672544" cy="18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67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183</Words>
  <Application>Microsoft Office PowerPoint</Application>
  <PresentationFormat>Custom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           Математика                   3. разред </vt:lpstr>
      <vt:lpstr>НАУЧИЛИ СМО, ПОНОВИМО!</vt:lpstr>
      <vt:lpstr>Да би мјерење дужине увијек имало исти резултат, користимо мјерну јединицу МЕТАР која важи за све.  </vt:lpstr>
      <vt:lpstr> </vt:lpstr>
      <vt:lpstr>1. задатак:  Попуни табелу одговарајућим ријечима, односно ознакама као у наведеним примјерима:</vt:lpstr>
      <vt:lpstr>2. задатак:  Стрелицом повежи једнаке мјерне дужине.</vt:lpstr>
      <vt:lpstr>3. задатак:  Одреди дужину црвених штапића изражену у центиметрима и правилно запиши. 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3. разред</dc:title>
  <dc:creator>PC</dc:creator>
  <cp:lastModifiedBy>Laptop 002</cp:lastModifiedBy>
  <cp:revision>67</cp:revision>
  <dcterms:created xsi:type="dcterms:W3CDTF">2021-01-16T13:54:24Z</dcterms:created>
  <dcterms:modified xsi:type="dcterms:W3CDTF">2021-01-19T10:41:10Z</dcterms:modified>
</cp:coreProperties>
</file>