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CS" smtClean="0"/>
              <a:t>Kliknite i uredite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e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CS" smtClean="0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Latn-CS" smtClean="0"/>
              <a:t>Kliknite na ikonu i dodajte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CS" smtClean="0"/>
              <a:t>Kliknite i uredite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11370" y="437883"/>
            <a:ext cx="9856630" cy="1880314"/>
          </a:xfrm>
        </p:spPr>
        <p:txBody>
          <a:bodyPr>
            <a:normAutofit/>
          </a:bodyPr>
          <a:lstStyle/>
          <a:p>
            <a:pPr algn="ctr"/>
            <a:r>
              <a:rPr lang="bs-Cyrl-BA" sz="5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пореклу</a:t>
            </a:r>
            <a:r>
              <a:rPr lang="bs-Cyrl-BA" sz="5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bs-Cyrl-BA" sz="5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5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десанка максимовић</a:t>
            </a:r>
            <a:endParaRPr lang="sr-Latn-CS" sz="5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84762" y="5331853"/>
            <a:ext cx="7035756" cy="1229663"/>
          </a:xfrm>
        </p:spPr>
        <p:txBody>
          <a:bodyPr>
            <a:normAutofit fontScale="85000" lnSpcReduction="20000"/>
          </a:bodyPr>
          <a:lstStyle/>
          <a:p>
            <a:endParaRPr lang="bs-Cyrl-BA" dirty="0" smtClean="0"/>
          </a:p>
          <a:p>
            <a:endParaRPr lang="bs-Cyrl-BA" dirty="0" smtClean="0"/>
          </a:p>
          <a:p>
            <a:pPr algn="ctr"/>
            <a:r>
              <a:rPr lang="bs-Cyrl-BA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језик, 7. разред</a:t>
            </a:r>
            <a:endParaRPr lang="bs-Cyrl-BA" sz="24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C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656" y="2524259"/>
            <a:ext cx="5872766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1669" y="167425"/>
            <a:ext cx="6970690" cy="1929663"/>
          </a:xfrm>
        </p:spPr>
        <p:txBody>
          <a:bodyPr>
            <a:normAutofit/>
          </a:bodyPr>
          <a:lstStyle/>
          <a:p>
            <a:pPr algn="ctr"/>
            <a:r>
              <a:rPr lang="bs-Cyrl-BA" sz="40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лирски субјекат наглашава у посљедњој строфи?</a:t>
            </a:r>
            <a:endParaRPr lang="sr-Latn-CS" sz="4000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631066" y="1764406"/>
            <a:ext cx="5267458" cy="47265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 пријатеља својих господству,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 благородности њихова лика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слави им копља и штита.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 свецима и краљима ја сам у сродству,</a:t>
            </a:r>
          </a:p>
          <a:p>
            <a:pPr marL="0" indent="0">
              <a:buNone/>
            </a:pPr>
            <a:r>
              <a:rPr lang="ru-RU" sz="2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мом пореклу из књига староставних</a:t>
            </a:r>
          </a:p>
          <a:p>
            <a:pPr marL="0" indent="0">
              <a:buNone/>
            </a:pPr>
            <a:r>
              <a:rPr lang="ru-RU" sz="2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владар на далеком двору</a:t>
            </a:r>
          </a:p>
          <a:p>
            <a:pPr marL="0" indent="0">
              <a:buNone/>
            </a:pPr>
            <a:r>
              <a:rPr lang="ru-RU" sz="2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летописац у манастиру чита*</a:t>
            </a:r>
          </a:p>
          <a:p>
            <a:pPr marL="0" indent="0">
              <a:buNone/>
            </a:pPr>
            <a:endParaRPr lang="ru-RU" sz="2200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*поријекло му је записано у старим књигама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CS" dirty="0"/>
          </a:p>
        </p:txBody>
      </p:sp>
      <p:sp>
        <p:nvSpPr>
          <p:cNvPr id="5" name="Elipsa 4"/>
          <p:cNvSpPr/>
          <p:nvPr/>
        </p:nvSpPr>
        <p:spPr>
          <a:xfrm>
            <a:off x="6668035" y="3200067"/>
            <a:ext cx="4610636" cy="16017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Понавља да зна ко је..</a:t>
            </a:r>
          </a:p>
          <a:p>
            <a:pPr algn="ctr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чему зна?</a:t>
            </a:r>
            <a:endParaRPr lang="sr-Latn-C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ougaonik zaobljenih uglova 5"/>
          <p:cNvSpPr/>
          <p:nvPr/>
        </p:nvSpPr>
        <p:spPr>
          <a:xfrm>
            <a:off x="6150331" y="5493517"/>
            <a:ext cx="2279562" cy="12493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господству којим је био окружен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avougaonik zaobljenih uglova 6"/>
          <p:cNvSpPr/>
          <p:nvPr/>
        </p:nvSpPr>
        <p:spPr>
          <a:xfrm>
            <a:off x="9717109" y="5545033"/>
            <a:ext cx="2215166" cy="11978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слави до које се долазило витештвом и борбом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Prava linija spajanja sa strelicom 8"/>
          <p:cNvCxnSpPr/>
          <p:nvPr/>
        </p:nvCxnSpPr>
        <p:spPr>
          <a:xfrm flipH="1">
            <a:off x="7290112" y="4660485"/>
            <a:ext cx="371117" cy="845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rava linija spajanja sa strelicom 10"/>
          <p:cNvCxnSpPr/>
          <p:nvPr/>
        </p:nvCxnSpPr>
        <p:spPr>
          <a:xfrm>
            <a:off x="10419008" y="4660485"/>
            <a:ext cx="518375" cy="871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2"/>
          <a:srcRect l="1949" t="6220" r="7063" b="6884"/>
          <a:stretch/>
        </p:blipFill>
        <p:spPr>
          <a:xfrm>
            <a:off x="6852319" y="114601"/>
            <a:ext cx="4893972" cy="2601532"/>
          </a:xfrm>
          <a:prstGeom prst="rect">
            <a:avLst/>
          </a:prstGeom>
        </p:spPr>
      </p:pic>
      <p:sp>
        <p:nvSpPr>
          <p:cNvPr id="19" name="Okvir za tekst 18"/>
          <p:cNvSpPr txBox="1"/>
          <p:nvPr/>
        </p:nvSpPr>
        <p:spPr>
          <a:xfrm>
            <a:off x="8066913" y="2684468"/>
            <a:ext cx="275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Династија Немањића</a:t>
            </a:r>
            <a:endParaRPr lang="sr-Latn-CS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s-Cyrl-BA" sz="5000" u="sng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 пјесма сугерише читаоцу?</a:t>
            </a:r>
            <a:endParaRPr lang="sr-Latn-CS" sz="5000" u="sng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253843" y="1938270"/>
            <a:ext cx="11681138" cy="49197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Сваки потомак цара Душана, као и свако од нас могао би рећи </a:t>
            </a:r>
            <a:r>
              <a:rPr lang="bs-Cyrl-B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сам!</a:t>
            </a: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Cyrl-B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s-Cyrl-BA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основу чега?</a:t>
            </a:r>
          </a:p>
          <a:p>
            <a:pPr marL="0" indent="0" algn="just">
              <a:buNone/>
            </a:pP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основу простора на коме живимо, на основу богате и славне историје, на основу вјере, обичаја, језика, записа и књига. Свако од нас је </a:t>
            </a:r>
            <a:r>
              <a:rPr lang="bs-Cyrl-BA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великом </a:t>
            </a:r>
            <a:r>
              <a:rPr lang="bs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сродству са насљеђем о којем говори цар Душан, са традицијом у којој се крије наше памћење.</a:t>
            </a:r>
            <a:endParaRPr lang="bs-Cyrl-B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85113" y="1958058"/>
            <a:ext cx="9906000" cy="4932608"/>
          </a:xfrm>
        </p:spPr>
        <p:txBody>
          <a:bodyPr>
            <a:normAutofit fontScale="90000"/>
          </a:bodyPr>
          <a:lstStyle/>
          <a:p>
            <a:pPr algn="ctr"/>
            <a: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пажњи!</a:t>
            </a:r>
            <a:b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Свака стопа земље тамо је  мени знана,</a:t>
            </a:r>
            <a:b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мириси што се дижу са шума и са њива.</a:t>
            </a:r>
            <a:b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Знам какво је небо у које доба дана,</a:t>
            </a:r>
            <a:b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какво весеље тамо и каква жалост бива...</a:t>
            </a:r>
            <a:b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8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(Сећање на завичај, </a:t>
            </a:r>
            <a:r>
              <a:rPr lang="bs-Cyrl-BA" sz="2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 Максимовић)</a:t>
            </a:r>
            <a:r>
              <a:rPr lang="bs-Cyrl-BA" sz="25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2500" i="1" cap="none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2500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2500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5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5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5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CS" sz="5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bs-Cyrl-BA" dirty="0" smtClean="0"/>
          </a:p>
          <a:p>
            <a:endParaRPr lang="bs-Cyrl-BA" dirty="0" smtClean="0"/>
          </a:p>
          <a:p>
            <a:pPr algn="r"/>
            <a:r>
              <a:rPr lang="bs-Cyrl-BA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ОСТАНИТЕ ЗДРАВИ</a:t>
            </a:r>
            <a:r>
              <a:rPr lang="bs-Cyrl-BA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sr-Latn-C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rce 3"/>
          <p:cNvSpPr/>
          <p:nvPr/>
        </p:nvSpPr>
        <p:spPr>
          <a:xfrm>
            <a:off x="11217498" y="5953685"/>
            <a:ext cx="708338" cy="601662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0152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2581" y="210334"/>
            <a:ext cx="7688688" cy="832856"/>
          </a:xfrm>
        </p:spPr>
        <p:txBody>
          <a:bodyPr>
            <a:normAutofit/>
          </a:bodyPr>
          <a:lstStyle/>
          <a:p>
            <a:r>
              <a:rPr lang="bs-Cyrl-BA" sz="4000" b="1" u="sng" cap="none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 и дјело пјесникиње</a:t>
            </a:r>
            <a:endParaRPr lang="sr-Latn-CS" sz="4000" b="1" u="sng" cap="none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682581" y="1062507"/>
            <a:ext cx="7791718" cy="5795493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Рођена 16. маја 1898. године у Бранковини крај Ваљева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Бранковини је провела дјетињство, а у Ваљеву је завршила гимназију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Студирала је на одјељењу за свјетску књижевност, општу историју и историју умјетности Филозофског факултета у Београду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пјесникиња 20. вијека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Била је пјесникиња, приповједач, романсијер, писац за дјецу, а повремено се бавила и превођењем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Своје прве пјесме  објавила је 1920. године у часопису </a:t>
            </a:r>
            <a:r>
              <a:rPr lang="bs-Cyrl-BA" sz="8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Мисао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Објавила је око педесет књига пјесама и прозе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Познате пјесничке књиге: </a:t>
            </a:r>
            <a:r>
              <a:rPr lang="bs-Cyrl-BA" sz="8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Зелени витез, Песник и завичај, Заробљеник снова, Тражим помиловање, Мирис земље...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Романи за младе</a:t>
            </a:r>
            <a:r>
              <a:rPr lang="bs-Cyrl-BA" sz="8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Бунтовни разред, Отворен прозор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bs-Cyrl-BA" sz="8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Живјела је до 1993. године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bs-Cyrl-BA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bs-Cyrl-BA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694" y="107301"/>
            <a:ext cx="3319059" cy="306090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693" y="3314141"/>
            <a:ext cx="3319059" cy="34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/>
          <p:cNvSpPr txBox="1"/>
          <p:nvPr/>
        </p:nvSpPr>
        <p:spPr>
          <a:xfrm>
            <a:off x="6787166" y="1249251"/>
            <a:ext cx="51901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мржњи бесомучној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којом ме злопакосни гоне одвајкада,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 по томе колико сам Угру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 очима црн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томе колики трн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сан Византији моја моћ забада.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пријатеља својих господству,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благородности њихова лика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слави им копља и штита.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свецима и краљима ја сам у сродству,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мом пореклу из књига староставних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владар на далеком двору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летописац у манастиру чита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kvir za tekst 6"/>
          <p:cNvSpPr txBox="1"/>
          <p:nvPr/>
        </p:nvSpPr>
        <p:spPr>
          <a:xfrm>
            <a:off x="721217" y="1403139"/>
            <a:ext cx="51257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звону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што са задужбина немањићких пева,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јасности његова гласа,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томе што ме од Студенице до Милешева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прадедови гледају са иконостаса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што сваки у руци држи храм.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 имам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светитеља за оца и деда,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имам светитеља за кума,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небесима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 Сухој планини од громада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преко Ситнице до Раса и Хума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моја лоза влада.</a:t>
            </a:r>
          </a:p>
        </p:txBody>
      </p:sp>
      <p:sp>
        <p:nvSpPr>
          <p:cNvPr id="8" name="Okvir za tekst 7"/>
          <p:cNvSpPr txBox="1"/>
          <p:nvPr/>
        </p:nvSpPr>
        <p:spPr>
          <a:xfrm>
            <a:off x="837127" y="515155"/>
            <a:ext cx="10406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ПОРЕКЛУ, Десанка Максимовић</a:t>
            </a:r>
            <a:endParaRPr lang="sr-Latn-CS" sz="40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518" y="139268"/>
            <a:ext cx="11847228" cy="1472231"/>
          </a:xfrm>
        </p:spPr>
        <p:txBody>
          <a:bodyPr>
            <a:noAutofit/>
          </a:bodyPr>
          <a:lstStyle/>
          <a:p>
            <a:pPr algn="ctr"/>
            <a:r>
              <a:rPr lang="bs-Cyrl-BA" sz="5000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 је важно у вези са овом пјесмом?</a:t>
            </a:r>
            <a:endParaRPr lang="sr-Latn-CS" sz="5000" cap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360609" y="1880315"/>
            <a:ext cx="4302880" cy="27947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Пјесма </a:t>
            </a:r>
            <a:r>
              <a:rPr lang="bs-Cyrl-B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пореклу </a:t>
            </a:r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узета је из пјесничке збирке </a:t>
            </a:r>
            <a:r>
              <a:rPr lang="bs-Cyrl-B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Тражим помиловање.</a:t>
            </a:r>
            <a:endParaRPr lang="sr-Latn-C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5164427" y="2550017"/>
            <a:ext cx="6555347" cy="381214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Збирка </a:t>
            </a:r>
            <a:r>
              <a:rPr lang="bs-Cyrl-B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Тражим помиловање </a:t>
            </a:r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инспирисана је Душановим закоником, који је био јако строг према грешницима, без обзира којег поријекла су они били.</a:t>
            </a:r>
            <a:endParaRPr lang="sr-Latn-C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15910"/>
            <a:ext cx="7894749" cy="1981178"/>
          </a:xfrm>
        </p:spPr>
        <p:txBody>
          <a:bodyPr>
            <a:noAutofit/>
          </a:bodyPr>
          <a:lstStyle/>
          <a:p>
            <a:pPr algn="ctr"/>
            <a:r>
              <a:rPr lang="bs-Cyrl-BA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 је био Душан, чијим закоником је инспирисана пјесничка збирка Д. Максимовић?</a:t>
            </a:r>
            <a:endParaRPr lang="sr-Latn-CS" sz="4000" b="1" cap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334852" y="2534970"/>
            <a:ext cx="5826616" cy="4664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s-Cyrl-BA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Стефан Урош </a:t>
            </a:r>
            <a:r>
              <a:rPr lang="sr-Latn-CS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bs-Cyrl-BA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Душан Немањић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познат и као Стефан Душан или Душан Силни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средњовјековни владар, цар Србије, те један од најзначајнијих српских владара у цијелог српској историји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 као енергичан владар, јаког карактера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Године 1349. објавио веома важан документ </a:t>
            </a:r>
            <a:r>
              <a:rPr lang="bs-Cyrl-B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Душанов законик,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писан на српскословенском језику</a:t>
            </a:r>
          </a:p>
          <a:p>
            <a:pPr>
              <a:buFont typeface="Wingdings" panose="05000000000000000000" pitchFamily="2" charset="2"/>
              <a:buChar char="§"/>
            </a:pPr>
            <a:endParaRPr lang="bs-Cyrl-B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bs-Cyrl-B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r-Latn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7659624" y="3503055"/>
            <a:ext cx="4286001" cy="36704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s-Cyrl-BA" sz="2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Душанов законик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Најважнији закон средњовјековне Србије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Усвојен са циљем да се српска држава уреди прописима који би важили за цијело царство и подједнако за све људе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088" y="279566"/>
            <a:ext cx="4616808" cy="2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20130"/>
          </a:xfrm>
        </p:spPr>
        <p:txBody>
          <a:bodyPr>
            <a:normAutofit/>
          </a:bodyPr>
          <a:lstStyle/>
          <a:p>
            <a:pPr algn="ctr"/>
            <a:r>
              <a:rPr lang="bs-Cyrl-BA" sz="5000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 одреднице пјесме</a:t>
            </a:r>
            <a:endParaRPr lang="sr-Latn-CS" sz="5000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1712890" y="1738648"/>
            <a:ext cx="9334521" cy="48166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bs-Cyrl-BA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Књижевни род</a:t>
            </a:r>
            <a:r>
              <a:rPr lang="bs-Cyrl-B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лирика</a:t>
            </a:r>
          </a:p>
          <a:p>
            <a:pPr marL="0" indent="0" algn="just">
              <a:buNone/>
            </a:pPr>
            <a:endParaRPr lang="bs-Cyrl-B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Књижевна врста</a:t>
            </a:r>
            <a:r>
              <a:rPr lang="bs-Cyrl-B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родољубива пјесма</a:t>
            </a:r>
          </a:p>
          <a:p>
            <a:pPr marL="0" indent="0" algn="just">
              <a:buNone/>
            </a:pPr>
            <a:r>
              <a:rPr lang="bs-Cyrl-B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s-Cyrl-B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Подсјетимо </a:t>
            </a:r>
            <a:r>
              <a:rPr lang="bs-Cyrl-B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се: </a:t>
            </a:r>
            <a:r>
              <a:rPr lang="bs-Cyrl-B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Родољубива пјесма је она у којој аутор исказује осјећање љубави и припадности одређеној </a:t>
            </a:r>
            <a:r>
              <a:rPr lang="bs-Cyrl-B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нацији </a:t>
            </a:r>
            <a:r>
              <a:rPr lang="bs-Cyrl-B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крају. Пјесник изражава колективна осјећања, која доживљава као лична</a:t>
            </a:r>
            <a:r>
              <a:rPr lang="bs-Cyrl-B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 algn="just">
              <a:buNone/>
            </a:pPr>
            <a:endParaRPr lang="bs-Cyrl-B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bs-Cyrl-B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понос због поријекла и предака</a:t>
            </a:r>
          </a:p>
          <a:p>
            <a:pPr marL="0" indent="0" algn="just">
              <a:buNone/>
            </a:pPr>
            <a:endParaRPr lang="bs-Cyrl-B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bs-Cyrl-B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задужбинарство, небеса, пријатељство, борба</a:t>
            </a:r>
            <a:endParaRPr lang="bs-Cyrl-BA" dirty="0"/>
          </a:p>
          <a:p>
            <a:pPr marL="0" indent="0">
              <a:buNone/>
            </a:pP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0026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s-Cyrl-BA" sz="5000" u="sng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 у пјесми истиче своје поријекло?</a:t>
            </a:r>
            <a:r>
              <a:rPr lang="bs-Cyrl-BA" sz="5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5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Cyrl-BA" sz="4000" i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сам...</a:t>
            </a:r>
            <a:endParaRPr lang="sr-Latn-CS" sz="4000" i="1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1403796" y="2249487"/>
            <a:ext cx="9643615" cy="422858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Пјесма је испјевана у првом лицу (ЈА) и то ЈА се понавља на почетку сваке строфе да се с поносом истакне властито поријекло.</a:t>
            </a:r>
          </a:p>
          <a:p>
            <a:pPr marL="0" indent="0" algn="just">
              <a:buNone/>
            </a:pPr>
            <a:endParaRPr lang="bs-Cyrl-B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Субјекат у пјесми је мушког рода – иза тога ЈА стоји цар Душан.</a:t>
            </a:r>
          </a:p>
          <a:p>
            <a:pPr marL="0" indent="0">
              <a:buNone/>
            </a:pPr>
            <a:endParaRPr lang="bs-Cyrl-B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s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ЛИРСКИ СУБЈЕКАТ               ПЈЕСНИК</a:t>
            </a:r>
          </a:p>
          <a:p>
            <a:pPr marL="0" indent="0" algn="just">
              <a:buNone/>
            </a:pPr>
            <a:endParaRPr lang="sr-Latn-CS" dirty="0"/>
          </a:p>
        </p:txBody>
      </p:sp>
      <p:sp>
        <p:nvSpPr>
          <p:cNvPr id="4" name="Nije jednako 3"/>
          <p:cNvSpPr/>
          <p:nvPr/>
        </p:nvSpPr>
        <p:spPr>
          <a:xfrm>
            <a:off x="6416384" y="5215942"/>
            <a:ext cx="1081825" cy="437882"/>
          </a:xfrm>
          <a:prstGeom prst="mathNot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C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4098" y="283335"/>
            <a:ext cx="4623514" cy="1496233"/>
          </a:xfrm>
        </p:spPr>
        <p:txBody>
          <a:bodyPr>
            <a:normAutofit fontScale="90000"/>
          </a:bodyPr>
          <a:lstStyle/>
          <a:p>
            <a:pPr algn="ctr"/>
            <a:r>
              <a:rPr lang="bs-Cyrl-BA" sz="44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шта је све цар Душан поносан?</a:t>
            </a:r>
            <a:r>
              <a:rPr lang="bs-Cyrl-B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Cyrl-B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CS" sz="4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309094" y="1648495"/>
            <a:ext cx="4430331" cy="508715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bs-Cyrl-BA" sz="2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 Душан је поносан на своје поријекло, на своје далеке претке Немањиће и све што су чинили. Немањићи су зидали цркве, подизали манастире; иза себе остављали фреске, иконе. </a:t>
            </a:r>
          </a:p>
          <a:p>
            <a:pPr marL="0" indent="0">
              <a:buNone/>
            </a:pPr>
            <a:endParaRPr lang="bs-Cyrl-B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Ја знам ко сам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звону*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Што са задужбина немањићких пева</a:t>
            </a:r>
          </a:p>
          <a:p>
            <a:pPr marL="0" indent="0">
              <a:buNone/>
            </a:pPr>
            <a:endParaRPr lang="bs-Cyrl-BA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*Црквена звона кад зазвоне, као да оглашавају славу његових предака.</a:t>
            </a:r>
          </a:p>
          <a:p>
            <a:pPr marL="0" indent="0">
              <a:buNone/>
            </a:pPr>
            <a:endParaRPr lang="bs-Cyrl-B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Cyrl-BA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Cyrl-BA" i="1" dirty="0"/>
          </a:p>
          <a:p>
            <a:pPr marL="0" indent="0">
              <a:buNone/>
            </a:pPr>
            <a:endParaRPr lang="sr-Latn-CS" i="1" dirty="0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6503830" y="3644720"/>
            <a:ext cx="5293217" cy="3090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Cyrl-B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томе што ме од Студенице до Милешева</a:t>
            </a:r>
          </a:p>
          <a:p>
            <a:pPr marL="0" indent="0">
              <a:buNone/>
            </a:pPr>
            <a:r>
              <a:rPr lang="bs-Cyrl-B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Прадедови гледају са иконостаса</a:t>
            </a:r>
          </a:p>
          <a:p>
            <a:pPr marL="0" indent="0">
              <a:buNone/>
            </a:pPr>
            <a:r>
              <a:rPr lang="bs-Cyrl-B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што сваки у руци држи храм</a:t>
            </a:r>
          </a:p>
          <a:p>
            <a:pPr marL="0" indent="0">
              <a:buNone/>
            </a:pPr>
            <a:endParaRPr lang="bs-Cyrl-BA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Cyrl-B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(задужбине његових предака и фреске на којима су они и у руци држе цркву – своју задужбину)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90" y="90152"/>
            <a:ext cx="5109889" cy="2975218"/>
          </a:xfrm>
          <a:prstGeom prst="rect">
            <a:avLst/>
          </a:prstGeom>
        </p:spPr>
      </p:pic>
      <p:sp>
        <p:nvSpPr>
          <p:cNvPr id="7" name="Okvir za tekst 6"/>
          <p:cNvSpPr txBox="1"/>
          <p:nvPr/>
        </p:nvSpPr>
        <p:spPr>
          <a:xfrm>
            <a:off x="7634510" y="3065370"/>
            <a:ext cx="288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 Студеница</a:t>
            </a:r>
            <a:endParaRPr lang="sr-Latn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1141411" y="360608"/>
            <a:ext cx="4254838" cy="5430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bs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другој строфи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цар Душан истиче како су сви његови претходици били владари, али и светитељи чија се држава простирала од Сухе планине до мора...</a:t>
            </a:r>
          </a:p>
          <a:p>
            <a:pPr marL="0" indent="0">
              <a:buNone/>
            </a:pPr>
            <a:endParaRPr lang="bs-Cyrl-B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Ја имам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Светитеља за оца и деда,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Имам светитеља за кума...</a:t>
            </a:r>
            <a:endParaRPr lang="sr-Latn-CS" sz="2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7109138" y="965915"/>
            <a:ext cx="4340179" cy="5550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bs-Cyrl-BA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трећој строфи </a:t>
            </a:r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јавља се мотив непријатеља, мржње од сусједних држава.</a:t>
            </a:r>
          </a:p>
          <a:p>
            <a:pPr marL="0" indent="0">
              <a:buNone/>
            </a:pPr>
            <a:endParaRPr lang="bs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Cyrl-BA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...знам по томе колико сам Угру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 очима црн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 томе колики трн</a:t>
            </a:r>
          </a:p>
          <a:p>
            <a:pPr marL="0" indent="0">
              <a:buNone/>
            </a:pPr>
            <a:r>
              <a:rPr lang="bs-Cyrl-BA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сан Византији моја моћ забада</a:t>
            </a:r>
          </a:p>
        </p:txBody>
      </p:sp>
      <p:sp>
        <p:nvSpPr>
          <p:cNvPr id="5" name="Elipsa 4"/>
          <p:cNvSpPr/>
          <p:nvPr/>
        </p:nvSpPr>
        <p:spPr>
          <a:xfrm>
            <a:off x="7572778" y="2524259"/>
            <a:ext cx="3522370" cy="15583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је непријатељ од којег долази мржња?</a:t>
            </a:r>
            <a:endParaRPr lang="sr-Latn-C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l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TM04033919[[fn=Kolo]]</Template>
  <TotalTime>469</TotalTime>
  <Words>893</Words>
  <Application>Microsoft Office PowerPoint</Application>
  <PresentationFormat>Široki ekran</PresentationFormat>
  <Paragraphs>129</Paragraphs>
  <Slides>12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Trebuchet MS</vt:lpstr>
      <vt:lpstr>Tw Cen MT</vt:lpstr>
      <vt:lpstr>Wingdings</vt:lpstr>
      <vt:lpstr>Kolo</vt:lpstr>
      <vt:lpstr>О пореклу,  десанка максимовић</vt:lpstr>
      <vt:lpstr>Живот и дјело пјесникиње</vt:lpstr>
      <vt:lpstr>PowerPoint prezentacija</vt:lpstr>
      <vt:lpstr>Шта је важно у вези са овом пјесмом?</vt:lpstr>
      <vt:lpstr>Ко је био Душан, чијим закоником је инспирисана пјесничка збирка Д. Максимовић?</vt:lpstr>
      <vt:lpstr>Основне одреднице пјесме</vt:lpstr>
      <vt:lpstr>Ко у пјесми истиче своје поријекло? Ја знам ко сам...</vt:lpstr>
      <vt:lpstr>На шта је све цар Душан поносан? </vt:lpstr>
      <vt:lpstr>PowerPoint prezentacija</vt:lpstr>
      <vt:lpstr>Шта лирски субјекат наглашава у посљедњој строфи?</vt:lpstr>
      <vt:lpstr>Шта пјесма сугерише читаоцу?</vt:lpstr>
      <vt:lpstr>Хвала на пажњи!  Свака стопа земље тамо је  мени знана, мириси што се дижу са шума и са њива. Знам какво је небо у које доба дана, какво весеље тамо и каква жалост бива... (Сећање на завичај, Д. Максимовић)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пореклу,  десанка максимовић</dc:title>
  <dc:creator>ucenik</dc:creator>
  <cp:lastModifiedBy>ucenik</cp:lastModifiedBy>
  <cp:revision>42</cp:revision>
  <dcterms:created xsi:type="dcterms:W3CDTF">2021-01-14T18:06:14Z</dcterms:created>
  <dcterms:modified xsi:type="dcterms:W3CDTF">2021-01-15T22:52:09Z</dcterms:modified>
</cp:coreProperties>
</file>