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6" r:id="rId3"/>
    <p:sldId id="259" r:id="rId4"/>
    <p:sldId id="261" r:id="rId5"/>
    <p:sldId id="262" r:id="rId6"/>
    <p:sldId id="263" r:id="rId7"/>
    <p:sldId id="264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4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2004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4750"/>
            <a:ext cx="64008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F07F-861F-442A-AFCE-3CDA81BE05A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CF7F97-12D0-4830-95C9-E896189FEE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F07F-861F-442A-AFCE-3CDA81BE05A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F7F97-12D0-4830-95C9-E896189FE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F07F-861F-442A-AFCE-3CDA81BE05A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F7F97-12D0-4830-95C9-E896189FE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F07F-861F-442A-AFCE-3CDA81BE05A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F7F97-12D0-4830-95C9-E896189FE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028701"/>
            <a:ext cx="7772400" cy="1878806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51573"/>
            <a:ext cx="7772400" cy="848915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F07F-861F-442A-AFCE-3CDA81BE05A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F7F97-12D0-4830-95C9-E896189FEE0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F07F-861F-442A-AFCE-3CDA81BE05A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F7F97-12D0-4830-95C9-E896189FEE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200150"/>
            <a:ext cx="4041648" cy="33947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4040188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200150"/>
            <a:ext cx="4041775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F07F-861F-442A-AFCE-3CDA81BE05A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F7F97-12D0-4830-95C9-E896189FEE0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1659636"/>
            <a:ext cx="4041648" cy="29352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1659637"/>
            <a:ext cx="4041648" cy="29348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F07F-861F-442A-AFCE-3CDA81BE05A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F7F97-12D0-4830-95C9-E896189FE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F07F-861F-442A-AFCE-3CDA81BE05A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F7F97-12D0-4830-95C9-E896189FE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8" y="200025"/>
            <a:ext cx="3008313" cy="1571625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04788"/>
            <a:ext cx="4995863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8" y="1828801"/>
            <a:ext cx="3008313" cy="2765822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F07F-861F-442A-AFCE-3CDA81BE05A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F7F97-12D0-4830-95C9-E896189FE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171450"/>
            <a:ext cx="5711824" cy="671513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857250"/>
            <a:ext cx="6054724" cy="3405783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4357688"/>
            <a:ext cx="5711824" cy="40005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F07F-861F-442A-AFCE-3CDA81BE05A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F7F97-12D0-4830-95C9-E896189FE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1000">
              <a:schemeClr val="accent5">
                <a:lumMod val="60000"/>
                <a:lumOff val="40000"/>
              </a:schemeClr>
            </a:gs>
            <a:gs pos="93000">
              <a:schemeClr val="bg1">
                <a:tint val="90000"/>
                <a:shade val="90000"/>
                <a:satMod val="200000"/>
              </a:schemeClr>
            </a:gs>
            <a:gs pos="99000">
              <a:schemeClr val="bg1">
                <a:tint val="90000"/>
                <a:shade val="70000"/>
                <a:satMod val="25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00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8" y="4767263"/>
            <a:ext cx="2085975" cy="273844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471F07F-861F-442A-AFCE-3CDA81BE05A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6" y="4767263"/>
            <a:ext cx="2847975" cy="273844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4767263"/>
            <a:ext cx="561975" cy="273844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4CF7F97-12D0-4830-95C9-E896189FEE0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2627784" y="2463738"/>
            <a:ext cx="4032448" cy="3240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РЕЧЕНИЦЕ ПО ЗНАЧЕЊУ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727684" y="2949792"/>
            <a:ext cx="2556284" cy="3240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УЗВИЧНЕ РЕЧЕНИЦЕ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1727684" y="3381840"/>
            <a:ext cx="2268252" cy="3240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ЈОЈ, ЗАБОЛИ МЕ ЗУБ!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09600" y="4137924"/>
            <a:ext cx="2895600" cy="3240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БАШ СИ ЛИЈЕН!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838200" y="3759882"/>
            <a:ext cx="2895600" cy="3240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УРА, ДОБИО САМ ПЕТИЦУ!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51520" y="4515966"/>
            <a:ext cx="2948880" cy="3240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ПАЗИ, ИДЕ АУТО!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860032" y="2949792"/>
            <a:ext cx="2664296" cy="3240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ЗАПОВЈЕДНЕ РЕЧЕНИЦЕ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220072" y="3381840"/>
            <a:ext cx="3024336" cy="3240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ОТВОРИ ПРОЗОР!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5638800" y="4137924"/>
            <a:ext cx="3124200" cy="3240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МОЛИМ ТЕ, УГАСИ СВЈЕТЛО!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5486400" y="3759882"/>
            <a:ext cx="3048000" cy="3240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БРЗО, ДОЂИ ОВАМО!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5791200" y="4515966"/>
            <a:ext cx="3173288" cy="3240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ЗОРАНЕ, УЂИ УНУТРА!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1763688" y="1977684"/>
            <a:ext cx="2520280" cy="3240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ИЗЈАВНЕ РЕЧЕНИЦЕ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6768244" y="411510"/>
            <a:ext cx="2196244" cy="3240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ЗАШТО КАСНИШ?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6012160" y="1167594"/>
            <a:ext cx="1988840" cy="3240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КОЛИКО ЈЕ САТИ?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477000" y="789552"/>
            <a:ext cx="2057400" cy="3240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ГДЈЕ ЈЕ ПАС?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5292080" y="1545636"/>
            <a:ext cx="2023120" cy="3240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ЈЕСИ ЛИ ЈЕО?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4860032" y="1977684"/>
            <a:ext cx="2592288" cy="3240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УПИТНЕ РЕЧЕНИЦЕ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152400" y="411510"/>
            <a:ext cx="2133600" cy="3240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МАМА ИДЕ У ГРАД.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217468" y="1167594"/>
            <a:ext cx="2516332" cy="3240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ТАЊА ПИШЕ ЗАДАЋУ.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609600" y="789552"/>
            <a:ext cx="2286000" cy="3240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ЗОРАН ВОЗИ МОТОР.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1676400" y="1545636"/>
            <a:ext cx="2319536" cy="3240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ЈА САМ ВЕСЕЛА.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2571443" y="2463738"/>
            <a:ext cx="4160797" cy="32403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КОНАЧНО РЈЕШЕЊЕ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1720044" y="2949792"/>
            <a:ext cx="2556284" cy="32403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КОЛОНА В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1676400" y="3381840"/>
            <a:ext cx="2319536" cy="32403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sr-Latn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609600" y="4115621"/>
            <a:ext cx="2895600" cy="32403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sr-Latn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826752" y="3745497"/>
            <a:ext cx="2895600" cy="32403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sr-Latn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251520" y="4515966"/>
            <a:ext cx="2948880" cy="32403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sr-Latn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860032" y="2949792"/>
            <a:ext cx="2664296" cy="32403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КОЛОНА Д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5195648" y="3381840"/>
            <a:ext cx="3048760" cy="32403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sr-Latn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5622922" y="4137924"/>
            <a:ext cx="3140077" cy="32403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sr-Latn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5485330" y="3759882"/>
            <a:ext cx="3049069" cy="32403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sr-Latn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5791200" y="4515966"/>
            <a:ext cx="3173288" cy="32403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sr-Latn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1725960" y="1976257"/>
            <a:ext cx="2643572" cy="32403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КОЛОНА</a:t>
            </a:r>
            <a:r>
              <a:rPr lang="sr-Latn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6720028" y="411510"/>
            <a:ext cx="2244460" cy="32403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sr-Latn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6006852" y="1167594"/>
            <a:ext cx="1994148" cy="32403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sr-Latn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6477000" y="789552"/>
            <a:ext cx="2057400" cy="32403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sr-Latn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5274078" y="1545636"/>
            <a:ext cx="2059124" cy="32403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sr-Latn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4827826" y="1976257"/>
            <a:ext cx="2592288" cy="32403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КОЛОНА Б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148936" y="411510"/>
            <a:ext cx="2137064" cy="32403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A1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1219200" y="1152676"/>
            <a:ext cx="2514600" cy="32403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A3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609600" y="789552"/>
            <a:ext cx="2286000" cy="32403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A2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1676400" y="1545636"/>
            <a:ext cx="2319536" cy="32403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476500" y="99120"/>
            <a:ext cx="4067033" cy="4744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4. РАЗРЕД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29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</p:childTnLst>
        </p:cTn>
      </p:par>
    </p:tnLst>
    <p:bldLst>
      <p:bldP spid="95" grpId="0" animBg="1"/>
      <p:bldP spid="96" grpId="0" animBg="1"/>
      <p:bldP spid="96" grpId="1" animBg="1"/>
      <p:bldP spid="97" grpId="0" animBg="1"/>
      <p:bldP spid="97" grpId="1" animBg="1"/>
      <p:bldP spid="97" grpId="2" animBg="1"/>
      <p:bldP spid="98" grpId="0" animBg="1"/>
      <p:bldP spid="98" grpId="1" animBg="1"/>
      <p:bldP spid="98" grpId="2" animBg="1"/>
      <p:bldP spid="99" grpId="0" animBg="1"/>
      <p:bldP spid="99" grpId="1" animBg="1"/>
      <p:bldP spid="99" grpId="2" animBg="1"/>
      <p:bldP spid="100" grpId="0" animBg="1"/>
      <p:bldP spid="100" grpId="1" animBg="1"/>
      <p:bldP spid="100" grpId="2" animBg="1"/>
      <p:bldP spid="101" grpId="0" animBg="1"/>
      <p:bldP spid="101" grpId="1" animBg="1"/>
      <p:bldP spid="102" grpId="0" animBg="1"/>
      <p:bldP spid="102" grpId="1" animBg="1"/>
      <p:bldP spid="102" grpId="2" animBg="1"/>
      <p:bldP spid="103" grpId="0" animBg="1"/>
      <p:bldP spid="103" grpId="1" animBg="1"/>
      <p:bldP spid="103" grpId="2" animBg="1"/>
      <p:bldP spid="104" grpId="0" animBg="1"/>
      <p:bldP spid="104" grpId="1" animBg="1"/>
      <p:bldP spid="104" grpId="2" animBg="1"/>
      <p:bldP spid="105" grpId="0" animBg="1"/>
      <p:bldP spid="105" grpId="1" animBg="1"/>
      <p:bldP spid="105" grpId="2" animBg="1"/>
      <p:bldP spid="106" grpId="0" animBg="1"/>
      <p:bldP spid="106" grpId="1" animBg="1"/>
      <p:bldP spid="107" grpId="0" animBg="1"/>
      <p:bldP spid="107" grpId="1" animBg="1"/>
      <p:bldP spid="107" grpId="2" animBg="1"/>
      <p:bldP spid="108" grpId="0" animBg="1"/>
      <p:bldP spid="108" grpId="1" animBg="1"/>
      <p:bldP spid="108" grpId="2" animBg="1"/>
      <p:bldP spid="109" grpId="0" animBg="1"/>
      <p:bldP spid="109" grpId="1" animBg="1"/>
      <p:bldP spid="109" grpId="2" animBg="1"/>
      <p:bldP spid="110" grpId="0" animBg="1"/>
      <p:bldP spid="110" grpId="1" animBg="1"/>
      <p:bldP spid="110" grpId="2" animBg="1"/>
      <p:bldP spid="111" grpId="0" animBg="1"/>
      <p:bldP spid="111" grpId="1" animBg="1"/>
      <p:bldP spid="112" grpId="0" animBg="1"/>
      <p:bldP spid="112" grpId="1" animBg="1"/>
      <p:bldP spid="112" grpId="2" animBg="1"/>
      <p:bldP spid="113" grpId="0" animBg="1"/>
      <p:bldP spid="113" grpId="1" animBg="1"/>
      <p:bldP spid="113" grpId="2" animBg="1"/>
      <p:bldP spid="114" grpId="0" animBg="1"/>
      <p:bldP spid="114" grpId="1" animBg="1"/>
      <p:bldP spid="114" grpId="2" animBg="1"/>
      <p:bldP spid="115" grpId="0" animBg="1"/>
      <p:bldP spid="115" grpId="1" animBg="1"/>
      <p:bldP spid="115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52550"/>
            <a:ext cx="7772400" cy="990600"/>
          </a:xfrm>
        </p:spPr>
        <p:txBody>
          <a:bodyPr/>
          <a:lstStyle/>
          <a:p>
            <a:r>
              <a:rPr lang="sr-Cyrl-BA" sz="40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РЕЧЕНИЦЕ ПО ЗНАЧЕЊУ</a:t>
            </a:r>
            <a:endParaRPr lang="en-US" sz="4000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05150"/>
            <a:ext cx="6400800" cy="914400"/>
          </a:xfrm>
        </p:spPr>
        <p:txBody>
          <a:bodyPr/>
          <a:lstStyle/>
          <a:p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4. РАЗРЕД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64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sz="3600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РЕЧЕНИЦЕ ПО ЗНАЧЕЊУ</a:t>
            </a:r>
            <a:endParaRPr lang="en-US" sz="3600" dirty="0">
              <a:solidFill>
                <a:sysClr val="windowText" lastClr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7133" y="1123950"/>
            <a:ext cx="7620000" cy="3394472"/>
          </a:xfrm>
        </p:spPr>
        <p:txBody>
          <a:bodyPr/>
          <a:lstStyle/>
          <a:p>
            <a:pPr marL="0" indent="0">
              <a:buNone/>
            </a:pPr>
            <a:r>
              <a:rPr lang="sr-Cyrl-B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ИЗЈАВНЕ</a:t>
            </a:r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реченице су реченице којима нешто изјављујемо или којима некога обавјештавамо о нечему.</a:t>
            </a:r>
          </a:p>
          <a:p>
            <a:pPr marL="0" indent="0">
              <a:buNone/>
            </a:pPr>
            <a:r>
              <a:rPr lang="sr-Cyrl-B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УПИТНЕ</a:t>
            </a:r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реченице су реченице којима се нешто пита. </a:t>
            </a:r>
            <a:endParaRPr lang="sr-Cyrl-B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УЗВИЧНЕ</a:t>
            </a:r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реченице су оне којима се нешто узвикује или изражавају јака осјећања (срећа, туга, жеља...).</a:t>
            </a:r>
          </a:p>
          <a:p>
            <a:pPr marL="0" indent="0">
              <a:buNone/>
            </a:pPr>
            <a:r>
              <a:rPr lang="sr-Cyrl-B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ЗАПОВЈЕДНЕ</a:t>
            </a:r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реченице су реченице којима се изражава заповијест, захтјев или молба. </a:t>
            </a:r>
            <a:endParaRPr lang="sr-Cyrl-B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9933" y="1047750"/>
            <a:ext cx="4572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9933" y="1809750"/>
            <a:ext cx="4572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933" y="2495550"/>
            <a:ext cx="4572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1629" y="3317963"/>
            <a:ext cx="4572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40229" y="1352550"/>
            <a:ext cx="45719" cy="761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57567" y="4600575"/>
            <a:ext cx="4067033" cy="3619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4. РАЗРЕД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265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09550"/>
            <a:ext cx="8763000" cy="43850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Претвори </a:t>
            </a:r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изјавну реченицу </a:t>
            </a: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sr-Cyrl-B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Марко </a:t>
            </a:r>
            <a:r>
              <a:rPr lang="sr-Cyrl-BA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гледа </a:t>
            </a:r>
            <a:r>
              <a:rPr lang="sr-Cyrl-BA" sz="2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филм</a:t>
            </a:r>
            <a:r>
              <a:rPr lang="sr-Cyrl-BA" sz="28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.“ </a:t>
            </a: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у:</a:t>
            </a:r>
          </a:p>
          <a:p>
            <a:pPr marL="0" indent="0">
              <a:buNone/>
            </a:pPr>
            <a:endParaRPr lang="sr-Cyrl-BA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упитну-</a:t>
            </a:r>
          </a:p>
          <a:p>
            <a:endParaRPr lang="sr-Cyrl-BA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B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B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аповједну-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52601" y="1200150"/>
            <a:ext cx="6400800" cy="1143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Гледа ли Марко филм? </a:t>
            </a:r>
          </a:p>
          <a:p>
            <a:pPr marL="457200" indent="-457200">
              <a:buAutoNum type="arabicPeriod"/>
            </a:pP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ли Марко гледа филм?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57567" y="3257550"/>
            <a:ext cx="5895833" cy="609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Марко, гледај филм!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57567" y="4600575"/>
            <a:ext cx="4067033" cy="3619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4. РАЗРЕД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1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4308873"/>
          </a:xfrm>
        </p:spPr>
        <p:txBody>
          <a:bodyPr/>
          <a:lstStyle/>
          <a:p>
            <a:pPr marL="0" indent="0" algn="ctr">
              <a:buNone/>
            </a:pPr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Разврстај реченице у одговарајуће колоне:</a:t>
            </a:r>
          </a:p>
          <a:p>
            <a:pPr marL="0" indent="0">
              <a:buNone/>
            </a:pPr>
            <a:endParaRPr lang="sr-Cyrl-BA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B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B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390066"/>
              </p:ext>
            </p:extLst>
          </p:nvPr>
        </p:nvGraphicFramePr>
        <p:xfrm>
          <a:off x="381000" y="2800350"/>
          <a:ext cx="8534400" cy="16002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076450"/>
                <a:gridCol w="2076450"/>
                <a:gridCol w="2076450"/>
                <a:gridCol w="2305050"/>
              </a:tblGrid>
              <a:tr h="589547">
                <a:tc>
                  <a:txBody>
                    <a:bodyPr/>
                    <a:lstStyle/>
                    <a:p>
                      <a:r>
                        <a:rPr lang="sr-Cyrl-BA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ИЗЈАВНА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УПИТНА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УЗВИЧНА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ЗАПОВЈЕДНА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106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54925" y="1092674"/>
            <a:ext cx="2059675" cy="1066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Гле, гори кућа!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77235" y="1092674"/>
            <a:ext cx="1981200" cy="1066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ли он здрав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3344" y="1092674"/>
            <a:ext cx="1981200" cy="1066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сте пјевали.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87569" y="1092674"/>
            <a:ext cx="1981200" cy="1066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 кући!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57566" y="4497506"/>
            <a:ext cx="4067033" cy="4381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4. РАЗРЕД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542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8016E-6 L 0.45539 0.4443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60" y="222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86671E-6 L -0.02604 0.4504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2" y="225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86671E-6 L -0.49497 0.4504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57" y="225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86671E-6 L -0.0033 0.4504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" y="225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8150"/>
            <a:ext cx="8229600" cy="4156473"/>
          </a:xfrm>
        </p:spPr>
        <p:txBody>
          <a:bodyPr/>
          <a:lstStyle/>
          <a:p>
            <a:pPr marL="0" indent="0">
              <a:buNone/>
            </a:pPr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КРАЈУ РЕЧЕНИЦЕ СТАВИ ОДГОВАРАЈУЋИ ЗНАК.</a:t>
            </a:r>
          </a:p>
          <a:p>
            <a:pPr marL="0" indent="0">
              <a:buNone/>
            </a:pPr>
            <a:endParaRPr lang="sr-Cyrl-B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BA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Мама, волим те</a:t>
            </a:r>
          </a:p>
          <a:p>
            <a:pPr marL="0" indent="0">
              <a:buNone/>
            </a:pP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Гле, ено вука</a:t>
            </a:r>
          </a:p>
          <a:p>
            <a:pPr marL="0" indent="0">
              <a:buNone/>
            </a:pP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 је разбио чашу</a:t>
            </a:r>
          </a:p>
          <a:p>
            <a:pPr marL="0" indent="0">
              <a:buNone/>
            </a:pP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Чаша је разбијена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91719" y="911841"/>
            <a:ext cx="457200" cy="5169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5400" b="1" dirty="0" smtClean="0"/>
              <a:t>.</a:t>
            </a:r>
            <a:endParaRPr lang="en-US" sz="5400" b="1" dirty="0"/>
          </a:p>
        </p:txBody>
      </p:sp>
      <p:sp>
        <p:nvSpPr>
          <p:cNvPr id="5" name="Rectangle 4"/>
          <p:cNvSpPr/>
          <p:nvPr/>
        </p:nvSpPr>
        <p:spPr>
          <a:xfrm>
            <a:off x="5638800" y="911841"/>
            <a:ext cx="457200" cy="5169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01203" y="911841"/>
            <a:ext cx="457200" cy="5169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58436" y="955059"/>
            <a:ext cx="457200" cy="4736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57567" y="4600575"/>
            <a:ext cx="4067033" cy="3619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4. РАЗРЕД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210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58 -0.00895 L 0.04289 0.03116 C 0.04844 0.04011 0.05191 0.05307 0.05191 0.06665 C 0.05191 0.08207 0.04844 0.09441 0.04289 0.10336 L 0.01858 0.14502 " pathEditMode="relative" rAng="0" ptsTypes="FffFF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76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12836E-6 L 0.00625 0.11508 C 0.01007 0.16723 -0.05052 0.24436 -0.1026 0.25393 L -0.21788 0.27522 " pathEditMode="relative" rAng="5048063" ptsTypes="FfFF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85" y="137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32953E-6 L -0.02379 0.21074 C -0.03542 0.30484 -0.10139 0.40142 -0.14427 0.38599 L -0.23802 0.35174 " pathEditMode="relative" rAng="6101937" ptsTypes="FfFF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58" y="175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0.00185 L -0.01823 0.22894 C -0.02657 0.3323 -0.0349 0.46189 -0.03299 0.46189 L -0.029 0.46344 " pathEditMode="relative" rAng="5886603" ptsTypes="FfFF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8" y="2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1950"/>
            <a:ext cx="4343400" cy="42326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за самосталан рад:</a:t>
            </a:r>
          </a:p>
          <a:p>
            <a:endParaRPr lang="sr-Cyrl-B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Радни лист </a:t>
            </a: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 уџбеник </a:t>
            </a:r>
          </a:p>
          <a:p>
            <a:pPr marL="0" indent="0">
              <a:buNone/>
            </a:pP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и</a:t>
            </a:r>
          </a:p>
          <a:p>
            <a:pPr marL="0" indent="0">
              <a:buNone/>
            </a:pP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језичка култура</a:t>
            </a:r>
          </a:p>
          <a:p>
            <a:pPr marL="0" indent="0">
              <a:buNone/>
            </a:pP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стр. 40</a:t>
            </a:r>
            <a:r>
              <a:rPr lang="sr-Cyrl-BA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4050" y="4554939"/>
            <a:ext cx="4067033" cy="4381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4. РАЗРЕД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 cstate="print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-33080"/>
            <a:ext cx="3810000" cy="5176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31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246</TotalTime>
  <Words>328</Words>
  <Application>Microsoft Office PowerPoint</Application>
  <PresentationFormat>Projekcija na ekranu (16:9)</PresentationFormat>
  <Paragraphs>95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Executive</vt:lpstr>
      <vt:lpstr>PowerPoint prezentacija</vt:lpstr>
      <vt:lpstr>РЕЧЕНИЦЕ ПО ЗНАЧЕЊУ</vt:lpstr>
      <vt:lpstr>РЕЧЕНИЦЕ ПО ЗНАЧЕЊУ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tatjana</cp:lastModifiedBy>
  <cp:revision>37</cp:revision>
  <dcterms:created xsi:type="dcterms:W3CDTF">2020-03-28T17:49:18Z</dcterms:created>
  <dcterms:modified xsi:type="dcterms:W3CDTF">2020-04-08T18:29:36Z</dcterms:modified>
</cp:coreProperties>
</file>