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51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6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75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5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7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8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4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39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54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8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4D5DDA-88CC-48A4-B418-AC2603EF0F72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9CA7A5-19CE-4E5C-A236-25EDA8B8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">
              <a:srgbClr val="FDFD06"/>
            </a:gs>
            <a:gs pos="6500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50C7-36BF-49F4-8762-9DCD29A90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KONJUNKTIV II: können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BEF6F-00AD-42A0-B7EB-D03A1DCDB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998" y="3886201"/>
            <a:ext cx="5965794" cy="428348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Höfliche BiTTEN UND FRAGEN FoRMULIEREN</a:t>
            </a:r>
          </a:p>
          <a:p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0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chemeClr val="accent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1AB2-6139-4DBF-9B5B-AEA3F27B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633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 wiederholen: Konjunktiv II: können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5DE9-5AEA-4822-BC3E-45BC391121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285874"/>
            <a:ext cx="11963400" cy="52482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cap="none" dirty="0"/>
              <a:t>Anna, gib mir dein Heft! – </a:t>
            </a:r>
            <a:r>
              <a:rPr lang="de-DE" sz="2400" b="1" cap="none" dirty="0">
                <a:solidFill>
                  <a:schemeClr val="accent4">
                    <a:lumMod val="75000"/>
                  </a:schemeClr>
                </a:solidFill>
              </a:rPr>
              <a:t>Befehl /Aufforderung             </a:t>
            </a:r>
            <a:r>
              <a:rPr lang="de-DE" sz="2400" cap="none" dirty="0"/>
              <a:t>nicht freundlich</a:t>
            </a:r>
          </a:p>
          <a:p>
            <a:pPr marL="457200" indent="-457200">
              <a:buAutoNum type="arabicPeriod"/>
            </a:pPr>
            <a:endParaRPr lang="de-DE" sz="2400" cap="none" dirty="0"/>
          </a:p>
          <a:p>
            <a:pPr marL="0" indent="0">
              <a:buNone/>
            </a:pPr>
            <a:r>
              <a:rPr lang="en-GB" sz="2400" cap="none" dirty="0"/>
              <a:t>2. Anna, gib </a:t>
            </a:r>
            <a:r>
              <a:rPr lang="en-GB" sz="2400" cap="none" dirty="0" err="1"/>
              <a:t>mir</a:t>
            </a:r>
            <a:r>
              <a:rPr lang="en-GB" sz="2400" cap="none" dirty="0"/>
              <a:t> </a:t>
            </a:r>
            <a:r>
              <a:rPr lang="en-GB" sz="2400" cap="none" dirty="0" err="1"/>
              <a:t>bitte</a:t>
            </a:r>
            <a:r>
              <a:rPr lang="en-GB" sz="2400" cap="none" dirty="0"/>
              <a:t> </a:t>
            </a:r>
            <a:r>
              <a:rPr lang="en-GB" sz="2400" cap="none" dirty="0" err="1"/>
              <a:t>dein</a:t>
            </a:r>
            <a:r>
              <a:rPr lang="en-GB" sz="2400" cap="none" dirty="0"/>
              <a:t> Heft! – 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Bitte</a:t>
            </a:r>
            <a:r>
              <a:rPr lang="en-GB" sz="2400" b="1" cap="none" dirty="0"/>
              <a:t>   </a:t>
            </a:r>
            <a:r>
              <a:rPr lang="en-GB" sz="2400" cap="none" dirty="0"/>
              <a:t>                   </a:t>
            </a:r>
            <a:r>
              <a:rPr lang="en-GB" sz="2400" cap="none" dirty="0" err="1"/>
              <a:t>freundlich</a:t>
            </a:r>
            <a:endParaRPr lang="en-GB" sz="2400" cap="none" dirty="0"/>
          </a:p>
          <a:p>
            <a:pPr marL="0" indent="0">
              <a:buNone/>
            </a:pPr>
            <a:endParaRPr lang="en-GB" sz="2400" cap="none" dirty="0"/>
          </a:p>
          <a:p>
            <a:pPr marL="0" indent="0">
              <a:buNone/>
            </a:pPr>
            <a:r>
              <a:rPr lang="en-GB" sz="2400" cap="none" dirty="0"/>
              <a:t>3. Anna, </a:t>
            </a:r>
            <a:r>
              <a:rPr lang="en-GB" sz="2400" cap="none" dirty="0" err="1"/>
              <a:t>kannst</a:t>
            </a:r>
            <a:r>
              <a:rPr lang="en-GB" sz="2400" cap="none" dirty="0"/>
              <a:t> du </a:t>
            </a:r>
            <a:r>
              <a:rPr lang="en-GB" sz="2400" cap="none" dirty="0" err="1"/>
              <a:t>mir</a:t>
            </a:r>
            <a:r>
              <a:rPr lang="en-GB" sz="2400" cap="none" dirty="0"/>
              <a:t> </a:t>
            </a:r>
            <a:r>
              <a:rPr lang="en-GB" sz="2400" cap="none" dirty="0" err="1"/>
              <a:t>dein</a:t>
            </a:r>
            <a:r>
              <a:rPr lang="en-GB" sz="2400" cap="none" dirty="0"/>
              <a:t> Heft </a:t>
            </a:r>
            <a:r>
              <a:rPr lang="en-GB" sz="2400" cap="none" dirty="0" err="1"/>
              <a:t>geben</a:t>
            </a:r>
            <a:r>
              <a:rPr lang="en-GB" sz="2400" cap="none" dirty="0"/>
              <a:t>? – 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Bitte</a:t>
            </a:r>
            <a:r>
              <a:rPr lang="en-GB" sz="2400" b="1" cap="none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freundliche</a:t>
            </a:r>
            <a:r>
              <a:rPr lang="en-GB" sz="2400" b="1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Frage</a:t>
            </a:r>
            <a:r>
              <a:rPr lang="en-GB" sz="2400" cap="none" dirty="0"/>
              <a:t>              </a:t>
            </a:r>
            <a:r>
              <a:rPr lang="en-GB" sz="2400" cap="none" dirty="0" err="1"/>
              <a:t>freundlicher</a:t>
            </a:r>
            <a:endParaRPr lang="en-GB" sz="2400" cap="none" dirty="0"/>
          </a:p>
          <a:p>
            <a:pPr marL="0" indent="0">
              <a:buNone/>
            </a:pPr>
            <a:endParaRPr lang="en-GB" sz="2400" cap="none" dirty="0"/>
          </a:p>
          <a:p>
            <a:pPr marL="0" indent="0">
              <a:buNone/>
            </a:pPr>
            <a:r>
              <a:rPr lang="en-GB" sz="2400" cap="none" dirty="0"/>
              <a:t>4. Anna, </a:t>
            </a:r>
            <a:r>
              <a:rPr lang="en-GB" sz="2400" b="1" u="sng" cap="none" dirty="0" err="1">
                <a:solidFill>
                  <a:srgbClr val="FF0000"/>
                </a:solidFill>
              </a:rPr>
              <a:t>könntest</a:t>
            </a:r>
            <a:r>
              <a:rPr lang="en-GB" sz="2400" cap="none" dirty="0"/>
              <a:t> du </a:t>
            </a:r>
            <a:r>
              <a:rPr lang="en-GB" sz="2400" cap="none" dirty="0" err="1"/>
              <a:t>mir</a:t>
            </a:r>
            <a:r>
              <a:rPr lang="en-GB" sz="2400" cap="none" dirty="0"/>
              <a:t> </a:t>
            </a:r>
            <a:r>
              <a:rPr lang="en-GB" sz="2400" cap="none" dirty="0" err="1"/>
              <a:t>dein</a:t>
            </a:r>
            <a:r>
              <a:rPr lang="en-GB" sz="2400" cap="none" dirty="0"/>
              <a:t> Heft </a:t>
            </a:r>
            <a:r>
              <a:rPr lang="en-GB" sz="2400" u="sng" cap="none" dirty="0" err="1">
                <a:solidFill>
                  <a:srgbClr val="FF0000"/>
                </a:solidFill>
              </a:rPr>
              <a:t>geben</a:t>
            </a:r>
            <a:r>
              <a:rPr lang="en-GB" sz="2400" u="sng" cap="none" dirty="0">
                <a:solidFill>
                  <a:srgbClr val="FF0000"/>
                </a:solidFill>
              </a:rPr>
              <a:t>?</a:t>
            </a:r>
            <a:r>
              <a:rPr lang="en-GB" sz="2400" cap="none" dirty="0"/>
              <a:t> –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Bitte</a:t>
            </a:r>
            <a:r>
              <a:rPr lang="en-GB" sz="2400" b="1" cap="none" dirty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freundliche</a:t>
            </a:r>
            <a:r>
              <a:rPr lang="en-GB" sz="2400" b="1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b="1" cap="none" dirty="0" err="1">
                <a:solidFill>
                  <a:schemeClr val="accent4">
                    <a:lumMod val="75000"/>
                  </a:schemeClr>
                </a:solidFill>
              </a:rPr>
              <a:t>Frage</a:t>
            </a:r>
            <a:r>
              <a:rPr lang="en-GB" sz="2400" cap="none" dirty="0"/>
              <a:t>            </a:t>
            </a:r>
            <a:r>
              <a:rPr lang="en-GB" sz="2400" cap="none" dirty="0" err="1"/>
              <a:t>viel</a:t>
            </a:r>
            <a:r>
              <a:rPr lang="en-GB" sz="2400" cap="none" dirty="0"/>
              <a:t> </a:t>
            </a:r>
            <a:r>
              <a:rPr lang="en-GB" sz="2400" cap="none" dirty="0" err="1"/>
              <a:t>freundlicher</a:t>
            </a:r>
            <a:endParaRPr lang="en-GB" sz="2400" cap="none" dirty="0"/>
          </a:p>
          <a:p>
            <a:pPr marL="0" indent="0">
              <a:buNone/>
            </a:pPr>
            <a:r>
              <a:rPr lang="en-GB" sz="2400" cap="none" dirty="0"/>
              <a:t>            </a:t>
            </a:r>
            <a:r>
              <a:rPr lang="en-GB" sz="2400" b="1" u="sng" cap="none" dirty="0" err="1">
                <a:solidFill>
                  <a:schemeClr val="accent5">
                    <a:lumMod val="75000"/>
                  </a:schemeClr>
                </a:solidFill>
              </a:rPr>
              <a:t>Konjunktiv</a:t>
            </a:r>
            <a:r>
              <a:rPr lang="en-GB" sz="2400" b="1" u="sng" cap="none" dirty="0">
                <a:solidFill>
                  <a:schemeClr val="accent5">
                    <a:lumMod val="75000"/>
                  </a:schemeClr>
                </a:solidFill>
              </a:rPr>
              <a:t> II</a:t>
            </a:r>
            <a:r>
              <a:rPr lang="en-GB" sz="2400" cap="none" dirty="0"/>
              <a:t>                                                                                  </a:t>
            </a:r>
            <a:r>
              <a:rPr lang="en-GB" sz="2400" cap="none" dirty="0" err="1"/>
              <a:t>sehr</a:t>
            </a:r>
            <a:r>
              <a:rPr lang="en-GB" sz="2400" cap="none" dirty="0"/>
              <a:t> </a:t>
            </a:r>
            <a:r>
              <a:rPr lang="en-GB" sz="2400" cap="none" dirty="0" err="1"/>
              <a:t>höflich</a:t>
            </a:r>
            <a:endParaRPr lang="de-DE" sz="2400" cap="none" dirty="0"/>
          </a:p>
        </p:txBody>
      </p:sp>
      <p:pic>
        <p:nvPicPr>
          <p:cNvPr id="5" name="Graphic 4" descr="Sad face with solid fill">
            <a:extLst>
              <a:ext uri="{FF2B5EF4-FFF2-40B4-BE49-F238E27FC236}">
                <a16:creationId xmlns:a16="http://schemas.microsoft.com/office/drawing/2014/main" id="{59FDFFF8-2B02-4C7C-BEA8-256884D58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25" y="1200150"/>
            <a:ext cx="781050" cy="695325"/>
          </a:xfrm>
          <a:prstGeom prst="rect">
            <a:avLst/>
          </a:prstGeom>
        </p:spPr>
      </p:pic>
      <p:pic>
        <p:nvPicPr>
          <p:cNvPr id="7" name="Graphic 6" descr="Nervous face with solid fill">
            <a:extLst>
              <a:ext uri="{FF2B5EF4-FFF2-40B4-BE49-F238E27FC236}">
                <a16:creationId xmlns:a16="http://schemas.microsoft.com/office/drawing/2014/main" id="{65B6685E-AE20-4483-BECD-62DED40E1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075" y="2455068"/>
            <a:ext cx="781050" cy="695325"/>
          </a:xfrm>
          <a:prstGeom prst="rect">
            <a:avLst/>
          </a:prstGeom>
        </p:spPr>
      </p:pic>
      <p:pic>
        <p:nvPicPr>
          <p:cNvPr id="9" name="Graphic 8" descr="Smiling face with solid fill">
            <a:extLst>
              <a:ext uri="{FF2B5EF4-FFF2-40B4-BE49-F238E27FC236}">
                <a16:creationId xmlns:a16="http://schemas.microsoft.com/office/drawing/2014/main" id="{6B0C4351-F9FD-4A6C-A5F5-EDCC5ED59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2944" y="3576635"/>
            <a:ext cx="781049" cy="695325"/>
          </a:xfrm>
          <a:prstGeom prst="rect">
            <a:avLst/>
          </a:prstGeom>
        </p:spPr>
      </p:pic>
      <p:pic>
        <p:nvPicPr>
          <p:cNvPr id="11" name="Graphic 10" descr="Grinning face with solid fill">
            <a:extLst>
              <a:ext uri="{FF2B5EF4-FFF2-40B4-BE49-F238E27FC236}">
                <a16:creationId xmlns:a16="http://schemas.microsoft.com/office/drawing/2014/main" id="{65E53198-165C-4E9A-9A9B-F6459BE3F7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2047" y="4748211"/>
            <a:ext cx="781049" cy="69532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5621A86-8F9D-4FD5-B048-A11FE3113B10}"/>
              </a:ext>
            </a:extLst>
          </p:cNvPr>
          <p:cNvSpPr/>
          <p:nvPr/>
        </p:nvSpPr>
        <p:spPr>
          <a:xfrm>
            <a:off x="1945006" y="5181598"/>
            <a:ext cx="45719" cy="195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7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DD53-2C09-44A4-B78C-6C8B389E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cap="none" dirty="0"/>
              <a:t>Der Konjunktiv II ist eine Verbform. </a:t>
            </a:r>
            <a:br>
              <a:rPr lang="de-DE" b="1" cap="none" dirty="0"/>
            </a:br>
            <a:r>
              <a:rPr lang="de-DE" b="1" cap="none" dirty="0"/>
              <a:t>Mit dieser Form kann man Wünsche ausdrücken oder </a:t>
            </a:r>
            <a:r>
              <a:rPr lang="de-DE" b="1" u="sng" cap="none" dirty="0">
                <a:solidFill>
                  <a:srgbClr val="FF0000"/>
                </a:solidFill>
              </a:rPr>
              <a:t>Bitten und Fragen höflich </a:t>
            </a:r>
            <a:r>
              <a:rPr lang="de-DE" b="1" cap="none" dirty="0"/>
              <a:t>formulieren.</a:t>
            </a:r>
            <a:endParaRPr lang="en-GB" b="1" cap="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EE335-A5F8-4B64-86AC-C0B14F3B24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2214694"/>
            <a:ext cx="4896475" cy="44386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36452-D630-406D-9884-C6CD8F2F8090}"/>
              </a:ext>
            </a:extLst>
          </p:cNvPr>
          <p:cNvSpPr txBox="1"/>
          <p:nvPr/>
        </p:nvSpPr>
        <p:spPr>
          <a:xfrm>
            <a:off x="5762625" y="2324100"/>
            <a:ext cx="5934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mir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helfen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/>
              <a:t>Wir </a:t>
            </a:r>
            <a:r>
              <a:rPr lang="de-DE" sz="2400" u="sng" dirty="0">
                <a:solidFill>
                  <a:srgbClr val="FF0000"/>
                </a:solidFill>
              </a:rPr>
              <a:t>könnten </a:t>
            </a:r>
            <a:r>
              <a:rPr lang="de-DE" sz="2400" dirty="0"/>
              <a:t>ins Kino </a:t>
            </a:r>
            <a:r>
              <a:rPr lang="de-DE" sz="2400" u="sng" dirty="0"/>
              <a:t>gehen.</a:t>
            </a:r>
          </a:p>
          <a:p>
            <a:endParaRPr lang="de-DE" sz="2400" dirty="0"/>
          </a:p>
          <a:p>
            <a:r>
              <a:rPr lang="de-DE" sz="2400" u="sng" dirty="0">
                <a:solidFill>
                  <a:srgbClr val="FF0000"/>
                </a:solidFill>
              </a:rPr>
              <a:t>Könntest</a:t>
            </a:r>
            <a:r>
              <a:rPr lang="de-DE" sz="2400" dirty="0"/>
              <a:t> du bitte deine Gitarre </a:t>
            </a:r>
            <a:r>
              <a:rPr lang="de-DE" sz="2400" u="sng" dirty="0"/>
              <a:t>mitbringen?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Modalverb </a:t>
            </a:r>
            <a:r>
              <a:rPr lang="de-DE" b="1" dirty="0"/>
              <a:t>können</a:t>
            </a:r>
            <a:r>
              <a:rPr lang="de-DE" dirty="0"/>
              <a:t>                                      </a:t>
            </a:r>
            <a:r>
              <a:rPr lang="de-DE" b="1" dirty="0"/>
              <a:t>Infinitiv</a:t>
            </a:r>
          </a:p>
          <a:p>
            <a:r>
              <a:rPr lang="de-DE" dirty="0"/>
              <a:t>                                                             am Satzende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246179-E44A-4F66-9063-A3C82CE061B5}"/>
              </a:ext>
            </a:extLst>
          </p:cNvPr>
          <p:cNvCxnSpPr/>
          <p:nvPr/>
        </p:nvCxnSpPr>
        <p:spPr>
          <a:xfrm>
            <a:off x="6381750" y="4191000"/>
            <a:ext cx="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0E37F0-575B-4124-8CC4-64AEF261AD9A}"/>
              </a:ext>
            </a:extLst>
          </p:cNvPr>
          <p:cNvCxnSpPr>
            <a:cxnSpLocks/>
          </p:cNvCxnSpPr>
          <p:nvPr/>
        </p:nvCxnSpPr>
        <p:spPr>
          <a:xfrm>
            <a:off x="10353675" y="4191000"/>
            <a:ext cx="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0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91FC-E004-4E25-ABD0-FE7AC10C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7357"/>
          </a:xfrm>
          <a:solidFill>
            <a:schemeClr val="accent1">
              <a:alpha val="53000"/>
            </a:schemeClr>
          </a:solidFill>
        </p:spPr>
        <p:txBody>
          <a:bodyPr/>
          <a:lstStyle/>
          <a:p>
            <a:pPr algn="l"/>
            <a:r>
              <a:rPr lang="de-DE" dirty="0"/>
              <a:t>Beispiele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E598-8135-4D2A-AD54-9055EDD1B2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14476"/>
            <a:ext cx="10363826" cy="4276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cap="none" dirty="0">
                <a:solidFill>
                  <a:srgbClr val="FF0000"/>
                </a:solidFill>
              </a:rPr>
              <a:t>Schreibt höfliche Bitten.</a:t>
            </a:r>
          </a:p>
          <a:p>
            <a:r>
              <a:rPr lang="de-DE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Bringen Sie mir eine Pizza!</a:t>
            </a:r>
          </a:p>
          <a:p>
            <a:r>
              <a:rPr lang="de-D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Könnten </a:t>
            </a:r>
            <a:r>
              <a:rPr lang="de-DE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mir eine Pizza </a:t>
            </a:r>
            <a:r>
              <a:rPr lang="de-DE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bringen.</a:t>
            </a:r>
            <a:r>
              <a:rPr lang="de-DE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Kauf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Kinoticket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Abend!</a:t>
            </a:r>
          </a:p>
          <a:p>
            <a:r>
              <a:rPr lang="en-GB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Könntest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Kinoticket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Abend </a:t>
            </a:r>
            <a:r>
              <a:rPr lang="en-GB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kaufen</a:t>
            </a:r>
            <a:r>
              <a:rPr lang="en-GB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Fenster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Könntest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Fenster </a:t>
            </a:r>
            <a:r>
              <a:rPr lang="en-GB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zumachen</a:t>
            </a:r>
            <a:r>
              <a:rPr lang="en-GB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Licht an.</a:t>
            </a:r>
          </a:p>
          <a:p>
            <a:r>
              <a:rPr lang="en-GB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Könntet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bitte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Licht </a:t>
            </a:r>
            <a:r>
              <a:rPr lang="en-GB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anmachen</a:t>
            </a:r>
            <a:r>
              <a:rPr lang="en-GB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00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60E5-5606-47F3-9CCE-DB963BF9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77675" cy="1905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br>
              <a:rPr lang="de-DE" sz="4400" b="1" u="sng" cap="none" dirty="0"/>
            </a:br>
            <a:r>
              <a:rPr lang="de-DE" sz="4400" b="1" u="sng" cap="none" dirty="0"/>
              <a:t>Hausaufgaben:</a:t>
            </a:r>
            <a:r>
              <a:rPr lang="de-DE" cap="none" dirty="0"/>
              <a:t> Beste Freunde</a:t>
            </a:r>
            <a:br>
              <a:rPr lang="de-DE" cap="none" dirty="0"/>
            </a:br>
            <a:r>
              <a:rPr lang="de-DE" cap="none" dirty="0"/>
              <a:t>                              Deutsch für Jugendliche</a:t>
            </a:r>
            <a:br>
              <a:rPr lang="de-DE" cap="none" dirty="0"/>
            </a:br>
            <a:r>
              <a:rPr lang="de-DE" cap="none" dirty="0"/>
              <a:t>             </a:t>
            </a:r>
            <a:r>
              <a:rPr lang="de-DE" b="1" u="sng" cap="none" dirty="0"/>
              <a:t>Arbeitsbuch: </a:t>
            </a:r>
            <a:r>
              <a:rPr lang="de-DE" cap="none" dirty="0">
                <a:solidFill>
                  <a:srgbClr val="FF0000"/>
                </a:solidFill>
              </a:rPr>
              <a:t>Seite: 50; Aufgaben: 3,4,5</a:t>
            </a:r>
            <a:br>
              <a:rPr lang="de-DE" cap="none" dirty="0"/>
            </a:br>
            <a:r>
              <a:rPr lang="de-DE" cap="none" dirty="0"/>
              <a:t> </a:t>
            </a:r>
            <a:endParaRPr lang="en-GB" cap="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FCCB6-17EA-48B6-91D7-B16386CD1F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2009774"/>
            <a:ext cx="5551488" cy="46863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BBD0B-EC45-4BA8-9042-C6D5F806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62" y="2009774"/>
            <a:ext cx="62103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00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CE7C-1A36-43D9-BEE4-2D6060A5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572798"/>
            <a:ext cx="10364451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3F138-06C3-41E7-9EBB-977408ECA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52476"/>
            <a:ext cx="10363826" cy="5038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DANKE </a:t>
            </a:r>
          </a:p>
          <a:p>
            <a:pPr marL="0" indent="0" algn="ctr"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FÜR EURE AUFMERKSAMKEIT!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7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300</TotalTime>
  <Words>218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Droplet</vt:lpstr>
      <vt:lpstr>KONJUNKTIV II: können</vt:lpstr>
      <vt:lpstr>Wir wiederholen: Konjunktiv II: können</vt:lpstr>
      <vt:lpstr>Der Konjunktiv II ist eine Verbform.  Mit dieser Form kann man Wünsche ausdrücken oder Bitten und Fragen höflich formulieren.</vt:lpstr>
      <vt:lpstr>Beispiele</vt:lpstr>
      <vt:lpstr> Hausaufgaben: Beste Freunde                               Deutsch für Jugendliche              Arbeitsbuch: Seite: 50; Aufgaben: 3,4,5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KONJUNKTIV II: können</dc:title>
  <dc:creator>Korisnik</dc:creator>
  <cp:lastModifiedBy>Korisnik</cp:lastModifiedBy>
  <cp:revision>17</cp:revision>
  <dcterms:created xsi:type="dcterms:W3CDTF">2020-03-21T19:24:11Z</dcterms:created>
  <dcterms:modified xsi:type="dcterms:W3CDTF">2020-03-22T13:53:55Z</dcterms:modified>
</cp:coreProperties>
</file>