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E00"/>
    <a:srgbClr val="003E00"/>
    <a:srgbClr val="003E1C"/>
    <a:srgbClr val="FFFF23"/>
    <a:srgbClr val="E84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4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4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2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5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46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13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87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5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3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4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6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72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BEE6B-DB8A-4639-AE95-B640A0EE8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8"/>
            <a:ext cx="7197726" cy="1149994"/>
          </a:xfrm>
        </p:spPr>
        <p:txBody>
          <a:bodyPr>
            <a:normAutofit fontScale="90000"/>
          </a:bodyPr>
          <a:lstStyle/>
          <a:p>
            <a:pPr algn="l"/>
            <a:r>
              <a:rPr lang="bs-Cyrl-BA" sz="3600" dirty="0"/>
              <a:t>СИСТЕМИ ЛИНЕАРНИХ ЈЕДНАЧИНА СА ДВИЈЕ НЕПОЗНАТЕ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2D0F9-9569-4536-9C59-2A3C2C511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1338" y="3743739"/>
            <a:ext cx="7197726" cy="2170411"/>
          </a:xfrm>
        </p:spPr>
        <p:txBody>
          <a:bodyPr>
            <a:noAutofit/>
          </a:bodyPr>
          <a:lstStyle/>
          <a:p>
            <a:pPr algn="l"/>
            <a:r>
              <a:rPr lang="bs-Cyrl-BA" sz="3200" b="1" dirty="0"/>
              <a:t>МЕТОДА ЗАМЈЕНЕ (СУПСТИТУЦИЈЕ).</a:t>
            </a:r>
          </a:p>
          <a:p>
            <a:pPr algn="l"/>
            <a:r>
              <a:rPr lang="bs-Cyrl-BA" sz="3200" b="1" dirty="0"/>
              <a:t>ПРИМЈЕНА СИСТЕМА ЛИНЕАРНИХ  ЈЕДНАЧИНА СА ДВИЈЕ НЕПОЗНАТЕ.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1424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F68507-0875-4AA8-826A-0A0D4121F170}"/>
              </a:ext>
            </a:extLst>
          </p:cNvPr>
          <p:cNvSpPr txBox="1"/>
          <p:nvPr/>
        </p:nvSpPr>
        <p:spPr>
          <a:xfrm>
            <a:off x="829994" y="1243933"/>
            <a:ext cx="9636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000" b="1" dirty="0"/>
              <a:t>ЗАДАЋА:</a:t>
            </a:r>
          </a:p>
          <a:p>
            <a:pPr algn="ctr"/>
            <a:endParaRPr lang="bs-Cyrl-BA" sz="4000" b="1" dirty="0"/>
          </a:p>
          <a:p>
            <a:pPr algn="ctr"/>
            <a:r>
              <a:rPr lang="bs-Cyrl-BA" sz="4000" b="1" dirty="0"/>
              <a:t>538 б), д), е), ж)</a:t>
            </a:r>
          </a:p>
          <a:p>
            <a:pPr algn="ctr"/>
            <a:endParaRPr lang="bs-Cyrl-BA" sz="4000" b="1" dirty="0"/>
          </a:p>
          <a:p>
            <a:pPr algn="ctr"/>
            <a:r>
              <a:rPr lang="bs-Cyrl-BA" sz="4000" b="1" dirty="0"/>
              <a:t>546, 555, 559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2947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25EA26-E7E2-4469-BEC2-0EC7DA9F2D91}"/>
              </a:ext>
            </a:extLst>
          </p:cNvPr>
          <p:cNvSpPr txBox="1"/>
          <p:nvPr/>
        </p:nvSpPr>
        <p:spPr>
          <a:xfrm>
            <a:off x="563217" y="1033670"/>
            <a:ext cx="110655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600" b="1" dirty="0"/>
              <a:t>МЕТОДА ЗАМЈЕНЕ </a:t>
            </a:r>
            <a:r>
              <a:rPr lang="bs-Cyrl-BA" sz="3600" dirty="0"/>
              <a:t>такође за циљ има елиминацију једне промјенљиве.</a:t>
            </a:r>
          </a:p>
          <a:p>
            <a:endParaRPr lang="bs-Cyrl-BA" sz="3600" dirty="0"/>
          </a:p>
          <a:p>
            <a:r>
              <a:rPr lang="bs-Cyrl-BA" sz="3600" dirty="0"/>
              <a:t>Заснива се на </a:t>
            </a:r>
            <a:r>
              <a:rPr lang="bs-Cyrl-BA" sz="3600" b="1" dirty="0"/>
              <a:t>ПРИНЦИПУ СУПСТИТУЦИЈЕ</a:t>
            </a:r>
            <a:r>
              <a:rPr lang="bs-Cyrl-BA" sz="3600" dirty="0"/>
              <a:t>:</a:t>
            </a:r>
          </a:p>
          <a:p>
            <a:r>
              <a:rPr lang="bs-Cyrl-BA" sz="3600" dirty="0"/>
              <a:t>Ако се једна промјенљива у једној једначини замијени изразом који је једнак тој промјенљивој, а који је одређен из друге једначине, добија се </a:t>
            </a:r>
            <a:r>
              <a:rPr lang="bs-Cyrl-BA" sz="3600" b="1" dirty="0"/>
              <a:t>ЕКВИВАЛЕНТАН</a:t>
            </a:r>
            <a:r>
              <a:rPr lang="bs-Cyrl-BA" sz="3600" dirty="0"/>
              <a:t> </a:t>
            </a:r>
            <a:r>
              <a:rPr lang="bs-Cyrl-BA" sz="3600" b="1" dirty="0"/>
              <a:t>СИСТЕМ.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066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6F571A-E440-4C13-B7F0-0568853A1601}"/>
                  </a:ext>
                </a:extLst>
              </p:cNvPr>
              <p:cNvSpPr txBox="1"/>
              <p:nvPr/>
            </p:nvSpPr>
            <p:spPr>
              <a:xfrm>
                <a:off x="811237" y="844062"/>
                <a:ext cx="10607040" cy="58785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s-Cyrl-BA" sz="2400" b="1" dirty="0"/>
                  <a:t>Примјер:</a:t>
                </a:r>
              </a:p>
              <a:p>
                <a:r>
                  <a:rPr lang="bs-Cyrl-BA" sz="2400" dirty="0"/>
                  <a:t>Ријеши систем једначина методом замјене:</a:t>
                </a:r>
              </a:p>
              <a:p>
                <a:endParaRPr lang="bs-Cyrl-BA" sz="2400" dirty="0"/>
              </a:p>
              <a:p>
                <a:r>
                  <a:rPr lang="bs-Cyrl-BA" sz="2400" dirty="0"/>
                  <a:t>а) </a:t>
                </a:r>
                <a14:m>
                  <m:oMath xmlns:m="http://schemas.openxmlformats.org/officeDocument/2006/math">
                    <m:r>
                      <a:rPr lang="bs-Cyrl-BA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	</a:t>
                </a:r>
                <a:r>
                  <a:rPr lang="en-US" sz="2400" dirty="0"/>
                  <a:t>	(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=3 )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___________</a:t>
                </a:r>
              </a:p>
              <a:p>
                <a:r>
                  <a:rPr lang="en-US" sz="2400" dirty="0"/>
                  <a:t>    </a:t>
                </a:r>
                <a:r>
                  <a:rPr lang="bs-Cyrl-BA" sz="2400" dirty="0"/>
                  <a:t> </a:t>
                </a:r>
                <a14:m>
                  <m:oMath xmlns:m="http://schemas.openxmlformats.org/officeDocument/2006/math">
                    <m:r>
                      <a:rPr lang="bs-Cyrl-BA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+3=−1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____________</a:t>
                </a:r>
              </a:p>
              <a:p>
                <a:r>
                  <a:rPr lang="en-US" sz="240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____________</a:t>
                </a:r>
              </a:p>
              <a:p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b="0" dirty="0"/>
                  <a:t>	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sz="4000" b="1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____________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6F571A-E440-4C13-B7F0-0568853A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37" y="844062"/>
                <a:ext cx="10607040" cy="5878532"/>
              </a:xfrm>
              <a:prstGeom prst="rect">
                <a:avLst/>
              </a:prstGeom>
              <a:blipFill>
                <a:blip r:embed="rId2"/>
                <a:stretch>
                  <a:fillRect l="-862" t="-829" b="-13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EDF9644-8E9C-4040-8824-1FFDE2E29E56}"/>
              </a:ext>
            </a:extLst>
          </p:cNvPr>
          <p:cNvCxnSpPr>
            <a:cxnSpLocks/>
          </p:cNvCxnSpPr>
          <p:nvPr/>
        </p:nvCxnSpPr>
        <p:spPr>
          <a:xfrm flipH="1" flipV="1">
            <a:off x="2082018" y="2166425"/>
            <a:ext cx="393897" cy="168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47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67A761-BFB4-4AA2-8980-1F049283BCEE}"/>
                  </a:ext>
                </a:extLst>
              </p:cNvPr>
              <p:cNvSpPr txBox="1"/>
              <p:nvPr/>
            </p:nvSpPr>
            <p:spPr>
              <a:xfrm>
                <a:off x="650630" y="651974"/>
                <a:ext cx="10890739" cy="6097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400" b="1" dirty="0"/>
                  <a:t>б)</a:t>
                </a:r>
                <a:r>
                  <a:rPr lang="bs-Cyrl-BA" sz="2400" dirty="0"/>
                  <a:t>	</a:t>
                </a:r>
                <a14:m>
                  <m:oMath xmlns:m="http://schemas.openxmlformats.org/officeDocument/2006/math">
                    <m:r>
                      <a:rPr lang="bs-Cyrl-BA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b="0" dirty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	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b="0" dirty="0"/>
                  <a:t>			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b="0" dirty="0"/>
              </a:p>
              <a:p>
                <a:r>
                  <a:rPr lang="en-US" sz="2400" dirty="0"/>
                  <a:t>	___________			___________	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bs-Cyrl-BA" sz="2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 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,-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bs-Cyrl-BA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		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				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	___________			___________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6·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	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	___________</a:t>
                </a:r>
              </a:p>
              <a:p>
                <a:r>
                  <a:rPr lang="en-US" sz="2400" dirty="0"/>
                  <a:t>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=3 −4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		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	___________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67A761-BFB4-4AA2-8980-1F049283B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30" y="651974"/>
                <a:ext cx="10890739" cy="6097182"/>
              </a:xfrm>
              <a:prstGeom prst="rect">
                <a:avLst/>
              </a:prstGeom>
              <a:blipFill>
                <a:blip r:embed="rId2"/>
                <a:stretch>
                  <a:fillRect l="-896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BB735E-1B4E-4724-80DC-1093706FC908}"/>
              </a:ext>
            </a:extLst>
          </p:cNvPr>
          <p:cNvCxnSpPr/>
          <p:nvPr/>
        </p:nvCxnSpPr>
        <p:spPr>
          <a:xfrm flipH="1">
            <a:off x="1139483" y="3700565"/>
            <a:ext cx="225083" cy="27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1816396-A8B7-4AA9-96F2-A91991907266}"/>
              </a:ext>
            </a:extLst>
          </p:cNvPr>
          <p:cNvCxnSpPr/>
          <p:nvPr/>
        </p:nvCxnSpPr>
        <p:spPr>
          <a:xfrm flipH="1" flipV="1">
            <a:off x="1547446" y="2377440"/>
            <a:ext cx="1083212" cy="46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430212B-E4AD-4312-865F-0C4BF5ECBB58}"/>
              </a:ext>
            </a:extLst>
          </p:cNvPr>
          <p:cNvCxnSpPr/>
          <p:nvPr/>
        </p:nvCxnSpPr>
        <p:spPr>
          <a:xfrm flipV="1">
            <a:off x="1526344" y="3972130"/>
            <a:ext cx="182880" cy="20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33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BF1449-D4E0-4482-8536-693601B74A97}"/>
                  </a:ext>
                </a:extLst>
              </p:cNvPr>
              <p:cNvSpPr txBox="1"/>
              <p:nvPr/>
            </p:nvSpPr>
            <p:spPr>
              <a:xfrm>
                <a:off x="478300" y="437235"/>
                <a:ext cx="10801643" cy="8631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400" b="1" dirty="0"/>
                  <a:t>в)</a:t>
                </a:r>
                <a:r>
                  <a:rPr lang="bs-Cyrl-BA" sz="2400" dirty="0"/>
                  <a:t>	</a:t>
                </a: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				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					</a:t>
                </a:r>
              </a:p>
              <a:p>
                <a:r>
                  <a:rPr lang="en-US" sz="2400" b="0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0				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=2·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  ___________________						___________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400" b="0" dirty="0"/>
                  <a:t>									</a:t>
                </a:r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/>
                  <a:t>			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2400" b="0" dirty="0"/>
                  <a:t>				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____________________						 __________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+9 −4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____________________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400" dirty="0"/>
                  <a:t>								</a:t>
                </a:r>
                <a:r>
                  <a:rPr lang="en-US" sz="3200" b="1" dirty="0"/>
                  <a:t>        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, 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=10 −9</m:t>
                    </m:r>
                  </m:oMath>
                </a14:m>
                <a:endParaRPr lang="en-US" sz="2400" b="0" dirty="0"/>
              </a:p>
              <a:p>
                <a:r>
                  <a:rPr lang="en-US" sz="2400" b="0" dirty="0"/>
                  <a:t>     ____________________</a:t>
                </a:r>
              </a:p>
              <a:p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______________</a:t>
                </a:r>
              </a:p>
              <a:p>
                <a:r>
                  <a:rPr lang="en-US" sz="2400" dirty="0"/>
                  <a:t>     </a:t>
                </a:r>
              </a:p>
              <a:p>
                <a:r>
                  <a:rPr lang="en-US" sz="2400" dirty="0"/>
                  <a:t>    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BF1449-D4E0-4482-8536-693601B74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00" y="437235"/>
                <a:ext cx="10801643" cy="8631017"/>
              </a:xfrm>
              <a:prstGeom prst="rect">
                <a:avLst/>
              </a:prstGeom>
              <a:blipFill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ED40B2D7-BE26-4886-81BA-E9F7F40C3F93}"/>
              </a:ext>
            </a:extLst>
          </p:cNvPr>
          <p:cNvCxnSpPr/>
          <p:nvPr/>
        </p:nvCxnSpPr>
        <p:spPr>
          <a:xfrm>
            <a:off x="1617785" y="1406769"/>
            <a:ext cx="675249" cy="450166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27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95897F2-E227-4EAE-91AF-A863AA62CC9D}"/>
                  </a:ext>
                </a:extLst>
              </p:cNvPr>
              <p:cNvSpPr txBox="1"/>
              <p:nvPr/>
            </p:nvSpPr>
            <p:spPr>
              <a:xfrm>
                <a:off x="1434905" y="1041009"/>
                <a:ext cx="9214338" cy="4762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b="1" dirty="0"/>
                  <a:t>Г) </a:t>
                </a:r>
                <a:r>
                  <a:rPr lang="en-US" b="1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b="0" dirty="0"/>
                  <a:t>	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	</a:t>
                </a:r>
                <a:endParaRPr lang="en-US" sz="2400" b="0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r>
                  <a:rPr lang="en-US" b="0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+35+8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=104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____________					___________________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US" b="0" dirty="0"/>
                  <a:t>				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=26 </m:t>
                    </m:r>
                  </m:oMath>
                </a14:m>
                <a:r>
                  <a:rPr lang="en-US" dirty="0"/>
                  <a:t>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=69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____________					___________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			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400" dirty="0"/>
                  <a:t>		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( 4 , 3 )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5·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r>
                  <a:rPr lang="en-US" b="0" dirty="0"/>
                  <a:t>	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3·3+7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b="0" dirty="0"/>
              </a:p>
              <a:p>
                <a:r>
                  <a:rPr lang="en-US" dirty="0"/>
                  <a:t>	________________				____________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						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r>
                  <a:rPr lang="en-US" sz="2400" dirty="0"/>
                  <a:t>	   ·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		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dirty="0"/>
              </a:p>
              <a:p>
                <a:r>
                  <a:rPr lang="en-US" dirty="0"/>
                  <a:t>	___________________				____________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95897F2-E227-4EAE-91AF-A863AA62C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905" y="1041009"/>
                <a:ext cx="9214338" cy="4762907"/>
              </a:xfrm>
              <a:prstGeom prst="rect">
                <a:avLst/>
              </a:prstGeom>
              <a:blipFill>
                <a:blip r:embed="rId2"/>
                <a:stretch>
                  <a:fillRect l="-529" b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B7B26E-8AE7-47DB-A67A-CD1E2ABB5FED}"/>
              </a:ext>
            </a:extLst>
          </p:cNvPr>
          <p:cNvCxnSpPr/>
          <p:nvPr/>
        </p:nvCxnSpPr>
        <p:spPr>
          <a:xfrm flipH="1">
            <a:off x="4234376" y="4768947"/>
            <a:ext cx="450166" cy="618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54DA8331-A73E-4079-958E-E5AA2A39ED45}"/>
              </a:ext>
            </a:extLst>
          </p:cNvPr>
          <p:cNvSpPr/>
          <p:nvPr/>
        </p:nvSpPr>
        <p:spPr>
          <a:xfrm>
            <a:off x="6569612" y="3305908"/>
            <a:ext cx="45719" cy="3516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2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DECD19-6E2C-4133-BA27-559638D266CC}"/>
                  </a:ext>
                </a:extLst>
              </p:cNvPr>
              <p:cNvSpPr txBox="1"/>
              <p:nvPr/>
            </p:nvSpPr>
            <p:spPr>
              <a:xfrm>
                <a:off x="1336431" y="1631852"/>
                <a:ext cx="8918917" cy="3745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3200" b="1" dirty="0"/>
                  <a:t>Задатак 1)</a:t>
                </a:r>
                <a:endParaRPr lang="en-US" sz="3200" b="1" dirty="0"/>
              </a:p>
              <a:p>
                <a:endParaRPr lang="bs-Cyrl-BA" sz="3200" dirty="0"/>
              </a:p>
              <a:p>
                <a:r>
                  <a:rPr lang="bs-Cyrl-BA" sz="3200" dirty="0"/>
                  <a:t> Ријеши систем методом замјене:</a:t>
                </a:r>
              </a:p>
              <a:p>
                <a:endParaRPr lang="bs-Cyrl-BA" sz="3200" dirty="0"/>
              </a:p>
              <a:p>
                <a:r>
                  <a:rPr lang="bs-Cyrl-BA" sz="3200" dirty="0"/>
                  <a:t>					</a:t>
                </a:r>
                <a14:m>
                  <m:oMath xmlns:m="http://schemas.openxmlformats.org/officeDocument/2006/math">
                    <m:r>
                      <a:rPr lang="bs-Cyrl-BA" sz="3200" b="0" i="1" smtClean="0">
                        <a:latin typeface="Cambria Math" panose="02040503050406030204" pitchFamily="18" charset="0"/>
                      </a:rPr>
                      <m:t>0,5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			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−0,2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					______________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DECD19-6E2C-4133-BA27-559638D26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431" y="1631852"/>
                <a:ext cx="8918917" cy="3745897"/>
              </a:xfrm>
              <a:prstGeom prst="rect">
                <a:avLst/>
              </a:prstGeom>
              <a:blipFill>
                <a:blip r:embed="rId2"/>
                <a:stretch>
                  <a:fillRect l="-1709" t="-2117" b="-4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4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8F333-D666-4C73-8C98-816CEEFD43B1}"/>
              </a:ext>
            </a:extLst>
          </p:cNvPr>
          <p:cNvSpPr txBox="1"/>
          <p:nvPr/>
        </p:nvSpPr>
        <p:spPr>
          <a:xfrm>
            <a:off x="1153551" y="2560320"/>
            <a:ext cx="9875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/>
              <a:t>МАТЕМАТИЧКО МОДЕЛИРАЊЕ проблема примјеном СИСТЕМА ЛИНЕАРНИХ ЈЕДНАЧИНА СА ДВИЈЕ НЕПОЗНАТЕ: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0281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784E0E-4773-4913-96E8-491517FC0D4C}"/>
              </a:ext>
            </a:extLst>
          </p:cNvPr>
          <p:cNvSpPr txBox="1"/>
          <p:nvPr/>
        </p:nvSpPr>
        <p:spPr>
          <a:xfrm>
            <a:off x="883920" y="1125416"/>
            <a:ext cx="101990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/>
              <a:t>Задатак 2)</a:t>
            </a:r>
          </a:p>
          <a:p>
            <a:r>
              <a:rPr lang="bs-Cyrl-BA" sz="2800" dirty="0"/>
              <a:t>Нађи два броја који се разликују за 19, таква да им је збир 5.</a:t>
            </a:r>
          </a:p>
          <a:p>
            <a:endParaRPr lang="bs-Cyrl-BA" sz="2800" dirty="0"/>
          </a:p>
          <a:p>
            <a:r>
              <a:rPr lang="bs-Cyrl-BA" sz="2800" b="1" dirty="0"/>
              <a:t>Задатак 3)</a:t>
            </a:r>
          </a:p>
          <a:p>
            <a:r>
              <a:rPr lang="bs-Cyrl-BA" sz="2800" dirty="0"/>
              <a:t>Угао наспрам основице једнакокраког троугла већи је од угла на основици  за 57 °. Одреди унутрашње углове тог троугла.</a:t>
            </a:r>
          </a:p>
          <a:p>
            <a:endParaRPr lang="bs-Cyrl-BA" sz="2800" dirty="0"/>
          </a:p>
          <a:p>
            <a:r>
              <a:rPr lang="bs-Cyrl-BA" sz="2800" b="1" dirty="0"/>
              <a:t>Задатак 4)</a:t>
            </a:r>
          </a:p>
          <a:p>
            <a:r>
              <a:rPr lang="bs-Cyrl-BA" sz="2800" dirty="0"/>
              <a:t>Странице правоугаоника се разликују за 6 </a:t>
            </a:r>
            <a:r>
              <a:rPr lang="en-US" sz="2800" dirty="0"/>
              <a:t>cm</a:t>
            </a:r>
            <a:r>
              <a:rPr lang="bs-Cyrl-BA" sz="2800" dirty="0"/>
              <a:t>, а обим правоугаоника  је 6 </a:t>
            </a:r>
            <a:r>
              <a:rPr lang="en-US" sz="2800" dirty="0"/>
              <a:t>dm.</a:t>
            </a:r>
            <a:r>
              <a:rPr lang="bs-Cyrl-BA" sz="2800" dirty="0"/>
              <a:t> Одреди површину правоугаоника.</a:t>
            </a:r>
          </a:p>
        </p:txBody>
      </p:sp>
    </p:spTree>
    <p:extLst>
      <p:ext uri="{BB962C8B-B14F-4D97-AF65-F5344CB8AC3E}">
        <p14:creationId xmlns:p14="http://schemas.microsoft.com/office/powerpoint/2010/main" val="1131847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734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Celestial</vt:lpstr>
      <vt:lpstr>СИСТЕМИ ЛИНЕАРНИХ ЈЕДНАЧИНА СА ДВИЈЕ НЕПОЗНАТЕ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ЛИНЕАРНИХ ЈЕДНАЧИНА СА ДВИЈЕ НЕПОЗНАТЕ</dc:title>
  <dc:creator>Goga Jevdjenic</dc:creator>
  <cp:lastModifiedBy>Goga Jevdjenic</cp:lastModifiedBy>
  <cp:revision>18</cp:revision>
  <dcterms:created xsi:type="dcterms:W3CDTF">2020-03-23T17:05:22Z</dcterms:created>
  <dcterms:modified xsi:type="dcterms:W3CDTF">2020-03-23T20:14:02Z</dcterms:modified>
</cp:coreProperties>
</file>