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3"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8EC78AF-D1DE-4A61-82DF-4D8CD9FD6300}">
          <p14:sldIdLst>
            <p14:sldId id="256"/>
            <p14:sldId id="257"/>
            <p14:sldId id="258"/>
          </p14:sldIdLst>
        </p14:section>
        <p14:section name="Untitled Section" id="{182501FF-FBAE-4A13-86AB-E9E7B1DC7D9B}">
          <p14:sldIdLst>
            <p14:sldId id="259"/>
            <p14:sldId id="260"/>
            <p14:sldId id="263"/>
            <p14:sldId id="264"/>
            <p14:sldId id="265"/>
            <p14:sldId id="266"/>
            <p14:sldId id="26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C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994"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E0AFEC6-6ABA-4DEC-9516-6A3FF613E973}" type="datetimeFigureOut">
              <a:rPr lang="en-US" smtClean="0"/>
              <a:t>4/8/2020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22D04CA-3128-42E0-86FF-90753CF0A8D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0AFEC6-6ABA-4DEC-9516-6A3FF613E973}"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D04CA-3128-42E0-86FF-90753CF0A8D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0AFEC6-6ABA-4DEC-9516-6A3FF613E973}"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D04CA-3128-42E0-86FF-90753CF0A8D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0AFEC6-6ABA-4DEC-9516-6A3FF613E973}"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D04CA-3128-42E0-86FF-90753CF0A8D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E0AFEC6-6ABA-4DEC-9516-6A3FF613E973}" type="datetimeFigureOut">
              <a:rPr lang="en-US" smtClean="0"/>
              <a:t>4/8/2020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2D04CA-3128-42E0-86FF-90753CF0A8D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0AFEC6-6ABA-4DEC-9516-6A3FF613E973}"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D04CA-3128-42E0-86FF-90753CF0A8D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E0AFEC6-6ABA-4DEC-9516-6A3FF613E973}" type="datetimeFigureOut">
              <a:rPr lang="en-US" smtClean="0"/>
              <a:t>4/8/2020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2D04CA-3128-42E0-86FF-90753CF0A8D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E0AFEC6-6ABA-4DEC-9516-6A3FF613E973}" type="datetimeFigureOut">
              <a:rPr lang="en-US" smtClean="0"/>
              <a:t>4/8/2020</a:t>
            </a:fld>
            <a:endParaRPr lang="en-US"/>
          </a:p>
        </p:txBody>
      </p:sp>
      <p:sp>
        <p:nvSpPr>
          <p:cNvPr id="8" name="Slide Number Placeholder 7"/>
          <p:cNvSpPr>
            <a:spLocks noGrp="1"/>
          </p:cNvSpPr>
          <p:nvPr>
            <p:ph type="sldNum" sz="quarter" idx="11"/>
          </p:nvPr>
        </p:nvSpPr>
        <p:spPr/>
        <p:txBody>
          <a:bodyPr/>
          <a:lstStyle/>
          <a:p>
            <a:fld id="{322D04CA-3128-42E0-86FF-90753CF0A8D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0AFEC6-6ABA-4DEC-9516-6A3FF613E973}" type="datetimeFigureOut">
              <a:rPr lang="en-US" smtClean="0"/>
              <a:t>4/8/2020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2D04CA-3128-42E0-86FF-90753CF0A8D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0AFEC6-6ABA-4DEC-9516-6A3FF613E973}"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322D04CA-3128-42E0-86FF-90753CF0A8D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5E0AFEC6-6ABA-4DEC-9516-6A3FF613E973}" type="datetimeFigureOut">
              <a:rPr lang="en-US" smtClean="0"/>
              <a:t>4/8/2020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2D04CA-3128-42E0-86FF-90753CF0A8D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gs>
            <a:gs pos="30000">
              <a:schemeClr val="accent2">
                <a:lumMod val="75000"/>
              </a:schemeClr>
            </a:gs>
            <a:gs pos="100000">
              <a:schemeClr val="accent1">
                <a:lumMod val="75000"/>
              </a:schemeClr>
            </a:gs>
          </a:gsLst>
          <a:lin ang="13000000" scaled="0"/>
          <a:tileRect/>
        </a:gradFill>
        <a:effectLst/>
      </p:bgPr>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E0AFEC6-6ABA-4DEC-9516-6A3FF613E973}" type="datetimeFigureOut">
              <a:rPr lang="en-US" smtClean="0"/>
              <a:t>4/8/2020</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22D04CA-3128-42E0-86FF-90753CF0A8D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62098" y="3356992"/>
            <a:ext cx="4680520" cy="2301240"/>
          </a:xfrm>
        </p:spPr>
        <p:txBody>
          <a:bodyPr>
            <a:normAutofit fontScale="90000"/>
          </a:bodyPr>
          <a:lstStyle/>
          <a:p>
            <a:r>
              <a:rPr lang="sr-Cyrl-BA" dirty="0" smtClean="0"/>
              <a:t>Бранко Радичевић</a:t>
            </a:r>
            <a:br>
              <a:rPr lang="sr-Cyrl-BA" dirty="0" smtClean="0"/>
            </a:br>
            <a:r>
              <a:rPr lang="sr-Cyrl-BA" dirty="0" smtClean="0"/>
              <a:t>„Ђачки растанак“</a:t>
            </a:r>
            <a:r>
              <a:rPr lang="en-US" dirty="0" smtClean="0"/>
              <a:t/>
            </a:r>
            <a:br>
              <a:rPr lang="en-US" dirty="0" smtClean="0"/>
            </a:b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548680"/>
            <a:ext cx="4276551" cy="5472608"/>
          </a:xfrm>
          <a:prstGeom prst="rect">
            <a:avLst/>
          </a:prstGeom>
        </p:spPr>
      </p:pic>
    </p:spTree>
    <p:extLst>
      <p:ext uri="{BB962C8B-B14F-4D97-AF65-F5344CB8AC3E}">
        <p14:creationId xmlns:p14="http://schemas.microsoft.com/office/powerpoint/2010/main" val="33088933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36576" indent="0" algn="ctr">
              <a:buNone/>
            </a:pPr>
            <a:endParaRPr lang="sr-Cyrl-BA" sz="4800" dirty="0" smtClean="0">
              <a:solidFill>
                <a:schemeClr val="accent1">
                  <a:lumMod val="20000"/>
                  <a:lumOff val="80000"/>
                </a:schemeClr>
              </a:solidFill>
              <a:effectLst>
                <a:outerShdw blurRad="38100" dist="38100" dir="2700000" algn="tl">
                  <a:srgbClr val="000000">
                    <a:alpha val="43137"/>
                  </a:srgbClr>
                </a:outerShdw>
              </a:effectLst>
            </a:endParaRPr>
          </a:p>
          <a:p>
            <a:pPr marL="36576" indent="0" algn="ctr">
              <a:buNone/>
            </a:pPr>
            <a:r>
              <a:rPr lang="sr-Cyrl-BA" sz="4800" dirty="0" smtClean="0">
                <a:solidFill>
                  <a:schemeClr val="accent1">
                    <a:lumMod val="20000"/>
                    <a:lumOff val="80000"/>
                  </a:schemeClr>
                </a:solidFill>
                <a:effectLst>
                  <a:outerShdw blurRad="38100" dist="38100" dir="2700000" algn="tl">
                    <a:srgbClr val="000000">
                      <a:alpha val="43137"/>
                    </a:srgbClr>
                  </a:outerShdw>
                </a:effectLst>
              </a:rPr>
              <a:t>ХВАЛА ЗА ПАЖЊУ!</a:t>
            </a:r>
            <a:endParaRPr lang="en-US" sz="4800" dirty="0">
              <a:solidFill>
                <a:schemeClr val="accent1">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583133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BA" dirty="0" smtClean="0">
                <a:solidFill>
                  <a:schemeClr val="accent1">
                    <a:lumMod val="20000"/>
                    <a:lumOff val="80000"/>
                  </a:schemeClr>
                </a:solidFill>
                <a:effectLst>
                  <a:outerShdw blurRad="38100" dist="38100" dir="2700000" algn="tl">
                    <a:srgbClr val="000000">
                      <a:alpha val="43137"/>
                    </a:srgbClr>
                  </a:outerShdw>
                </a:effectLst>
              </a:rPr>
              <a:t>О писцу</a:t>
            </a:r>
            <a:endParaRPr lang="en-US" dirty="0">
              <a:solidFill>
                <a:schemeClr val="accent1">
                  <a:lumMod val="20000"/>
                  <a:lumOff val="80000"/>
                </a:schemeClr>
              </a:solidFill>
              <a:effectLst>
                <a:outerShdw blurRad="38100" dist="38100" dir="2700000" algn="tl">
                  <a:srgbClr val="000000">
                    <a:alpha val="43137"/>
                  </a:srgbClr>
                </a:outerShdw>
              </a:effectLst>
            </a:endParaRPr>
          </a:p>
        </p:txBody>
      </p:sp>
      <p:sp>
        <p:nvSpPr>
          <p:cNvPr id="6" name="Content Placeholder 5"/>
          <p:cNvSpPr>
            <a:spLocks noGrp="1"/>
          </p:cNvSpPr>
          <p:nvPr>
            <p:ph idx="1"/>
          </p:nvPr>
        </p:nvSpPr>
        <p:spPr>
          <a:xfrm>
            <a:off x="323528" y="1196752"/>
            <a:ext cx="5472608" cy="5544616"/>
          </a:xfrm>
        </p:spPr>
        <p:txBody>
          <a:bodyPr>
            <a:noAutofit/>
          </a:bodyPr>
          <a:lstStyle/>
          <a:p>
            <a:pPr>
              <a:buClr>
                <a:schemeClr val="accent1">
                  <a:lumMod val="20000"/>
                  <a:lumOff val="80000"/>
                </a:schemeClr>
              </a:buClr>
            </a:pPr>
            <a:r>
              <a:rPr lang="sr-Cyrl-BA" sz="1900" dirty="0" smtClean="0">
                <a:solidFill>
                  <a:schemeClr val="accent1">
                    <a:lumMod val="20000"/>
                    <a:lumOff val="80000"/>
                  </a:schemeClr>
                </a:solidFill>
                <a:effectLst>
                  <a:outerShdw blurRad="38100" dist="38100" dir="2700000" algn="tl">
                    <a:srgbClr val="000000">
                      <a:alpha val="43137"/>
                    </a:srgbClr>
                  </a:outerShdw>
                </a:effectLst>
              </a:rPr>
              <a:t>Бранко Радичевић (1824–1853)</a:t>
            </a:r>
          </a:p>
          <a:p>
            <a:pPr>
              <a:buClr>
                <a:schemeClr val="accent1">
                  <a:lumMod val="20000"/>
                  <a:lumOff val="80000"/>
                </a:schemeClr>
              </a:buClr>
            </a:pPr>
            <a:r>
              <a:rPr lang="sr-Cyrl-BA" sz="1900" dirty="0" smtClean="0">
                <a:solidFill>
                  <a:schemeClr val="accent1">
                    <a:lumMod val="20000"/>
                    <a:lumOff val="80000"/>
                  </a:schemeClr>
                </a:solidFill>
                <a:effectLst>
                  <a:outerShdw blurRad="38100" dist="38100" dir="2700000" algn="tl">
                    <a:srgbClr val="000000">
                      <a:alpha val="43137"/>
                    </a:srgbClr>
                  </a:outerShdw>
                </a:effectLst>
              </a:rPr>
              <a:t>Један је од најпознатијих пјесника романтизма.</a:t>
            </a:r>
          </a:p>
          <a:p>
            <a:pPr>
              <a:buClr>
                <a:schemeClr val="accent1">
                  <a:lumMod val="20000"/>
                  <a:lumOff val="80000"/>
                </a:schemeClr>
              </a:buClr>
            </a:pPr>
            <a:r>
              <a:rPr lang="sr-Cyrl-BA" sz="1900" dirty="0" smtClean="0">
                <a:solidFill>
                  <a:schemeClr val="accent1">
                    <a:lumMod val="20000"/>
                    <a:lumOff val="80000"/>
                  </a:schemeClr>
                </a:solidFill>
                <a:effectLst>
                  <a:outerShdw blurRad="38100" dist="38100" dir="2700000" algn="tl">
                    <a:srgbClr val="000000">
                      <a:alpha val="43137"/>
                    </a:srgbClr>
                  </a:outerShdw>
                </a:effectLst>
              </a:rPr>
              <a:t>Писао је пјесме на народном језику, чиме је пружао подршку Вуку С. Караџићу у борби за увођење народног језика у књижевност.</a:t>
            </a:r>
          </a:p>
          <a:p>
            <a:pPr>
              <a:buClr>
                <a:schemeClr val="accent1">
                  <a:lumMod val="20000"/>
                  <a:lumOff val="80000"/>
                </a:schemeClr>
              </a:buClr>
            </a:pPr>
            <a:r>
              <a:rPr lang="sr-Cyrl-BA" sz="1900" dirty="0" smtClean="0">
                <a:solidFill>
                  <a:schemeClr val="accent1">
                    <a:lumMod val="20000"/>
                    <a:lumOff val="80000"/>
                  </a:schemeClr>
                </a:solidFill>
                <a:effectLst>
                  <a:outerShdw blurRad="38100" dist="38100" dir="2700000" algn="tl">
                    <a:srgbClr val="000000">
                      <a:alpha val="43137"/>
                    </a:srgbClr>
                  </a:outerShdw>
                </a:effectLst>
              </a:rPr>
              <a:t>1847.</a:t>
            </a:r>
            <a:r>
              <a:rPr lang="en-US" sz="1900" dirty="0" smtClean="0">
                <a:solidFill>
                  <a:schemeClr val="accent1">
                    <a:lumMod val="20000"/>
                    <a:lumOff val="80000"/>
                  </a:schemeClr>
                </a:solidFill>
                <a:effectLst>
                  <a:outerShdw blurRad="38100" dist="38100" dir="2700000" algn="tl">
                    <a:srgbClr val="000000">
                      <a:alpha val="43137"/>
                    </a:srgbClr>
                  </a:outerShdw>
                </a:effectLst>
              </a:rPr>
              <a:t> </a:t>
            </a:r>
            <a:r>
              <a:rPr lang="sr-Cyrl-BA" sz="1900" dirty="0" smtClean="0">
                <a:solidFill>
                  <a:schemeClr val="accent1">
                    <a:lumMod val="20000"/>
                    <a:lumOff val="80000"/>
                  </a:schemeClr>
                </a:solidFill>
                <a:effectLst>
                  <a:outerShdw blurRad="38100" dist="38100" dir="2700000" algn="tl">
                    <a:srgbClr val="000000">
                      <a:alpha val="43137"/>
                    </a:srgbClr>
                  </a:outerShdw>
                </a:effectLst>
              </a:rPr>
              <a:t>године је објавио своју прву збирку пјесама „Песме“ на чистом народном језику.</a:t>
            </a:r>
          </a:p>
          <a:p>
            <a:pPr>
              <a:buClr>
                <a:schemeClr val="accent1">
                  <a:lumMod val="20000"/>
                  <a:lumOff val="80000"/>
                </a:schemeClr>
              </a:buClr>
            </a:pPr>
            <a:r>
              <a:rPr lang="sr-Cyrl-BA" sz="1900" dirty="0" smtClean="0">
                <a:solidFill>
                  <a:schemeClr val="accent1">
                    <a:lumMod val="20000"/>
                    <a:lumOff val="80000"/>
                  </a:schemeClr>
                </a:solidFill>
                <a:effectLst>
                  <a:outerShdw blurRad="38100" dist="38100" dir="2700000" algn="tl">
                    <a:srgbClr val="000000">
                      <a:alpha val="43137"/>
                    </a:srgbClr>
                  </a:outerShdw>
                </a:effectLst>
              </a:rPr>
              <a:t>Своје најљепше дане провео је у Сремским Карловцима, а у тренутку када одлази из тог мјеста, опрашта се од завичаја и другова.</a:t>
            </a:r>
          </a:p>
          <a:p>
            <a:pPr>
              <a:buClr>
                <a:schemeClr val="accent1">
                  <a:lumMod val="20000"/>
                  <a:lumOff val="80000"/>
                </a:schemeClr>
              </a:buClr>
            </a:pPr>
            <a:r>
              <a:rPr lang="sr-Cyrl-BA" sz="1900" dirty="0" smtClean="0">
                <a:solidFill>
                  <a:schemeClr val="accent1">
                    <a:lumMod val="20000"/>
                    <a:lumOff val="80000"/>
                  </a:schemeClr>
                </a:solidFill>
                <a:effectLst>
                  <a:outerShdw blurRad="38100" dist="38100" dir="2700000" algn="tl">
                    <a:srgbClr val="000000">
                      <a:alpha val="43137"/>
                    </a:srgbClr>
                  </a:outerShdw>
                </a:effectLst>
              </a:rPr>
              <a:t>По њему су назване награде, школе, библиотеке, као и манифестација „Бранково коло“.</a:t>
            </a:r>
            <a:endParaRPr lang="en-US" sz="1900" dirty="0">
              <a:solidFill>
                <a:schemeClr val="accent1">
                  <a:lumMod val="20000"/>
                  <a:lumOff val="80000"/>
                </a:schemeClr>
              </a:solidFill>
              <a:effectLst>
                <a:outerShdw blurRad="38100" dist="38100" dir="2700000" algn="tl">
                  <a:srgbClr val="000000">
                    <a:alpha val="43137"/>
                  </a:srgbClr>
                </a:outerShdw>
              </a:effectLst>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1" y="1412776"/>
            <a:ext cx="3181609" cy="4242145"/>
          </a:xfrm>
          <a:prstGeom prst="rect">
            <a:avLst/>
          </a:prstGeom>
        </p:spPr>
      </p:pic>
    </p:spTree>
    <p:extLst>
      <p:ext uri="{BB962C8B-B14F-4D97-AF65-F5344CB8AC3E}">
        <p14:creationId xmlns:p14="http://schemas.microsoft.com/office/powerpoint/2010/main" val="234449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BA" dirty="0" smtClean="0">
                <a:solidFill>
                  <a:schemeClr val="accent1">
                    <a:lumMod val="20000"/>
                    <a:lumOff val="80000"/>
                  </a:schemeClr>
                </a:solidFill>
                <a:effectLst>
                  <a:outerShdw blurRad="38100" dist="38100" dir="2700000" algn="tl">
                    <a:srgbClr val="000000">
                      <a:alpha val="43137"/>
                    </a:srgbClr>
                  </a:outerShdw>
                </a:effectLst>
              </a:rPr>
              <a:t>„Ђачки растанак“ </a:t>
            </a:r>
            <a:endParaRPr lang="en-US" dirty="0">
              <a:solidFill>
                <a:schemeClr val="accent1">
                  <a:lumMod val="20000"/>
                  <a:lumOff val="8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Пјесма је настала 1844. године.</a:t>
            </a: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Састоји се од седам тематских цјелина, различитих мотива и расположења (лоцирано је на седам различитих мјеста у Карловцима и околини</a:t>
            </a:r>
            <a:r>
              <a:rPr lang="en-US" dirty="0" smtClean="0">
                <a:solidFill>
                  <a:schemeClr val="accent1">
                    <a:lumMod val="20000"/>
                    <a:lumOff val="80000"/>
                  </a:schemeClr>
                </a:solidFill>
                <a:effectLst>
                  <a:outerShdw blurRad="38100" dist="38100" dir="2700000" algn="tl">
                    <a:srgbClr val="000000">
                      <a:alpha val="43137"/>
                    </a:srgbClr>
                  </a:outerShdw>
                </a:effectLst>
              </a:rPr>
              <a:t>).</a:t>
            </a:r>
            <a:endParaRPr lang="sr-Cyrl-BA" dirty="0" smtClean="0">
              <a:solidFill>
                <a:schemeClr val="accent1">
                  <a:lumMod val="20000"/>
                  <a:lumOff val="80000"/>
                </a:schemeClr>
              </a:solidFill>
              <a:effectLst>
                <a:outerShdw blurRad="38100" dist="38100" dir="2700000" algn="tl">
                  <a:srgbClr val="000000">
                    <a:alpha val="43137"/>
                  </a:srgbClr>
                </a:outerShdw>
              </a:effectLst>
            </a:endParaRP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Пјесма садржи преко 500 стихова.</a:t>
            </a:r>
          </a:p>
          <a:p>
            <a:pPr>
              <a:buClr>
                <a:schemeClr val="tx2">
                  <a:lumMod val="90000"/>
                </a:schemeClr>
              </a:buClr>
            </a:pPr>
            <a:r>
              <a:rPr lang="sr-Cyrl-BA" dirty="0" smtClean="0">
                <a:solidFill>
                  <a:srgbClr val="FF0000"/>
                </a:solidFill>
                <a:effectLst>
                  <a:outerShdw blurRad="38100" dist="38100" dir="2700000" algn="tl">
                    <a:srgbClr val="000000">
                      <a:alpha val="43137"/>
                    </a:srgbClr>
                  </a:outerShdw>
                </a:effectLst>
              </a:rPr>
              <a:t>ПОЕМА</a:t>
            </a:r>
            <a:r>
              <a:rPr lang="sr-Cyrl-BA" dirty="0" smtClean="0">
                <a:solidFill>
                  <a:schemeClr val="accent1">
                    <a:lumMod val="20000"/>
                    <a:lumOff val="80000"/>
                  </a:schemeClr>
                </a:solidFill>
                <a:effectLst>
                  <a:outerShdw blurRad="38100" dist="38100" dir="2700000" algn="tl">
                    <a:srgbClr val="000000">
                      <a:alpha val="43137"/>
                    </a:srgbClr>
                  </a:outerShdw>
                </a:effectLst>
              </a:rPr>
              <a:t>: лирско-епска пјесма испјевана у првом лицу</a:t>
            </a:r>
            <a:r>
              <a:rPr lang="sr-Cyrl-BA" dirty="0">
                <a:solidFill>
                  <a:schemeClr val="accent1">
                    <a:lumMod val="20000"/>
                    <a:lumOff val="80000"/>
                  </a:schemeClr>
                </a:solidFill>
                <a:effectLst>
                  <a:outerShdw blurRad="38100" dist="38100" dir="2700000" algn="tl">
                    <a:srgbClr val="000000">
                      <a:alpha val="43137"/>
                    </a:srgbClr>
                  </a:outerShdw>
                </a:effectLst>
              </a:rPr>
              <a:t> </a:t>
            </a:r>
            <a:r>
              <a:rPr lang="sr-Cyrl-BA" dirty="0" smtClean="0">
                <a:solidFill>
                  <a:schemeClr val="accent1">
                    <a:lumMod val="20000"/>
                    <a:lumOff val="80000"/>
                  </a:schemeClr>
                </a:solidFill>
                <a:effectLst>
                  <a:outerShdw blurRad="38100" dist="38100" dir="2700000" algn="tl">
                    <a:srgbClr val="000000">
                      <a:alpha val="43137"/>
                    </a:srgbClr>
                  </a:outerShdw>
                </a:effectLst>
              </a:rPr>
              <a:t>у којој се преплићу елементи лирске и епске поезије. Има развијену фабулу. Ликови и приповједач су особине епског, а емоције и размишљања о животу елементи лирског.</a:t>
            </a:r>
            <a:endParaRPr lang="en-US" dirty="0">
              <a:solidFill>
                <a:schemeClr val="accent1">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504927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BA" dirty="0" smtClean="0">
                <a:solidFill>
                  <a:schemeClr val="accent1">
                    <a:lumMod val="20000"/>
                    <a:lumOff val="80000"/>
                  </a:schemeClr>
                </a:solidFill>
                <a:effectLst>
                  <a:outerShdw blurRad="38100" dist="38100" dir="2700000" algn="tl">
                    <a:srgbClr val="000000">
                      <a:alpha val="43137"/>
                    </a:srgbClr>
                  </a:outerShdw>
                </a:effectLst>
              </a:rPr>
              <a:t>Читанка, 69.</a:t>
            </a:r>
            <a:r>
              <a:rPr lang="en-US" dirty="0" smtClean="0">
                <a:solidFill>
                  <a:schemeClr val="accent1">
                    <a:lumMod val="20000"/>
                    <a:lumOff val="80000"/>
                  </a:schemeClr>
                </a:solidFill>
                <a:effectLst>
                  <a:outerShdw blurRad="38100" dist="38100" dir="2700000" algn="tl">
                    <a:srgbClr val="000000">
                      <a:alpha val="43137"/>
                    </a:srgbClr>
                  </a:outerShdw>
                </a:effectLst>
              </a:rPr>
              <a:t> </a:t>
            </a:r>
            <a:r>
              <a:rPr lang="sr-Cyrl-BA" dirty="0" smtClean="0">
                <a:solidFill>
                  <a:schemeClr val="accent1">
                    <a:lumMod val="20000"/>
                    <a:lumOff val="80000"/>
                  </a:schemeClr>
                </a:solidFill>
                <a:effectLst>
                  <a:outerShdw blurRad="38100" dist="38100" dir="2700000" algn="tl">
                    <a:srgbClr val="000000">
                      <a:alpha val="43137"/>
                    </a:srgbClr>
                  </a:outerShdw>
                </a:effectLst>
              </a:rPr>
              <a:t>страница</a:t>
            </a:r>
            <a:endParaRPr lang="en-US" dirty="0">
              <a:solidFill>
                <a:schemeClr val="accent1">
                  <a:lumMod val="20000"/>
                  <a:lumOff val="8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a:buClr>
                <a:schemeClr val="tx2">
                  <a:lumMod val="90000"/>
                </a:schemeClr>
              </a:buClr>
            </a:pPr>
            <a:r>
              <a:rPr lang="sr-Cyrl-BA" sz="2400" dirty="0" smtClean="0">
                <a:solidFill>
                  <a:schemeClr val="accent1">
                    <a:lumMod val="20000"/>
                    <a:lumOff val="80000"/>
                  </a:schemeClr>
                </a:solidFill>
                <a:effectLst>
                  <a:outerShdw blurRad="38100" dist="38100" dir="2700000" algn="tl">
                    <a:srgbClr val="000000">
                      <a:alpha val="43137"/>
                    </a:srgbClr>
                  </a:outerShdw>
                </a:effectLst>
              </a:rPr>
              <a:t>Слободан стих (стихови су неједнаке дужине).</a:t>
            </a:r>
          </a:p>
          <a:p>
            <a:pPr>
              <a:buClr>
                <a:schemeClr val="tx2">
                  <a:lumMod val="90000"/>
                </a:schemeClr>
              </a:buClr>
            </a:pPr>
            <a:r>
              <a:rPr lang="sr-Cyrl-BA" sz="2400" dirty="0" smtClean="0">
                <a:solidFill>
                  <a:schemeClr val="accent1">
                    <a:lumMod val="20000"/>
                    <a:lumOff val="80000"/>
                  </a:schemeClr>
                </a:solidFill>
                <a:effectLst>
                  <a:outerShdw blurRad="38100" dist="38100" dir="2700000" algn="tl">
                    <a:srgbClr val="000000">
                      <a:alpha val="43137"/>
                    </a:srgbClr>
                  </a:outerShdw>
                </a:effectLst>
              </a:rPr>
              <a:t>Различитом дужином стихова приказују се и различита осјећања: дужим стиховима сјетне мисли, описи</a:t>
            </a:r>
            <a:r>
              <a:rPr lang="en-US" sz="2400" dirty="0" smtClean="0">
                <a:solidFill>
                  <a:schemeClr val="accent1">
                    <a:lumMod val="20000"/>
                    <a:lumOff val="80000"/>
                  </a:schemeClr>
                </a:solidFill>
                <a:effectLst>
                  <a:outerShdw blurRad="38100" dist="38100" dir="2700000" algn="tl">
                    <a:srgbClr val="000000">
                      <a:alpha val="43137"/>
                    </a:srgbClr>
                  </a:outerShdw>
                </a:effectLst>
              </a:rPr>
              <a:t>, </a:t>
            </a:r>
            <a:r>
              <a:rPr lang="sr-Cyrl-BA" sz="2400" dirty="0" smtClean="0">
                <a:solidFill>
                  <a:schemeClr val="accent1">
                    <a:lumMod val="20000"/>
                    <a:lumOff val="80000"/>
                  </a:schemeClr>
                </a:solidFill>
                <a:effectLst>
                  <a:outerShdw blurRad="38100" dist="38100" dir="2700000" algn="tl">
                    <a:srgbClr val="000000">
                      <a:alpha val="43137"/>
                    </a:srgbClr>
                  </a:outerShdw>
                </a:effectLst>
              </a:rPr>
              <a:t>приповиједање; краћим стиховима раздраганост, младост, а и ритам се убрзава.</a:t>
            </a:r>
          </a:p>
          <a:p>
            <a:pPr>
              <a:buClr>
                <a:schemeClr val="tx2">
                  <a:lumMod val="90000"/>
                </a:schemeClr>
              </a:buClr>
            </a:pPr>
            <a:r>
              <a:rPr lang="sr-Cyrl-BA" sz="2400" dirty="0" smtClean="0">
                <a:solidFill>
                  <a:schemeClr val="accent1">
                    <a:lumMod val="20000"/>
                    <a:lumOff val="80000"/>
                  </a:schemeClr>
                </a:solidFill>
                <a:effectLst>
                  <a:outerShdw blurRad="38100" dist="38100" dir="2700000" algn="tl">
                    <a:srgbClr val="000000">
                      <a:alpha val="43137"/>
                    </a:srgbClr>
                  </a:outerShdw>
                </a:effectLst>
              </a:rPr>
              <a:t>Рима</a:t>
            </a:r>
            <a:r>
              <a:rPr lang="sr-Cyrl-BA" sz="2400" dirty="0">
                <a:solidFill>
                  <a:schemeClr val="accent1">
                    <a:lumMod val="20000"/>
                    <a:lumOff val="80000"/>
                  </a:schemeClr>
                </a:solidFill>
                <a:effectLst>
                  <a:outerShdw blurRad="38100" dist="38100" dir="2700000" algn="tl">
                    <a:srgbClr val="000000">
                      <a:alpha val="43137"/>
                    </a:srgbClr>
                  </a:outerShdw>
                </a:effectLst>
              </a:rPr>
              <a:t> </a:t>
            </a:r>
            <a:r>
              <a:rPr lang="sr-Cyrl-BA" sz="2400" dirty="0" smtClean="0">
                <a:solidFill>
                  <a:schemeClr val="accent1">
                    <a:lumMod val="20000"/>
                    <a:lumOff val="80000"/>
                  </a:schemeClr>
                </a:solidFill>
                <a:effectLst>
                  <a:outerShdw blurRad="38100" dist="38100" dir="2700000" algn="tl">
                    <a:srgbClr val="000000">
                      <a:alpha val="43137"/>
                    </a:srgbClr>
                  </a:outerShdw>
                </a:effectLst>
              </a:rPr>
              <a:t>је парна, у неким стиховима и обгрљена.</a:t>
            </a:r>
          </a:p>
          <a:p>
            <a:pPr>
              <a:buClr>
                <a:schemeClr val="tx2">
                  <a:lumMod val="90000"/>
                </a:schemeClr>
              </a:buClr>
            </a:pPr>
            <a:r>
              <a:rPr lang="sr-Cyrl-BA" sz="2400" dirty="0" smtClean="0">
                <a:solidFill>
                  <a:schemeClr val="accent1">
                    <a:lumMod val="20000"/>
                    <a:lumOff val="80000"/>
                  </a:schemeClr>
                </a:solidFill>
                <a:effectLst>
                  <a:outerShdw blurRad="38100" dist="38100" dir="2700000" algn="tl">
                    <a:srgbClr val="000000">
                      <a:alpha val="43137"/>
                    </a:srgbClr>
                  </a:outerShdw>
                </a:effectLst>
              </a:rPr>
              <a:t>Екскламације упућују на висок ниво узбуђења при помену на појединости за које је лирски субјект посебно везан.</a:t>
            </a:r>
          </a:p>
          <a:p>
            <a:pPr>
              <a:buClr>
                <a:schemeClr val="tx2">
                  <a:lumMod val="90000"/>
                </a:schemeClr>
              </a:buClr>
            </a:pPr>
            <a:r>
              <a:rPr lang="sr-Cyrl-BA" sz="2400" dirty="0" smtClean="0">
                <a:solidFill>
                  <a:schemeClr val="accent1">
                    <a:lumMod val="20000"/>
                    <a:lumOff val="80000"/>
                  </a:schemeClr>
                </a:solidFill>
                <a:effectLst>
                  <a:outerShdw blurRad="38100" dist="38100" dir="2700000" algn="tl">
                    <a:srgbClr val="000000">
                      <a:alpha val="43137"/>
                    </a:srgbClr>
                  </a:outerShdw>
                </a:effectLst>
              </a:rPr>
              <a:t>Архаични облици: туде, млого, јоште, гледни</a:t>
            </a:r>
            <a:r>
              <a:rPr lang="sr-Cyrl-BA" sz="2400" dirty="0" smtClean="0">
                <a:solidFill>
                  <a:schemeClr val="accent1">
                    <a:lumMod val="20000"/>
                    <a:lumOff val="80000"/>
                  </a:schemeClr>
                </a:solidFill>
                <a:effectLst>
                  <a:outerShdw blurRad="38100" dist="38100" dir="2700000" algn="tl">
                    <a:srgbClr val="000000">
                      <a:alpha val="43137"/>
                    </a:srgbClr>
                  </a:outerShdw>
                </a:effectLst>
              </a:rPr>
              <a:t>...</a:t>
            </a:r>
            <a:endParaRPr lang="en-US" sz="2400" dirty="0" smtClean="0">
              <a:solidFill>
                <a:schemeClr val="accent1">
                  <a:lumMod val="20000"/>
                  <a:lumOff val="80000"/>
                </a:schemeClr>
              </a:solidFill>
              <a:effectLst>
                <a:outerShdw blurRad="38100" dist="38100" dir="2700000" algn="tl">
                  <a:srgbClr val="000000">
                    <a:alpha val="43137"/>
                  </a:srgbClr>
                </a:outerShdw>
              </a:effectLst>
            </a:endParaRPr>
          </a:p>
          <a:p>
            <a:pPr>
              <a:buClr>
                <a:schemeClr val="tx2">
                  <a:lumMod val="90000"/>
                </a:schemeClr>
              </a:buClr>
            </a:pPr>
            <a:r>
              <a:rPr lang="sr-Cyrl-BA" sz="2400" dirty="0" smtClean="0">
                <a:solidFill>
                  <a:schemeClr val="accent1">
                    <a:lumMod val="20000"/>
                    <a:lumOff val="80000"/>
                  </a:schemeClr>
                </a:solidFill>
                <a:effectLst>
                  <a:outerShdw blurRad="38100" dist="38100" dir="2700000" algn="tl">
                    <a:srgbClr val="000000">
                      <a:alpha val="43137"/>
                    </a:srgbClr>
                  </a:outerShdw>
                </a:effectLst>
              </a:rPr>
              <a:t>Набрајања: „гледа доле, реку, врело, луга, дрва, жбуне, горе и врлети...“</a:t>
            </a:r>
            <a:endParaRPr lang="en-US" sz="2400" dirty="0">
              <a:solidFill>
                <a:schemeClr val="accent1">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08942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BA" dirty="0" smtClean="0">
                <a:solidFill>
                  <a:schemeClr val="accent1">
                    <a:lumMod val="20000"/>
                    <a:lumOff val="80000"/>
                  </a:schemeClr>
                </a:solidFill>
              </a:rPr>
              <a:t>Садржај пјесме </a:t>
            </a:r>
            <a:br>
              <a:rPr lang="sr-Cyrl-BA" dirty="0" smtClean="0">
                <a:solidFill>
                  <a:schemeClr val="accent1">
                    <a:lumMod val="20000"/>
                    <a:lumOff val="80000"/>
                  </a:schemeClr>
                </a:solidFill>
              </a:rPr>
            </a:br>
            <a:r>
              <a:rPr lang="sr-Cyrl-BA" dirty="0">
                <a:solidFill>
                  <a:schemeClr val="accent1">
                    <a:lumMod val="20000"/>
                    <a:lumOff val="80000"/>
                  </a:schemeClr>
                </a:solidFill>
              </a:rPr>
              <a:t> </a:t>
            </a:r>
            <a:r>
              <a:rPr lang="sr-Cyrl-BA" dirty="0" smtClean="0">
                <a:solidFill>
                  <a:schemeClr val="accent1">
                    <a:lumMod val="20000"/>
                    <a:lumOff val="80000"/>
                  </a:schemeClr>
                </a:solidFill>
              </a:rPr>
              <a:t>ПРВИ </a:t>
            </a:r>
            <a:r>
              <a:rPr lang="sr-Cyrl-BA" dirty="0" smtClean="0">
                <a:solidFill>
                  <a:schemeClr val="accent1">
                    <a:lumMod val="20000"/>
                    <a:lumOff val="80000"/>
                  </a:schemeClr>
                </a:solidFill>
              </a:rPr>
              <a:t>ДИО ПЈЕСМЕ</a:t>
            </a:r>
            <a:endParaRPr lang="en-US" dirty="0">
              <a:solidFill>
                <a:schemeClr val="accent1">
                  <a:lumMod val="20000"/>
                  <a:lumOff val="80000"/>
                </a:schemeClr>
              </a:solidFill>
            </a:endParaRPr>
          </a:p>
        </p:txBody>
      </p:sp>
      <p:sp>
        <p:nvSpPr>
          <p:cNvPr id="3" name="Content Placeholder 2"/>
          <p:cNvSpPr>
            <a:spLocks noGrp="1"/>
          </p:cNvSpPr>
          <p:nvPr>
            <p:ph idx="1"/>
          </p:nvPr>
        </p:nvSpPr>
        <p:spPr/>
        <p:txBody>
          <a:bodyPr>
            <a:normAutofit fontScale="85000" lnSpcReduction="20000"/>
          </a:bodyPr>
          <a:lstStyle/>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Успомене на дјетињство</a:t>
            </a:r>
            <a:r>
              <a:rPr lang="en-US" dirty="0" smtClean="0">
                <a:solidFill>
                  <a:schemeClr val="accent1">
                    <a:lumMod val="20000"/>
                    <a:lumOff val="80000"/>
                  </a:schemeClr>
                </a:solidFill>
                <a:effectLst>
                  <a:outerShdw blurRad="38100" dist="38100" dir="2700000" algn="tl">
                    <a:srgbClr val="000000">
                      <a:alpha val="43137"/>
                    </a:srgbClr>
                  </a:outerShdw>
                </a:effectLst>
              </a:rPr>
              <a:t> </a:t>
            </a:r>
            <a:r>
              <a:rPr lang="sr-Cyrl-BA" dirty="0" smtClean="0">
                <a:solidFill>
                  <a:schemeClr val="accent1">
                    <a:lumMod val="20000"/>
                    <a:lumOff val="80000"/>
                  </a:schemeClr>
                </a:solidFill>
                <a:effectLst>
                  <a:outerShdw blurRad="38100" dist="38100" dir="2700000" algn="tl">
                    <a:srgbClr val="000000">
                      <a:alpha val="43137"/>
                    </a:srgbClr>
                  </a:outerShdw>
                </a:effectLst>
              </a:rPr>
              <a:t>у Карловцима. Лирски субјект пореди себе са птићем и његовим првим летовима. Ту је стекао прву слободу, радости, сазнања. Подијељена су му осјећања („растанак му тешко пада, али га нешто на далеко вуче“). Радо би да понесе тај завичај са собом.</a:t>
            </a: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Стихови су дужи.</a:t>
            </a: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Имамо елементе </a:t>
            </a:r>
            <a:r>
              <a:rPr lang="sr-Cyrl-BA" dirty="0">
                <a:solidFill>
                  <a:schemeClr val="accent1">
                    <a:lumMod val="20000"/>
                    <a:lumOff val="80000"/>
                  </a:schemeClr>
                </a:solidFill>
                <a:effectLst>
                  <a:outerShdw blurRad="38100" dist="38100" dir="2700000" algn="tl">
                    <a:srgbClr val="000000">
                      <a:alpha val="43137"/>
                    </a:srgbClr>
                  </a:outerShdw>
                </a:effectLst>
              </a:rPr>
              <a:t>елегије (лирска пјесма у којој доминирају сјетна осјећања </a:t>
            </a:r>
            <a:r>
              <a:rPr lang="sr-Cyrl-BA" dirty="0" smtClean="0">
                <a:solidFill>
                  <a:schemeClr val="accent1">
                    <a:lumMod val="20000"/>
                    <a:lumOff val="80000"/>
                  </a:schemeClr>
                </a:solidFill>
                <a:effectLst>
                  <a:outerShdw blurRad="38100" dist="38100" dir="2700000" algn="tl">
                    <a:srgbClr val="000000">
                      <a:alpha val="43137"/>
                    </a:srgbClr>
                  </a:outerShdw>
                </a:effectLst>
              </a:rPr>
              <a:t>у вези са </a:t>
            </a:r>
            <a:r>
              <a:rPr lang="sr-Cyrl-BA" dirty="0">
                <a:solidFill>
                  <a:schemeClr val="accent1">
                    <a:lumMod val="20000"/>
                    <a:lumOff val="80000"/>
                  </a:schemeClr>
                </a:solidFill>
                <a:effectLst>
                  <a:outerShdw blurRad="38100" dist="38100" dir="2700000" algn="tl">
                    <a:srgbClr val="000000">
                      <a:alpha val="43137"/>
                    </a:srgbClr>
                  </a:outerShdw>
                </a:effectLst>
              </a:rPr>
              <a:t>прошлим временима</a:t>
            </a:r>
            <a:r>
              <a:rPr lang="sr-Cyrl-BA" dirty="0" smtClean="0">
                <a:solidFill>
                  <a:schemeClr val="accent1">
                    <a:lumMod val="20000"/>
                    <a:lumOff val="80000"/>
                  </a:schemeClr>
                </a:solidFill>
                <a:effectLst>
                  <a:outerShdw blurRad="38100" dist="38100" dir="2700000" algn="tl">
                    <a:srgbClr val="000000">
                      <a:alpha val="43137"/>
                    </a:srgbClr>
                  </a:outerShdw>
                </a:effectLst>
              </a:rPr>
              <a:t>).</a:t>
            </a:r>
          </a:p>
          <a:p>
            <a:pPr marL="36576" indent="0">
              <a:buNone/>
            </a:pPr>
            <a:r>
              <a:rPr lang="sr-Cyrl-BA" dirty="0" smtClean="0">
                <a:solidFill>
                  <a:schemeClr val="accent1">
                    <a:lumMod val="20000"/>
                    <a:lumOff val="80000"/>
                  </a:schemeClr>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val="30760736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BA" dirty="0" smtClean="0">
                <a:solidFill>
                  <a:schemeClr val="accent1">
                    <a:lumMod val="20000"/>
                    <a:lumOff val="80000"/>
                  </a:schemeClr>
                </a:solidFill>
                <a:effectLst>
                  <a:outerShdw blurRad="38100" dist="38100" dir="2700000" algn="tl">
                    <a:srgbClr val="000000">
                      <a:alpha val="43137"/>
                    </a:srgbClr>
                  </a:outerShdw>
                </a:effectLst>
              </a:rPr>
              <a:t> ДРУГИ ДИО ПЈЕСМЕ</a:t>
            </a:r>
            <a:endParaRPr lang="en-US" dirty="0">
              <a:solidFill>
                <a:schemeClr val="accent1">
                  <a:lumMod val="20000"/>
                  <a:lumOff val="8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Clr>
                <a:schemeClr val="tx2">
                  <a:lumMod val="90000"/>
                </a:schemeClr>
              </a:buClr>
            </a:pPr>
            <a:r>
              <a:rPr lang="sr-Cyrl-BA" dirty="0">
                <a:solidFill>
                  <a:schemeClr val="accent1">
                    <a:lumMod val="20000"/>
                    <a:lumOff val="80000"/>
                  </a:schemeClr>
                </a:solidFill>
                <a:effectLst>
                  <a:outerShdw blurRad="38100" dist="38100" dir="2700000" algn="tl">
                    <a:srgbClr val="000000">
                      <a:alpha val="43137"/>
                    </a:srgbClr>
                  </a:outerShdw>
                </a:effectLst>
              </a:rPr>
              <a:t>Опроштај са виноградима је пун животних радости (сви су весели, распјевани, беру, носе, играју</a:t>
            </a:r>
            <a:r>
              <a:rPr lang="sr-Cyrl-BA" dirty="0" smtClean="0">
                <a:solidFill>
                  <a:schemeClr val="accent1">
                    <a:lumMod val="20000"/>
                    <a:lumOff val="80000"/>
                  </a:schemeClr>
                </a:solidFill>
                <a:effectLst>
                  <a:outerShdw blurRad="38100" dist="38100" dir="2700000" algn="tl">
                    <a:srgbClr val="000000">
                      <a:alpha val="43137"/>
                    </a:srgbClr>
                  </a:outerShdw>
                </a:effectLst>
              </a:rPr>
              <a:t>...).</a:t>
            </a: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Стихови су краћи, ритам је бржи.</a:t>
            </a: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Химна животу и младости.</a:t>
            </a: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Елементи </a:t>
            </a:r>
            <a:r>
              <a:rPr lang="sr-Cyrl-BA" smtClean="0">
                <a:solidFill>
                  <a:schemeClr val="accent1">
                    <a:lumMod val="20000"/>
                    <a:lumOff val="80000"/>
                  </a:schemeClr>
                </a:solidFill>
                <a:effectLst>
                  <a:outerShdw blurRad="38100" dist="38100" dir="2700000" algn="tl">
                    <a:srgbClr val="000000">
                      <a:alpha val="43137"/>
                    </a:srgbClr>
                  </a:outerShdw>
                </a:effectLst>
              </a:rPr>
              <a:t>посленичке </a:t>
            </a:r>
            <a:r>
              <a:rPr lang="sr-Cyrl-BA" smtClean="0">
                <a:solidFill>
                  <a:schemeClr val="accent1">
                    <a:lumMod val="20000"/>
                    <a:lumOff val="80000"/>
                  </a:schemeClr>
                </a:solidFill>
                <a:effectLst>
                  <a:outerShdw blurRad="38100" dist="38100" dir="2700000" algn="tl">
                    <a:srgbClr val="000000">
                      <a:alpha val="43137"/>
                    </a:srgbClr>
                  </a:outerShdw>
                </a:effectLst>
              </a:rPr>
              <a:t>пјесме (лирске народне пјесме о раду).</a:t>
            </a:r>
            <a:endParaRPr lang="sr-Cyrl-BA" dirty="0">
              <a:solidFill>
                <a:schemeClr val="accent1">
                  <a:lumMod val="20000"/>
                  <a:lumOff val="80000"/>
                </a:schemeClr>
              </a:solidFill>
              <a:effectLst>
                <a:outerShdw blurRad="38100" dist="38100" dir="2700000" algn="tl">
                  <a:srgbClr val="000000">
                    <a:alpha val="43137"/>
                  </a:srgbClr>
                </a:outerShdw>
              </a:effectLst>
            </a:endParaRPr>
          </a:p>
          <a:p>
            <a:pPr>
              <a:buClr>
                <a:schemeClr val="tx2">
                  <a:lumMod val="90000"/>
                </a:schemeClr>
              </a:buClr>
            </a:pPr>
            <a:endParaRPr lang="en-US" dirty="0">
              <a:solidFill>
                <a:schemeClr val="accent1">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805144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BA" dirty="0" smtClean="0">
                <a:solidFill>
                  <a:schemeClr val="accent1">
                    <a:lumMod val="20000"/>
                    <a:lumOff val="80000"/>
                  </a:schemeClr>
                </a:solidFill>
                <a:effectLst>
                  <a:outerShdw blurRad="38100" dist="38100" dir="2700000" algn="tl">
                    <a:srgbClr val="000000">
                      <a:alpha val="43137"/>
                    </a:srgbClr>
                  </a:outerShdw>
                </a:effectLst>
              </a:rPr>
              <a:t> ТРЕЋИ ДИО ПЈЕСМЕ</a:t>
            </a:r>
            <a:endParaRPr lang="en-US" dirty="0">
              <a:solidFill>
                <a:schemeClr val="accent1">
                  <a:lumMod val="20000"/>
                  <a:lumOff val="8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Крај пјесме је у знаку растанка и одласка, опраштања од другара (заклетва </a:t>
            </a:r>
            <a:r>
              <a:rPr lang="sr-Cyrl-BA" dirty="0">
                <a:solidFill>
                  <a:schemeClr val="accent1">
                    <a:lumMod val="20000"/>
                    <a:lumOff val="80000"/>
                  </a:schemeClr>
                </a:solidFill>
                <a:effectLst>
                  <a:outerShdw blurRad="38100" dist="38100" dir="2700000" algn="tl">
                    <a:srgbClr val="000000">
                      <a:alpha val="43137"/>
                    </a:srgbClr>
                  </a:outerShdw>
                </a:effectLst>
              </a:rPr>
              <a:t>да ће се увијек сјећати једни других</a:t>
            </a:r>
            <a:r>
              <a:rPr lang="sr-Cyrl-BA" dirty="0" smtClean="0">
                <a:solidFill>
                  <a:schemeClr val="accent1">
                    <a:lumMod val="20000"/>
                    <a:lumOff val="80000"/>
                  </a:schemeClr>
                </a:solidFill>
                <a:effectLst>
                  <a:outerShdw blurRad="38100" dist="38100" dir="2700000" algn="tl">
                    <a:srgbClr val="000000">
                      <a:alpha val="43137"/>
                    </a:srgbClr>
                  </a:outerShdw>
                </a:effectLst>
              </a:rPr>
              <a:t>).</a:t>
            </a: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Ритам је озбиљан (умјесто кратког стиха долази десетерац, који треба да означи тежак тренутак </a:t>
            </a:r>
            <a:r>
              <a:rPr lang="sr-Cyrl-BA" dirty="0" smtClean="0">
                <a:solidFill>
                  <a:schemeClr val="accent1">
                    <a:lumMod val="20000"/>
                    <a:lumOff val="80000"/>
                  </a:schemeClr>
                </a:solidFill>
                <a:effectLst>
                  <a:outerShdw blurRad="38100" dist="38100" dir="2700000" algn="tl">
                    <a:srgbClr val="000000">
                      <a:alpha val="43137"/>
                    </a:srgbClr>
                  </a:outerShdw>
                </a:effectLst>
                <a:cs typeface="Times New Roman"/>
              </a:rPr>
              <a:t>−</a:t>
            </a:r>
            <a:r>
              <a:rPr lang="sr-Cyrl-BA" dirty="0" smtClean="0">
                <a:solidFill>
                  <a:schemeClr val="accent1">
                    <a:lumMod val="20000"/>
                    <a:lumOff val="80000"/>
                  </a:schemeClr>
                </a:solidFill>
                <a:effectLst>
                  <a:outerShdw blurRad="38100" dist="38100" dir="2700000" algn="tl">
                    <a:srgbClr val="000000">
                      <a:alpha val="43137"/>
                    </a:srgbClr>
                  </a:outerShdw>
                </a:effectLst>
              </a:rPr>
              <a:t> растанак и елегичан тон</a:t>
            </a:r>
            <a:r>
              <a:rPr lang="sr-Cyrl-BA" smtClean="0">
                <a:solidFill>
                  <a:schemeClr val="accent1">
                    <a:lumMod val="20000"/>
                    <a:lumOff val="80000"/>
                  </a:schemeClr>
                </a:solidFill>
                <a:effectLst>
                  <a:outerShdw blurRad="38100" dist="38100" dir="2700000" algn="tl">
                    <a:srgbClr val="000000">
                      <a:alpha val="43137"/>
                    </a:srgbClr>
                  </a:outerShdw>
                </a:effectLst>
              </a:rPr>
              <a:t>, сјета у вези са прошлим</a:t>
            </a:r>
            <a:r>
              <a:rPr lang="sr-Cyrl-BA" dirty="0" smtClean="0">
                <a:solidFill>
                  <a:schemeClr val="accent1">
                    <a:lumMod val="20000"/>
                    <a:lumOff val="80000"/>
                  </a:schemeClr>
                </a:solidFill>
                <a:effectLst>
                  <a:outerShdw blurRad="38100" dist="38100" dir="2700000" algn="tl">
                    <a:srgbClr val="000000">
                      <a:alpha val="43137"/>
                    </a:srgbClr>
                  </a:outerShdw>
                </a:effectLst>
              </a:rPr>
              <a:t>).</a:t>
            </a: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Елементи здравица.</a:t>
            </a:r>
            <a:endParaRPr lang="en-US" dirty="0">
              <a:solidFill>
                <a:schemeClr val="accent1">
                  <a:lumMod val="20000"/>
                  <a:lumOff val="80000"/>
                </a:schemeClr>
              </a:solidFill>
              <a:effectLst>
                <a:outerShdw blurRad="38100" dist="38100" dir="2700000" algn="tl">
                  <a:srgbClr val="000000">
                    <a:alpha val="43137"/>
                  </a:srgbClr>
                </a:outerShdw>
              </a:effectLst>
            </a:endParaRPr>
          </a:p>
          <a:p>
            <a:pPr>
              <a:buClr>
                <a:schemeClr val="tx2">
                  <a:lumMod val="90000"/>
                </a:schemeClr>
              </a:buClr>
            </a:pPr>
            <a:endParaRPr lang="en-US" dirty="0">
              <a:solidFill>
                <a:schemeClr val="accent1">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9889472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BA" dirty="0" smtClean="0">
                <a:solidFill>
                  <a:schemeClr val="accent1">
                    <a:lumMod val="20000"/>
                    <a:lumOff val="80000"/>
                  </a:schemeClr>
                </a:solidFill>
                <a:effectLst>
                  <a:outerShdw blurRad="38100" dist="38100" dir="2700000" algn="tl">
                    <a:srgbClr val="000000">
                      <a:alpha val="43137"/>
                    </a:srgbClr>
                  </a:outerShdw>
                </a:effectLst>
              </a:rPr>
              <a:t>Стилска средства</a:t>
            </a:r>
            <a:endParaRPr lang="en-US" dirty="0">
              <a:solidFill>
                <a:schemeClr val="accent1">
                  <a:lumMod val="20000"/>
                  <a:lumOff val="8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77500" lnSpcReduction="20000"/>
          </a:bodyPr>
          <a:lstStyle/>
          <a:p>
            <a:pPr>
              <a:buClr>
                <a:schemeClr val="tx2">
                  <a:lumMod val="90000"/>
                </a:schemeClr>
              </a:buClr>
            </a:pPr>
            <a:r>
              <a:rPr lang="sr-Cyrl-BA" dirty="0" smtClean="0">
                <a:solidFill>
                  <a:srgbClr val="FF0000"/>
                </a:solidFill>
                <a:effectLst>
                  <a:outerShdw blurRad="38100" dist="38100" dir="2700000" algn="tl">
                    <a:srgbClr val="000000">
                      <a:alpha val="43137"/>
                    </a:srgbClr>
                  </a:outerShdw>
                </a:effectLst>
              </a:rPr>
              <a:t>Апострофа</a:t>
            </a:r>
            <a:r>
              <a:rPr lang="sr-Cyrl-BA" dirty="0" smtClean="0">
                <a:solidFill>
                  <a:schemeClr val="accent1">
                    <a:lumMod val="20000"/>
                    <a:lumOff val="80000"/>
                  </a:schemeClr>
                </a:solidFill>
                <a:effectLst>
                  <a:outerShdw blurRad="38100" dist="38100" dir="2700000" algn="tl">
                    <a:srgbClr val="000000">
                      <a:alpha val="43137"/>
                    </a:srgbClr>
                  </a:outerShdw>
                </a:effectLst>
              </a:rPr>
              <a:t> је стилска фигура која означава да се лирски субјект непосредно, у вокативу, обраћа неживој природи, стварима, као да су живи и присутни.  ( „Ој, Карловци...“,  „Виногради, збогом умиљати...“ )</a:t>
            </a: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Анафора: „</a:t>
            </a:r>
            <a:r>
              <a:rPr lang="sr-Cyrl-BA" u="sng" dirty="0" smtClean="0">
                <a:solidFill>
                  <a:schemeClr val="accent1">
                    <a:lumMod val="20000"/>
                    <a:lumOff val="80000"/>
                  </a:schemeClr>
                </a:solidFill>
                <a:effectLst>
                  <a:outerShdw blurRad="38100" dist="38100" dir="2700000" algn="tl">
                    <a:srgbClr val="000000">
                      <a:alpha val="43137"/>
                    </a:srgbClr>
                  </a:outerShdw>
                </a:effectLst>
              </a:rPr>
              <a:t>Сећајте се</a:t>
            </a:r>
            <a:r>
              <a:rPr lang="sr-Cyrl-BA" dirty="0" smtClean="0">
                <a:solidFill>
                  <a:schemeClr val="accent1">
                    <a:lumMod val="20000"/>
                    <a:lumOff val="80000"/>
                  </a:schemeClr>
                </a:solidFill>
                <a:effectLst>
                  <a:outerShdw blurRad="38100" dist="38100" dir="2700000" algn="tl">
                    <a:srgbClr val="000000">
                      <a:alpha val="43137"/>
                    </a:srgbClr>
                  </a:outerShdw>
                </a:effectLst>
              </a:rPr>
              <a:t> мене, друга свога</a:t>
            </a:r>
          </a:p>
          <a:p>
            <a:pPr marL="36576" indent="0">
              <a:buNone/>
            </a:pPr>
            <a:r>
              <a:rPr lang="sr-Cyrl-BA" dirty="0" smtClean="0">
                <a:solidFill>
                  <a:schemeClr val="accent1">
                    <a:lumMod val="20000"/>
                    <a:lumOff val="80000"/>
                  </a:schemeClr>
                </a:solidFill>
                <a:effectLst>
                  <a:outerShdw blurRad="38100" dist="38100" dir="2700000" algn="tl">
                    <a:srgbClr val="000000">
                      <a:alpha val="43137"/>
                    </a:srgbClr>
                  </a:outerShdw>
                </a:effectLst>
              </a:rPr>
              <a:t>                  </a:t>
            </a:r>
            <a:r>
              <a:rPr lang="sr-Cyrl-BA" u="sng" dirty="0" smtClean="0">
                <a:solidFill>
                  <a:schemeClr val="accent1">
                    <a:lumMod val="20000"/>
                    <a:lumOff val="80000"/>
                  </a:schemeClr>
                </a:solidFill>
                <a:effectLst>
                  <a:outerShdw blurRad="38100" dist="38100" dir="2700000" algn="tl">
                    <a:srgbClr val="000000">
                      <a:alpha val="43137"/>
                    </a:srgbClr>
                  </a:outerShdw>
                </a:effectLst>
              </a:rPr>
              <a:t>Сећајте се</a:t>
            </a:r>
            <a:r>
              <a:rPr lang="sr-Cyrl-BA" dirty="0" smtClean="0">
                <a:solidFill>
                  <a:schemeClr val="accent1">
                    <a:lumMod val="20000"/>
                    <a:lumOff val="80000"/>
                  </a:schemeClr>
                </a:solidFill>
                <a:effectLst>
                  <a:outerShdw blurRad="38100" dist="38100" dir="2700000" algn="tl">
                    <a:srgbClr val="000000">
                      <a:alpha val="43137"/>
                    </a:srgbClr>
                  </a:outerShdw>
                </a:effectLst>
              </a:rPr>
              <a:t> красна доба тога...“</a:t>
            </a: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Епифора: „Ко тебека никад не </a:t>
            </a:r>
            <a:r>
              <a:rPr lang="sr-Cyrl-BA" u="sng" dirty="0" smtClean="0">
                <a:solidFill>
                  <a:schemeClr val="accent1">
                    <a:lumMod val="20000"/>
                    <a:lumOff val="80000"/>
                  </a:schemeClr>
                </a:solidFill>
                <a:effectLst>
                  <a:outerShdw blurRad="38100" dist="38100" dir="2700000" algn="tl">
                    <a:srgbClr val="000000">
                      <a:alpha val="43137"/>
                    </a:srgbClr>
                  </a:outerShdw>
                </a:effectLst>
              </a:rPr>
              <a:t>видео</a:t>
            </a:r>
            <a:r>
              <a:rPr lang="sr-Cyrl-BA" dirty="0" smtClean="0">
                <a:solidFill>
                  <a:schemeClr val="accent1">
                    <a:lumMod val="20000"/>
                    <a:lumOff val="80000"/>
                  </a:schemeClr>
                </a:solidFill>
                <a:effectLst>
                  <a:outerShdw blurRad="38100" dist="38100" dir="2700000" algn="tl">
                    <a:srgbClr val="000000">
                      <a:alpha val="43137"/>
                    </a:srgbClr>
                  </a:outerShdw>
                </a:effectLst>
              </a:rPr>
              <a:t>,</a:t>
            </a:r>
          </a:p>
          <a:p>
            <a:pPr marL="36576" indent="0">
              <a:buNone/>
            </a:pPr>
            <a:r>
              <a:rPr lang="sr-Cyrl-BA" dirty="0">
                <a:solidFill>
                  <a:schemeClr val="accent1">
                    <a:lumMod val="20000"/>
                    <a:lumOff val="80000"/>
                  </a:schemeClr>
                </a:solidFill>
                <a:effectLst>
                  <a:outerShdw blurRad="38100" dist="38100" dir="2700000" algn="tl">
                    <a:srgbClr val="000000">
                      <a:alpha val="43137"/>
                    </a:srgbClr>
                  </a:outerShdw>
                </a:effectLst>
              </a:rPr>
              <a:t> </a:t>
            </a:r>
            <a:r>
              <a:rPr lang="sr-Cyrl-BA" dirty="0" smtClean="0">
                <a:solidFill>
                  <a:schemeClr val="accent1">
                    <a:lumMod val="20000"/>
                    <a:lumOff val="80000"/>
                  </a:schemeClr>
                </a:solidFill>
                <a:effectLst>
                  <a:outerShdw blurRad="38100" dist="38100" dir="2700000" algn="tl">
                    <a:srgbClr val="000000">
                      <a:alpha val="43137"/>
                    </a:srgbClr>
                  </a:outerShdw>
                </a:effectLst>
              </a:rPr>
              <a:t>                     Шта је јоште сиротан </a:t>
            </a:r>
            <a:r>
              <a:rPr lang="sr-Cyrl-BA" u="sng" dirty="0" smtClean="0">
                <a:solidFill>
                  <a:schemeClr val="accent1">
                    <a:lumMod val="20000"/>
                    <a:lumOff val="80000"/>
                  </a:schemeClr>
                </a:solidFill>
                <a:effectLst>
                  <a:outerShdw blurRad="38100" dist="38100" dir="2700000" algn="tl">
                    <a:srgbClr val="000000">
                      <a:alpha val="43137"/>
                    </a:srgbClr>
                  </a:outerShdw>
                </a:effectLst>
              </a:rPr>
              <a:t>видео</a:t>
            </a:r>
            <a:r>
              <a:rPr lang="sr-Cyrl-BA" dirty="0" smtClean="0">
                <a:solidFill>
                  <a:schemeClr val="accent1">
                    <a:lumMod val="20000"/>
                    <a:lumOff val="80000"/>
                  </a:schemeClr>
                </a:solidFill>
                <a:effectLst>
                  <a:outerShdw blurRad="38100" dist="38100" dir="2700000" algn="tl">
                    <a:srgbClr val="000000">
                      <a:alpha val="43137"/>
                    </a:srgbClr>
                  </a:outerShdw>
                </a:effectLst>
              </a:rPr>
              <a:t>?“  </a:t>
            </a: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Метафора</a:t>
            </a:r>
            <a:r>
              <a:rPr lang="sr-Cyrl-BA" dirty="0">
                <a:solidFill>
                  <a:schemeClr val="accent1">
                    <a:lumMod val="20000"/>
                    <a:lumOff val="80000"/>
                  </a:schemeClr>
                </a:solidFill>
                <a:effectLst>
                  <a:outerShdw blurRad="38100" dist="38100" dir="2700000" algn="tl">
                    <a:srgbClr val="000000">
                      <a:alpha val="43137"/>
                    </a:srgbClr>
                  </a:outerShdw>
                </a:effectLst>
              </a:rPr>
              <a:t>: птиче – пјесник;</a:t>
            </a:r>
          </a:p>
          <a:p>
            <a:pPr>
              <a:buClr>
                <a:schemeClr val="tx2">
                  <a:lumMod val="90000"/>
                </a:schemeClr>
              </a:buClr>
            </a:pPr>
            <a:r>
              <a:rPr lang="sr-Cyrl-BA" dirty="0">
                <a:solidFill>
                  <a:schemeClr val="accent1">
                    <a:lumMod val="20000"/>
                    <a:lumOff val="80000"/>
                  </a:schemeClr>
                </a:solidFill>
                <a:effectLst>
                  <a:outerShdw blurRad="38100" dist="38100" dir="2700000" algn="tl">
                    <a:srgbClr val="000000">
                      <a:alpha val="43137"/>
                    </a:srgbClr>
                  </a:outerShdw>
                </a:effectLst>
              </a:rPr>
              <a:t>Епитети: голуждраво (тиче</a:t>
            </a:r>
            <a:r>
              <a:rPr lang="sr-Cyrl-BA" dirty="0" smtClean="0">
                <a:solidFill>
                  <a:schemeClr val="accent1">
                    <a:lumMod val="20000"/>
                    <a:lumOff val="80000"/>
                  </a:schemeClr>
                </a:solidFill>
                <a:effectLst>
                  <a:outerShdw blurRad="38100" dist="38100" dir="2700000" algn="tl">
                    <a:srgbClr val="000000">
                      <a:alpha val="43137"/>
                    </a:srgbClr>
                  </a:outerShdw>
                </a:effectLst>
              </a:rPr>
              <a:t>), мало (дете), </a:t>
            </a:r>
            <a:r>
              <a:rPr lang="sr-Cyrl-BA" dirty="0">
                <a:solidFill>
                  <a:schemeClr val="accent1">
                    <a:lumMod val="20000"/>
                    <a:lumOff val="80000"/>
                  </a:schemeClr>
                </a:solidFill>
                <a:effectLst>
                  <a:outerShdw blurRad="38100" dist="38100" dir="2700000" algn="tl">
                    <a:srgbClr val="000000">
                      <a:alpha val="43137"/>
                    </a:srgbClr>
                  </a:outerShdw>
                </a:effectLst>
              </a:rPr>
              <a:t>високо (небо), лака (крила</a:t>
            </a:r>
            <a:r>
              <a:rPr lang="sr-Cyrl-BA" dirty="0" smtClean="0">
                <a:solidFill>
                  <a:schemeClr val="accent1">
                    <a:lumMod val="20000"/>
                    <a:lumOff val="80000"/>
                  </a:schemeClr>
                </a:solidFill>
                <a:effectLst>
                  <a:outerShdw blurRad="38100" dist="38100" dir="2700000" algn="tl">
                    <a:srgbClr val="000000">
                      <a:alpha val="43137"/>
                    </a:srgbClr>
                  </a:outerShdw>
                </a:effectLst>
              </a:rPr>
              <a:t>)...                     </a:t>
            </a:r>
            <a:endParaRPr lang="en-US" dirty="0">
              <a:solidFill>
                <a:schemeClr val="accent1">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22981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BA" dirty="0" smtClean="0">
                <a:solidFill>
                  <a:schemeClr val="accent1">
                    <a:lumMod val="20000"/>
                    <a:lumOff val="80000"/>
                  </a:schemeClr>
                </a:solidFill>
                <a:effectLst>
                  <a:outerShdw blurRad="38100" dist="38100" dir="2700000" algn="tl">
                    <a:srgbClr val="000000">
                      <a:alpha val="43137"/>
                    </a:srgbClr>
                  </a:outerShdw>
                </a:effectLst>
              </a:rPr>
              <a:t> Домаћа задаћа</a:t>
            </a:r>
            <a:endParaRPr lang="en-US" dirty="0">
              <a:solidFill>
                <a:schemeClr val="accent1">
                  <a:lumMod val="20000"/>
                  <a:lumOff val="8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У датим одломцима пронаћи и остала стилска средства: градацију, поређење и хиперболу.</a:t>
            </a: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Написати тему и поруку пјесме.</a:t>
            </a:r>
          </a:p>
          <a:p>
            <a:pPr>
              <a:buClr>
                <a:schemeClr val="tx2">
                  <a:lumMod val="90000"/>
                </a:schemeClr>
              </a:buClr>
            </a:pPr>
            <a:r>
              <a:rPr lang="sr-Cyrl-BA" dirty="0" smtClean="0">
                <a:solidFill>
                  <a:schemeClr val="accent1">
                    <a:lumMod val="20000"/>
                    <a:lumOff val="80000"/>
                  </a:schemeClr>
                </a:solidFill>
                <a:effectLst>
                  <a:outerShdw blurRad="38100" dist="38100" dir="2700000" algn="tl">
                    <a:srgbClr val="000000">
                      <a:alpha val="43137"/>
                    </a:srgbClr>
                  </a:outerShdw>
                </a:effectLst>
              </a:rPr>
              <a:t>Написати своје мишљење о пјесми.</a:t>
            </a:r>
          </a:p>
          <a:p>
            <a:pPr>
              <a:buClr>
                <a:schemeClr val="tx2">
                  <a:lumMod val="90000"/>
                </a:schemeClr>
              </a:buClr>
            </a:pPr>
            <a:endParaRPr lang="sr-Cyrl-BA" dirty="0" smtClean="0">
              <a:solidFill>
                <a:schemeClr val="accent1">
                  <a:lumMod val="20000"/>
                  <a:lumOff val="80000"/>
                </a:schemeClr>
              </a:solidFill>
              <a:effectLst>
                <a:outerShdw blurRad="38100" dist="38100" dir="2700000" algn="tl">
                  <a:srgbClr val="000000">
                    <a:alpha val="43137"/>
                  </a:srgbClr>
                </a:outerShdw>
              </a:effectLst>
            </a:endParaRPr>
          </a:p>
          <a:p>
            <a:pPr>
              <a:buClr>
                <a:schemeClr val="tx2">
                  <a:lumMod val="90000"/>
                </a:schemeClr>
              </a:buClr>
            </a:pPr>
            <a:endParaRPr lang="sr-Cyrl-BA" dirty="0" smtClean="0">
              <a:solidFill>
                <a:schemeClr val="accent1">
                  <a:lumMod val="20000"/>
                  <a:lumOff val="8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072772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Custom 2">
      <a:dk1>
        <a:sysClr val="windowText" lastClr="000000"/>
      </a:dk1>
      <a:lt1>
        <a:sysClr val="window" lastClr="FFFFFF"/>
      </a:lt1>
      <a:dk2>
        <a:srgbClr val="676A55"/>
      </a:dk2>
      <a:lt2>
        <a:srgbClr val="EAEBDE"/>
      </a:lt2>
      <a:accent1>
        <a:srgbClr val="527D55"/>
      </a:accent1>
      <a:accent2>
        <a:srgbClr val="76A676"/>
      </a:accent2>
      <a:accent3>
        <a:srgbClr val="CFE0CF"/>
      </a:accent3>
      <a:accent4>
        <a:srgbClr val="C0BEAF"/>
      </a:accent4>
      <a:accent5>
        <a:srgbClr val="CEC597"/>
      </a:accent5>
      <a:accent6>
        <a:srgbClr val="E8B7B7"/>
      </a:accent6>
      <a:hlink>
        <a:srgbClr val="DB5353"/>
      </a:hlink>
      <a:folHlink>
        <a:srgbClr val="903638"/>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954</TotalTime>
  <Words>593</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Technic</vt:lpstr>
      <vt:lpstr>Бранко Радичевић „Ђачки растанак“ </vt:lpstr>
      <vt:lpstr>О писцу</vt:lpstr>
      <vt:lpstr>„Ђачки растанак“ </vt:lpstr>
      <vt:lpstr>Читанка, 69. страница</vt:lpstr>
      <vt:lpstr>Садржај пјесме   ПРВИ ДИО ПЈЕСМЕ</vt:lpstr>
      <vt:lpstr> ДРУГИ ДИО ПЈЕСМЕ</vt:lpstr>
      <vt:lpstr> ТРЕЋИ ДИО ПЈЕСМЕ</vt:lpstr>
      <vt:lpstr>Стилска средства</vt:lpstr>
      <vt:lpstr> Домаћа задаћа</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Бранко Радичевић Ђачки растанак</dc:title>
  <dc:creator>LENOVO</dc:creator>
  <cp:lastModifiedBy>LENOVO</cp:lastModifiedBy>
  <cp:revision>49</cp:revision>
  <dcterms:created xsi:type="dcterms:W3CDTF">2020-04-01T14:59:51Z</dcterms:created>
  <dcterms:modified xsi:type="dcterms:W3CDTF">2020-04-08T14:18:42Z</dcterms:modified>
</cp:coreProperties>
</file>