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udio/unknown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09953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0393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195180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14062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236501657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819495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949076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611830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5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02649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2025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683949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651047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2252826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026756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392985589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62732" y="2355850"/>
            <a:ext cx="10253485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398503411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9274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47123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85677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08112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73708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06673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r-Latn-R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53462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38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fld id="{01A3DC7C-E871-4F47-9DAD-426A1018112C}" type="datetimeFigureOut">
              <a:rPr lang="sr-Latn-RS" smtClean="0"/>
              <a:pPr/>
              <a:t>21.4.2020</a:t>
            </a:fld>
            <a:endParaRPr 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endParaRPr 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fld id="{7B532746-D998-4EAC-8243-A2903721C22F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5966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88"/>
            <a:ext cx="11176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sr-Cyrl-CS" smtClean="0"/>
              <a:t>Кликните и уредите наслов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412875"/>
            <a:ext cx="11176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r-Cyrl-CS" altLang="sr-Latn-RS" smtClean="0"/>
              <a:t>Уредите стил текста мастера</a:t>
            </a:r>
          </a:p>
          <a:p>
            <a:pPr lvl="1"/>
            <a:r>
              <a:rPr lang="sr-Cyrl-CS" altLang="sr-Latn-RS" smtClean="0"/>
              <a:t>Други ниво</a:t>
            </a:r>
          </a:p>
          <a:p>
            <a:pPr lvl="2"/>
            <a:r>
              <a:rPr lang="sr-Cyrl-CS" altLang="sr-Latn-RS" smtClean="0"/>
              <a:t>Трећи ниво</a:t>
            </a:r>
          </a:p>
          <a:p>
            <a:pPr lvl="3"/>
            <a:r>
              <a:rPr lang="sr-Cyrl-CS" altLang="sr-Latn-RS" smtClean="0"/>
              <a:t>Четврти ниво</a:t>
            </a:r>
          </a:p>
          <a:p>
            <a:pPr lvl="4"/>
            <a:r>
              <a:rPr lang="sr-Cyrl-CS" altLang="sr-Latn-RS" smtClean="0"/>
              <a:t>Пети ниво</a:t>
            </a:r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xmlns="" val="3069457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59395" y="858787"/>
            <a:ext cx="9097760" cy="491997"/>
          </a:xfrm>
        </p:spPr>
        <p:txBody>
          <a:bodyPr>
            <a:noAutofit/>
          </a:bodyPr>
          <a:lstStyle/>
          <a:p>
            <a:r>
              <a:rPr lang="sr-Cyrl-RS" sz="3599" b="1" dirty="0">
                <a:solidFill>
                  <a:srgbClr val="FF0000"/>
                </a:solidFill>
              </a:rPr>
              <a:t>МОЛИТВА ПРИЈЕ УЧЕЊА</a:t>
            </a:r>
            <a:br>
              <a:rPr lang="sr-Cyrl-RS" sz="3599" b="1" dirty="0">
                <a:solidFill>
                  <a:srgbClr val="FF0000"/>
                </a:solidFill>
              </a:rPr>
            </a:br>
            <a:endParaRPr lang="sr-Latn-RS" sz="3599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896" y="1226124"/>
            <a:ext cx="10646759" cy="6492779"/>
          </a:xfrm>
          <a:prstGeom prst="rect">
            <a:avLst/>
          </a:prstGeom>
          <a:noFill/>
        </p:spPr>
        <p:txBody>
          <a:bodyPr wrap="square" lIns="91416" tIns="45708" rIns="91416" bIns="45708">
            <a:spAutoFit/>
          </a:bodyPr>
          <a:lstStyle/>
          <a:p>
            <a:pPr algn="ctr"/>
            <a:r>
              <a:rPr lang="ru-RU" sz="3999" b="1" dirty="0"/>
              <a:t>Свеблаги Господе, пошаљи нам </a:t>
            </a:r>
          </a:p>
          <a:p>
            <a:pPr algn="ctr"/>
            <a:r>
              <a:rPr lang="ru-RU" sz="3999" b="1" dirty="0"/>
              <a:t>благодат Твог Светог Духа </a:t>
            </a:r>
          </a:p>
          <a:p>
            <a:pPr algn="ctr"/>
            <a:r>
              <a:rPr lang="ru-RU" sz="3999" b="1" dirty="0"/>
              <a:t>да оснажи наше духовне силе,</a:t>
            </a:r>
          </a:p>
          <a:p>
            <a:pPr algn="ctr"/>
            <a:r>
              <a:rPr lang="ru-RU" sz="3999" b="1" dirty="0"/>
              <a:t>да бисмо пазећи на учење </a:t>
            </a:r>
          </a:p>
          <a:p>
            <a:pPr algn="ctr"/>
            <a:r>
              <a:rPr lang="ru-RU" sz="3999" b="1" dirty="0"/>
              <a:t>које нам се предаје порасли Теби,</a:t>
            </a:r>
          </a:p>
          <a:p>
            <a:pPr algn="ctr"/>
            <a:r>
              <a:rPr lang="ru-RU" sz="3999" b="1" dirty="0"/>
              <a:t> нашем Творцу на славу, родитељима</a:t>
            </a:r>
          </a:p>
          <a:p>
            <a:pPr algn="ctr"/>
            <a:r>
              <a:rPr lang="ru-RU" sz="3999" b="1" dirty="0"/>
              <a:t> на радост, а Цркви и отаџбини нашој </a:t>
            </a:r>
          </a:p>
          <a:p>
            <a:pPr algn="ctr"/>
            <a:r>
              <a:rPr lang="ru-RU" sz="3999" b="1" dirty="0"/>
              <a:t>на корист.</a:t>
            </a:r>
          </a:p>
          <a:p>
            <a:r>
              <a:rPr lang="ru-RU" sz="4799" b="1" dirty="0"/>
              <a:t/>
            </a:r>
            <a:br>
              <a:rPr lang="ru-RU" sz="4799" b="1" dirty="0"/>
            </a:br>
            <a:endParaRPr lang="en-US" sz="4799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17436"/>
            <a:ext cx="85518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Он је ради нас људи и нашега спасења жртвовао Свој живот на Земљи: “</a:t>
            </a:r>
            <a:r>
              <a:rPr lang="ru-RU" sz="2800" b="1" dirty="0" smtClean="0">
                <a:solidFill>
                  <a:srgbClr val="FF0000"/>
                </a:solidFill>
              </a:rPr>
              <a:t>Од ове љубави нико нема веће, да ко живот свој положи за пријатеље </a:t>
            </a:r>
            <a:r>
              <a:rPr lang="ru-RU" sz="2800" b="1" dirty="0" smtClean="0">
                <a:solidFill>
                  <a:srgbClr val="FF0000"/>
                </a:solidFill>
              </a:rPr>
              <a:t>своје</a:t>
            </a:r>
            <a:r>
              <a:rPr lang="sr-Latn-RS" sz="2800" b="1" dirty="0" smtClean="0">
                <a:solidFill>
                  <a:srgbClr val="FF0000"/>
                </a:solidFill>
              </a:rPr>
              <a:t>.</a:t>
            </a:r>
            <a:r>
              <a:rPr lang="ru-RU" sz="2400" b="1" dirty="0" smtClean="0"/>
              <a:t>”(</a:t>
            </a:r>
            <a:r>
              <a:rPr lang="ru-RU" sz="2400" b="1" dirty="0" smtClean="0"/>
              <a:t>Јн 15,13</a:t>
            </a:r>
            <a:r>
              <a:rPr lang="ru-RU" sz="2400" b="1" dirty="0" smtClean="0"/>
              <a:t>) </a:t>
            </a:r>
            <a:r>
              <a:rPr lang="ru-RU" sz="2800" b="1" dirty="0" smtClean="0"/>
              <a:t>Христови најбољи пријатељи су дјеца које Он воли и којима каже: “</a:t>
            </a:r>
            <a:r>
              <a:rPr lang="ru-RU" sz="2800" b="1" dirty="0">
                <a:solidFill>
                  <a:srgbClr val="FF0000"/>
                </a:solidFill>
              </a:rPr>
              <a:t>П</a:t>
            </a:r>
            <a:r>
              <a:rPr lang="ru-RU" sz="2800" b="1" dirty="0" smtClean="0">
                <a:solidFill>
                  <a:srgbClr val="FF0000"/>
                </a:solidFill>
              </a:rPr>
              <a:t>устите дјецу и не браните им да долазе к мени, јер је таквих Царство </a:t>
            </a:r>
            <a:r>
              <a:rPr lang="ru-RU" sz="2800" b="1" dirty="0" smtClean="0">
                <a:solidFill>
                  <a:srgbClr val="FF0000"/>
                </a:solidFill>
              </a:rPr>
              <a:t>небеско</a:t>
            </a:r>
            <a:r>
              <a:rPr lang="sr-Latn-RS" sz="2800" b="1" dirty="0" smtClean="0">
                <a:solidFill>
                  <a:srgbClr val="FF0000"/>
                </a:solidFill>
              </a:rPr>
              <a:t>!</a:t>
            </a:r>
            <a:r>
              <a:rPr lang="ru-RU" sz="2800" b="1" dirty="0" smtClean="0"/>
              <a:t>” </a:t>
            </a:r>
            <a:r>
              <a:rPr lang="ru-RU" sz="2400" b="1" dirty="0" smtClean="0"/>
              <a:t>(Мт 19,14</a:t>
            </a:r>
            <a:r>
              <a:rPr lang="ru-RU" sz="2400" b="1" dirty="0" smtClean="0"/>
              <a:t>) </a:t>
            </a:r>
            <a:r>
              <a:rPr lang="ru-RU" sz="2800" b="1" dirty="0" smtClean="0"/>
              <a:t>А одраслима поручује: </a:t>
            </a:r>
            <a:r>
              <a:rPr lang="ru-RU" sz="2800" b="1" dirty="0" smtClean="0">
                <a:solidFill>
                  <a:srgbClr val="FF0000"/>
                </a:solidFill>
              </a:rPr>
              <a:t>“Заиста вам кажем, ако се не обратите и не будете као дјеца, нећете ући у Царство </a:t>
            </a:r>
            <a:r>
              <a:rPr lang="ru-RU" sz="2800" b="1" dirty="0" smtClean="0">
                <a:solidFill>
                  <a:srgbClr val="FF0000"/>
                </a:solidFill>
              </a:rPr>
              <a:t>небеско</a:t>
            </a:r>
            <a:r>
              <a:rPr lang="sr-Latn-RS" sz="2800" b="1" dirty="0" smtClean="0">
                <a:solidFill>
                  <a:srgbClr val="FF0000"/>
                </a:solidFill>
              </a:rPr>
              <a:t>!</a:t>
            </a:r>
            <a:r>
              <a:rPr lang="ru-RU" sz="2800" b="1" dirty="0" smtClean="0"/>
              <a:t>” </a:t>
            </a:r>
            <a:r>
              <a:rPr lang="ru-RU" sz="2400" b="1" dirty="0" smtClean="0"/>
              <a:t>(Мт 18,3</a:t>
            </a:r>
            <a:r>
              <a:rPr lang="ru-RU" sz="2400" b="1" dirty="0" smtClean="0"/>
              <a:t>)</a:t>
            </a:r>
            <a:endParaRPr lang="ru-RU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45963" y="300446"/>
            <a:ext cx="113865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0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Дјеца као најбољи Христови пријатељи</a:t>
            </a:r>
            <a:r>
              <a:rPr lang="ru-RU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  <a:endParaRPr lang="sr-Latn-R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7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3"/>
          <p:cNvGrpSpPr>
            <a:grpSpLocks/>
          </p:cNvGrpSpPr>
          <p:nvPr/>
        </p:nvGrpSpPr>
        <p:grpSpPr bwMode="auto">
          <a:xfrm>
            <a:off x="3216276" y="1484313"/>
            <a:ext cx="1152525" cy="1079500"/>
            <a:chOff x="1066" y="935"/>
            <a:chExt cx="726" cy="680"/>
          </a:xfrm>
        </p:grpSpPr>
        <p:sp>
          <p:nvSpPr>
            <p:cNvPr id="16455" name="Oval 34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56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87" name="Group 36"/>
          <p:cNvGrpSpPr>
            <a:grpSpLocks/>
          </p:cNvGrpSpPr>
          <p:nvPr/>
        </p:nvGrpSpPr>
        <p:grpSpPr bwMode="auto">
          <a:xfrm>
            <a:off x="1703389" y="1484313"/>
            <a:ext cx="1152525" cy="1079500"/>
            <a:chOff x="1066" y="935"/>
            <a:chExt cx="726" cy="680"/>
          </a:xfrm>
        </p:grpSpPr>
        <p:sp>
          <p:nvSpPr>
            <p:cNvPr id="16453" name="Oval 37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54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88" name="Group 39"/>
          <p:cNvGrpSpPr>
            <a:grpSpLocks/>
          </p:cNvGrpSpPr>
          <p:nvPr/>
        </p:nvGrpSpPr>
        <p:grpSpPr bwMode="auto">
          <a:xfrm>
            <a:off x="3143251" y="2924175"/>
            <a:ext cx="1152525" cy="1079500"/>
            <a:chOff x="1066" y="935"/>
            <a:chExt cx="726" cy="680"/>
          </a:xfrm>
        </p:grpSpPr>
        <p:sp>
          <p:nvSpPr>
            <p:cNvPr id="16451" name="Oval 40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52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89" name="Group 48"/>
          <p:cNvGrpSpPr>
            <a:grpSpLocks/>
          </p:cNvGrpSpPr>
          <p:nvPr/>
        </p:nvGrpSpPr>
        <p:grpSpPr bwMode="auto">
          <a:xfrm>
            <a:off x="13955713" y="2311400"/>
            <a:ext cx="1152525" cy="1079500"/>
            <a:chOff x="1066" y="935"/>
            <a:chExt cx="726" cy="680"/>
          </a:xfrm>
        </p:grpSpPr>
        <p:sp>
          <p:nvSpPr>
            <p:cNvPr id="16449" name="Oval 49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50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Latn-RS" sz="3600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W</a:t>
              </a:r>
            </a:p>
          </p:txBody>
        </p:sp>
      </p:grpSp>
      <p:grpSp>
        <p:nvGrpSpPr>
          <p:cNvPr id="16390" name="Group 51"/>
          <p:cNvGrpSpPr>
            <a:grpSpLocks/>
          </p:cNvGrpSpPr>
          <p:nvPr/>
        </p:nvGrpSpPr>
        <p:grpSpPr bwMode="auto">
          <a:xfrm>
            <a:off x="-4217988" y="490538"/>
            <a:ext cx="1152525" cy="1079500"/>
            <a:chOff x="1066" y="935"/>
            <a:chExt cx="726" cy="680"/>
          </a:xfrm>
        </p:grpSpPr>
        <p:sp>
          <p:nvSpPr>
            <p:cNvPr id="16447" name="Oval 52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8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Latn-R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W</a:t>
              </a:r>
            </a:p>
          </p:txBody>
        </p:sp>
      </p:grpSp>
      <p:grpSp>
        <p:nvGrpSpPr>
          <p:cNvPr id="16391" name="Group 54"/>
          <p:cNvGrpSpPr>
            <a:grpSpLocks/>
          </p:cNvGrpSpPr>
          <p:nvPr/>
        </p:nvGrpSpPr>
        <p:grpSpPr bwMode="auto">
          <a:xfrm>
            <a:off x="-4019550" y="2265363"/>
            <a:ext cx="1152525" cy="1079500"/>
            <a:chOff x="1066" y="935"/>
            <a:chExt cx="726" cy="680"/>
          </a:xfrm>
        </p:grpSpPr>
        <p:sp>
          <p:nvSpPr>
            <p:cNvPr id="16445" name="Oval 55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6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Latn-RS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W</a:t>
              </a:r>
            </a:p>
          </p:txBody>
        </p:sp>
      </p:grpSp>
      <p:grpSp>
        <p:nvGrpSpPr>
          <p:cNvPr id="16392" name="Group 60"/>
          <p:cNvGrpSpPr>
            <a:grpSpLocks/>
          </p:cNvGrpSpPr>
          <p:nvPr/>
        </p:nvGrpSpPr>
        <p:grpSpPr bwMode="auto">
          <a:xfrm>
            <a:off x="9336089" y="2852738"/>
            <a:ext cx="1152525" cy="1079500"/>
            <a:chOff x="1066" y="935"/>
            <a:chExt cx="726" cy="680"/>
          </a:xfrm>
        </p:grpSpPr>
        <p:sp>
          <p:nvSpPr>
            <p:cNvPr id="16443" name="Oval 61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4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93" name="Group 63"/>
          <p:cNvGrpSpPr>
            <a:grpSpLocks/>
          </p:cNvGrpSpPr>
          <p:nvPr/>
        </p:nvGrpSpPr>
        <p:grpSpPr bwMode="auto">
          <a:xfrm>
            <a:off x="6428436" y="5292724"/>
            <a:ext cx="1152525" cy="1079500"/>
            <a:chOff x="430" y="1694"/>
            <a:chExt cx="726" cy="680"/>
          </a:xfrm>
        </p:grpSpPr>
        <p:sp>
          <p:nvSpPr>
            <p:cNvPr id="16441" name="Oval 64"/>
            <p:cNvSpPr>
              <a:spLocks noChangeArrowheads="1"/>
            </p:cNvSpPr>
            <p:nvPr/>
          </p:nvSpPr>
          <p:spPr bwMode="auto">
            <a:xfrm>
              <a:off x="430" y="1694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2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566" y="1798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94" name="Group 66"/>
          <p:cNvGrpSpPr>
            <a:grpSpLocks/>
          </p:cNvGrpSpPr>
          <p:nvPr/>
        </p:nvGrpSpPr>
        <p:grpSpPr bwMode="auto">
          <a:xfrm>
            <a:off x="6240464" y="1484313"/>
            <a:ext cx="1152525" cy="1079500"/>
            <a:chOff x="1066" y="935"/>
            <a:chExt cx="726" cy="680"/>
          </a:xfrm>
        </p:grpSpPr>
        <p:sp>
          <p:nvSpPr>
            <p:cNvPr id="16439" name="Oval 67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40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grpSp>
        <p:nvGrpSpPr>
          <p:cNvPr id="16395" name="Group 69"/>
          <p:cNvGrpSpPr>
            <a:grpSpLocks/>
          </p:cNvGrpSpPr>
          <p:nvPr/>
        </p:nvGrpSpPr>
        <p:grpSpPr bwMode="auto">
          <a:xfrm>
            <a:off x="7824789" y="1484313"/>
            <a:ext cx="1152525" cy="1079500"/>
            <a:chOff x="1066" y="935"/>
            <a:chExt cx="726" cy="680"/>
          </a:xfrm>
        </p:grpSpPr>
        <p:sp>
          <p:nvSpPr>
            <p:cNvPr id="16437" name="Oval 70"/>
            <p:cNvSpPr>
              <a:spLocks noChangeArrowheads="1"/>
            </p:cNvSpPr>
            <p:nvPr/>
          </p:nvSpPr>
          <p:spPr bwMode="auto">
            <a:xfrm>
              <a:off x="1066" y="935"/>
              <a:ext cx="726" cy="6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sr-Latn-RS" altLang="sr-Latn-RS">
                <a:solidFill>
                  <a:srgbClr val="FF6600"/>
                </a:solidFill>
              </a:endParaRPr>
            </a:p>
          </p:txBody>
        </p:sp>
        <p:sp>
          <p:nvSpPr>
            <p:cNvPr id="16438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1174" y="980"/>
              <a:ext cx="454" cy="551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100000"/>
                </a:avLst>
              </a:prstTxWarp>
              <a:scene3d>
                <a:camera prst="legacyPerspectiveFront">
                  <a:rot lat="20519994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  <a:contourClr>
                  <a:srgbClr val="FFE701"/>
                </a:contourClr>
              </a:sp3d>
            </a:bodyPr>
            <a:lstStyle/>
            <a:p>
              <a:pPr algn="ctr"/>
              <a:r>
                <a:rPr lang="sr-Cyrl-BA" sz="3600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Impact" panose="020B0806030902050204" pitchFamily="34" charset="0"/>
                </a:rPr>
                <a:t>Н</a:t>
              </a:r>
              <a:endParaRPr lang="sr-Latn-R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endParaRPr>
            </a:p>
          </p:txBody>
        </p:sp>
      </p:grpSp>
      <p:sp>
        <p:nvSpPr>
          <p:cNvPr id="16396" name="Text Box 78"/>
          <p:cNvSpPr txBox="1">
            <a:spLocks noChangeArrowheads="1"/>
          </p:cNvSpPr>
          <p:nvPr/>
        </p:nvSpPr>
        <p:spPr bwMode="auto">
          <a:xfrm>
            <a:off x="-3117850" y="201613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397" name="Text Box 79"/>
          <p:cNvSpPr txBox="1">
            <a:spLocks noChangeArrowheads="1"/>
          </p:cNvSpPr>
          <p:nvPr/>
        </p:nvSpPr>
        <p:spPr bwMode="auto">
          <a:xfrm>
            <a:off x="9367870" y="5140936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398" name="Text Box 80"/>
          <p:cNvSpPr txBox="1">
            <a:spLocks noChangeArrowheads="1"/>
          </p:cNvSpPr>
          <p:nvPr/>
        </p:nvSpPr>
        <p:spPr bwMode="auto">
          <a:xfrm>
            <a:off x="-1511300" y="187325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399" name="Text Box 81"/>
          <p:cNvSpPr txBox="1">
            <a:spLocks noChangeArrowheads="1"/>
          </p:cNvSpPr>
          <p:nvPr/>
        </p:nvSpPr>
        <p:spPr bwMode="auto">
          <a:xfrm>
            <a:off x="-3846513" y="-749300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0" name="Text Box 82"/>
          <p:cNvSpPr txBox="1">
            <a:spLocks noChangeArrowheads="1"/>
          </p:cNvSpPr>
          <p:nvPr/>
        </p:nvSpPr>
        <p:spPr bwMode="auto">
          <a:xfrm>
            <a:off x="4800601" y="1341438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1" name="Text Box 83"/>
          <p:cNvSpPr txBox="1">
            <a:spLocks noChangeArrowheads="1"/>
          </p:cNvSpPr>
          <p:nvPr/>
        </p:nvSpPr>
        <p:spPr bwMode="auto">
          <a:xfrm>
            <a:off x="9336088" y="1341438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2" name="Text Box 84"/>
          <p:cNvSpPr txBox="1">
            <a:spLocks noChangeArrowheads="1"/>
          </p:cNvSpPr>
          <p:nvPr/>
        </p:nvSpPr>
        <p:spPr bwMode="auto">
          <a:xfrm>
            <a:off x="7987731" y="5117305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3" name="Text Box 85"/>
          <p:cNvSpPr txBox="1">
            <a:spLocks noChangeArrowheads="1"/>
          </p:cNvSpPr>
          <p:nvPr/>
        </p:nvSpPr>
        <p:spPr bwMode="auto">
          <a:xfrm>
            <a:off x="14487525" y="4003675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4" name="Text Box 86"/>
          <p:cNvSpPr txBox="1">
            <a:spLocks noChangeArrowheads="1"/>
          </p:cNvSpPr>
          <p:nvPr/>
        </p:nvSpPr>
        <p:spPr bwMode="auto">
          <a:xfrm>
            <a:off x="3277393" y="4976814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5" name="Text Box 87"/>
          <p:cNvSpPr txBox="1">
            <a:spLocks noChangeArrowheads="1"/>
          </p:cNvSpPr>
          <p:nvPr/>
        </p:nvSpPr>
        <p:spPr bwMode="auto">
          <a:xfrm>
            <a:off x="1897858" y="5213900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6" name="Text Box 88"/>
          <p:cNvSpPr txBox="1">
            <a:spLocks noChangeArrowheads="1"/>
          </p:cNvSpPr>
          <p:nvPr/>
        </p:nvSpPr>
        <p:spPr bwMode="auto">
          <a:xfrm>
            <a:off x="1668463" y="3068638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7" name="Text Box 89"/>
          <p:cNvSpPr txBox="1">
            <a:spLocks noChangeArrowheads="1"/>
          </p:cNvSpPr>
          <p:nvPr/>
        </p:nvSpPr>
        <p:spPr bwMode="auto">
          <a:xfrm>
            <a:off x="6281738" y="2954338"/>
            <a:ext cx="1116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8" name="Text Box 90"/>
          <p:cNvSpPr txBox="1">
            <a:spLocks noChangeArrowheads="1"/>
          </p:cNvSpPr>
          <p:nvPr/>
        </p:nvSpPr>
        <p:spPr bwMode="auto">
          <a:xfrm>
            <a:off x="7861301" y="3081338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09" name="Text Box 91"/>
          <p:cNvSpPr txBox="1">
            <a:spLocks noChangeArrowheads="1"/>
          </p:cNvSpPr>
          <p:nvPr/>
        </p:nvSpPr>
        <p:spPr bwMode="auto">
          <a:xfrm>
            <a:off x="4844258" y="5080497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 dirty="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16410" name="Text Box 92"/>
          <p:cNvSpPr txBox="1">
            <a:spLocks noChangeArrowheads="1"/>
          </p:cNvSpPr>
          <p:nvPr/>
        </p:nvSpPr>
        <p:spPr bwMode="auto">
          <a:xfrm>
            <a:off x="4800601" y="3154363"/>
            <a:ext cx="1116013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sr-Latn-RS" sz="9600">
                <a:solidFill>
                  <a:srgbClr val="66FF33"/>
                </a:solidFill>
                <a:sym typeface="Wingdings" panose="05000000000000000000" pitchFamily="2" charset="2"/>
              </a:rPr>
              <a:t></a:t>
            </a:r>
          </a:p>
        </p:txBody>
      </p:sp>
      <p:sp>
        <p:nvSpPr>
          <p:cNvPr id="4190" name="Rectangle 94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1523998" y="0"/>
            <a:ext cx="1563691" cy="27177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фарисеји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191" name="Rectangle 95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1523999" y="2708276"/>
            <a:ext cx="1568453" cy="23145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>
                <a:solidFill>
                  <a:srgbClr val="00B0F0"/>
                </a:solidFill>
              </a:rPr>
              <a:t>ЈОСИФ</a:t>
            </a: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из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err="1" smtClean="0">
                <a:solidFill>
                  <a:srgbClr val="00B0F0"/>
                </a:solidFill>
              </a:rPr>
              <a:t>Ариматеје</a:t>
            </a:r>
            <a:endParaRPr lang="en-GB" altLang="sr-Latn-RS" b="1" dirty="0">
              <a:solidFill>
                <a:srgbClr val="00B0F0"/>
              </a:solidFill>
            </a:endParaRPr>
          </a:p>
        </p:txBody>
      </p:sp>
      <p:sp>
        <p:nvSpPr>
          <p:cNvPr id="4192" name="Rectangle 96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1524000" y="5035545"/>
            <a:ext cx="1555749" cy="16573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Свети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Јован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Крститељ</a:t>
            </a:r>
            <a:endParaRPr lang="sr-Cyrl-RS" altLang="sr-Latn-RS" b="1" dirty="0">
              <a:solidFill>
                <a:srgbClr val="00B0F0"/>
              </a:solidFill>
            </a:endParaRPr>
          </a:p>
        </p:txBody>
      </p:sp>
      <p:sp>
        <p:nvSpPr>
          <p:cNvPr id="4193" name="Rectangle 97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12062302" y="8098836"/>
            <a:ext cx="1528763" cy="1716085"/>
          </a:xfrm>
          <a:prstGeom prst="rect">
            <a:avLst/>
          </a:prstGeom>
          <a:solidFill>
            <a:schemeClr val="tx2"/>
          </a:solidFill>
          <a:ln w="952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err="1">
                <a:solidFill>
                  <a:srgbClr val="00B0F0"/>
                </a:solidFill>
              </a:rPr>
              <a:t>Бого</a:t>
            </a:r>
            <a:r>
              <a:rPr lang="sr-Cyrl-RS" altLang="sr-Latn-RS" sz="2000" b="1" dirty="0">
                <a:solidFill>
                  <a:srgbClr val="00B0F0"/>
                </a:solidFill>
              </a:rPr>
              <a:t>-</a:t>
            </a:r>
          </a:p>
          <a:p>
            <a:pPr algn="ctr" eaLnBrk="1" hangingPunct="1"/>
            <a:r>
              <a:rPr lang="sr-Cyrl-RS" altLang="sr-Latn-RS" sz="2000" b="1" dirty="0" err="1">
                <a:solidFill>
                  <a:srgbClr val="00B0F0"/>
                </a:solidFill>
              </a:rPr>
              <a:t>јављење</a:t>
            </a:r>
            <a:endParaRPr lang="en-GB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195" name="Rectangle 99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3087688" y="-11112"/>
            <a:ext cx="1504950" cy="27114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err="1">
                <a:solidFill>
                  <a:srgbClr val="00B0F0"/>
                </a:solidFill>
              </a:rPr>
              <a:t>к</a:t>
            </a:r>
            <a:r>
              <a:rPr lang="sr-Cyrl-RS" altLang="sr-Latn-RS" sz="2000" b="1" smtClean="0">
                <a:solidFill>
                  <a:srgbClr val="00B0F0"/>
                </a:solidFill>
              </a:rPr>
              <a:t>њижев</a:t>
            </a:r>
            <a:r>
              <a:rPr lang="sr-Cyrl-RS" altLang="sr-Latn-RS" sz="2000" b="1" dirty="0" smtClean="0">
                <a:solidFill>
                  <a:srgbClr val="00B0F0"/>
                </a:solidFill>
              </a:rPr>
              <a:t>-</a:t>
            </a:r>
          </a:p>
          <a:p>
            <a:pPr algn="ctr" eaLnBrk="1" hangingPunct="1"/>
            <a:r>
              <a:rPr lang="sr-Cyrl-RS" altLang="sr-Latn-RS" sz="2000" b="1" dirty="0" err="1" smtClean="0">
                <a:solidFill>
                  <a:srgbClr val="00B0F0"/>
                </a:solidFill>
              </a:rPr>
              <a:t>ници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196" name="Rectangle 100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4591051" y="2700341"/>
            <a:ext cx="1533525" cy="232727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Људи које</a:t>
            </a: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 је Христос</a:t>
            </a:r>
          </a:p>
          <a:p>
            <a:pPr algn="ctr" eaLnBrk="1" hangingPunct="1"/>
            <a:r>
              <a:rPr lang="sr-Cyrl-RS" altLang="sr-Latn-RS" b="1" dirty="0" err="1" smtClean="0">
                <a:solidFill>
                  <a:srgbClr val="00B0F0"/>
                </a:solidFill>
              </a:rPr>
              <a:t>излијечио</a:t>
            </a:r>
            <a:endParaRPr lang="sr-Cyrl-RS" altLang="sr-Latn-RS" b="1" dirty="0">
              <a:solidFill>
                <a:srgbClr val="00B0F0"/>
              </a:solidFill>
            </a:endParaRPr>
          </a:p>
        </p:txBody>
      </p:sp>
      <p:sp>
        <p:nvSpPr>
          <p:cNvPr id="4200" name="Rectangle 104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4592639" y="-14290"/>
            <a:ext cx="1531937" cy="27225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г</a:t>
            </a:r>
            <a:r>
              <a:rPr lang="sr-Cyrl-RS" altLang="sr-Latn-RS" sz="2000" b="1" dirty="0" smtClean="0">
                <a:solidFill>
                  <a:srgbClr val="00B0F0"/>
                </a:solidFill>
              </a:rPr>
              <a:t>решници </a:t>
            </a:r>
            <a:endParaRPr lang="en-GB" altLang="sr-Latn-RS" sz="1400" b="1" dirty="0">
              <a:solidFill>
                <a:srgbClr val="00B0F0"/>
              </a:solidFill>
            </a:endParaRPr>
          </a:p>
        </p:txBody>
      </p:sp>
      <p:sp>
        <p:nvSpPr>
          <p:cNvPr id="4201" name="Rectangle 105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3079750" y="2704011"/>
            <a:ext cx="1512889" cy="23188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ЈУДА</a:t>
            </a:r>
          </a:p>
          <a:p>
            <a:pPr algn="ctr" eaLnBrk="1" hangingPunct="1"/>
            <a:r>
              <a:rPr lang="sr-Cyrl-RS" altLang="sr-Latn-RS" sz="1600" b="1" dirty="0">
                <a:solidFill>
                  <a:srgbClr val="00B0F0"/>
                </a:solidFill>
              </a:rPr>
              <a:t>ИСКАРИ-</a:t>
            </a:r>
          </a:p>
          <a:p>
            <a:pPr algn="ctr" eaLnBrk="1" hangingPunct="1"/>
            <a:r>
              <a:rPr lang="sr-Cyrl-RS" altLang="sr-Latn-RS" sz="1600" b="1" dirty="0">
                <a:solidFill>
                  <a:srgbClr val="00B0F0"/>
                </a:solidFill>
              </a:rPr>
              <a:t>ОТСКИ</a:t>
            </a:r>
          </a:p>
        </p:txBody>
      </p:sp>
      <p:sp>
        <p:nvSpPr>
          <p:cNvPr id="4202" name="Rectangle 106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3087688" y="5035544"/>
            <a:ext cx="1507330" cy="16573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апостоли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03" name="Rectangle 107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4602958" y="5035544"/>
            <a:ext cx="1554162" cy="16573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Андреј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err="1" smtClean="0">
                <a:solidFill>
                  <a:srgbClr val="00B0F0"/>
                </a:solidFill>
              </a:rPr>
              <a:t>Првозвани</a:t>
            </a:r>
            <a:endParaRPr lang="en-GB" altLang="sr-Latn-RS" b="1" dirty="0">
              <a:solidFill>
                <a:srgbClr val="00B0F0"/>
              </a:solidFill>
            </a:endParaRPr>
          </a:p>
        </p:txBody>
      </p:sp>
      <p:sp>
        <p:nvSpPr>
          <p:cNvPr id="4205" name="Rectangle 109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6124576" y="-11113"/>
            <a:ext cx="1547813" cy="27281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Понтије</a:t>
            </a:r>
          </a:p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Пилат</a:t>
            </a:r>
            <a:endParaRPr lang="en-GB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06" name="Rectangle 110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6124576" y="2716208"/>
            <a:ext cx="1547813" cy="23114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МУДРАЦИ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07" name="Rectangle 111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6134537" y="5024436"/>
            <a:ext cx="1552140" cy="1668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sr-Cyrl-RS" altLang="sr-Latn-RS" b="1" dirty="0" smtClean="0">
                <a:solidFill>
                  <a:srgbClr val="00B0F0"/>
                </a:solidFill>
              </a:rPr>
              <a:t>римски</a:t>
            </a:r>
            <a:endParaRPr lang="sr-Cyrl-RS" altLang="sr-Latn-RS" b="1" dirty="0">
              <a:solidFill>
                <a:srgbClr val="00B0F0"/>
              </a:solidFill>
            </a:endParaRPr>
          </a:p>
          <a:p>
            <a:pPr algn="ctr"/>
            <a:r>
              <a:rPr lang="sr-Cyrl-RS" altLang="sr-Latn-RS" b="1" dirty="0">
                <a:solidFill>
                  <a:srgbClr val="00B0F0"/>
                </a:solidFill>
              </a:rPr>
              <a:t>војници</a:t>
            </a:r>
          </a:p>
        </p:txBody>
      </p:sp>
      <p:sp>
        <p:nvSpPr>
          <p:cNvPr id="4210" name="Rectangle 114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7672389" y="0"/>
            <a:ext cx="1546223" cy="2749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Цар</a:t>
            </a:r>
          </a:p>
          <a:p>
            <a:pPr algn="ctr" eaLnBrk="1" hangingPunct="1"/>
            <a:r>
              <a:rPr lang="sr-Cyrl-RS" altLang="sr-Latn-RS" sz="2000" b="1" dirty="0" err="1">
                <a:solidFill>
                  <a:srgbClr val="00B0F0"/>
                </a:solidFill>
              </a:rPr>
              <a:t>Ирод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11" name="Rectangle 115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7672387" y="2725738"/>
            <a:ext cx="1553807" cy="23225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>
                <a:solidFill>
                  <a:srgbClr val="00B0F0"/>
                </a:solidFill>
              </a:rPr>
              <a:t>ПАСТИРИ</a:t>
            </a:r>
          </a:p>
        </p:txBody>
      </p:sp>
      <p:sp>
        <p:nvSpPr>
          <p:cNvPr id="4213" name="Rectangle 117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-4181475" y="2940050"/>
            <a:ext cx="1476375" cy="1341438"/>
          </a:xfrm>
          <a:prstGeom prst="rect">
            <a:avLst/>
          </a:prstGeom>
          <a:solidFill>
            <a:schemeClr val="tx2"/>
          </a:solidFill>
          <a:ln w="9525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sr-Latn-RS">
                <a:solidFill>
                  <a:schemeClr val="bg1"/>
                </a:solidFill>
              </a:rPr>
              <a:t>TROUVÉ</a:t>
            </a:r>
          </a:p>
        </p:txBody>
      </p:sp>
      <p:sp>
        <p:nvSpPr>
          <p:cNvPr id="4215" name="Rectangle 119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9204327" y="0"/>
            <a:ext cx="1463674" cy="27368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Лазар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16" name="Rectangle 120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9209090" y="2736848"/>
            <a:ext cx="1458912" cy="22986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000" b="1" dirty="0" err="1" smtClean="0">
                <a:solidFill>
                  <a:srgbClr val="00B0F0"/>
                </a:solidFill>
              </a:rPr>
              <a:t>Првосве</a:t>
            </a:r>
            <a:r>
              <a:rPr lang="sr-Cyrl-RS" altLang="sr-Latn-RS" sz="2000" b="1" dirty="0" smtClean="0">
                <a:solidFill>
                  <a:srgbClr val="00B0F0"/>
                </a:solidFill>
              </a:rPr>
              <a:t>-</a:t>
            </a:r>
          </a:p>
          <a:p>
            <a:pPr algn="ctr" eaLnBrk="1" hangingPunct="1"/>
            <a:r>
              <a:rPr lang="sr-Cyrl-RS" altLang="sr-Latn-RS" sz="2000" b="1" dirty="0" err="1" smtClean="0">
                <a:solidFill>
                  <a:srgbClr val="00B0F0"/>
                </a:solidFill>
              </a:rPr>
              <a:t>штеник</a:t>
            </a:r>
            <a:endParaRPr lang="sr-Cyrl-RS" altLang="sr-Latn-RS" sz="2000" b="1" dirty="0" smtClean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sz="2000" b="1" dirty="0" smtClean="0">
                <a:solidFill>
                  <a:srgbClr val="00B0F0"/>
                </a:solidFill>
              </a:rPr>
              <a:t>КАЈАФА</a:t>
            </a:r>
            <a:endParaRPr lang="sr-Cyrl-RS" altLang="sr-Latn-RS" sz="2000" b="1" dirty="0">
              <a:solidFill>
                <a:srgbClr val="00B0F0"/>
              </a:solidFill>
            </a:endParaRPr>
          </a:p>
        </p:txBody>
      </p:sp>
      <p:sp>
        <p:nvSpPr>
          <p:cNvPr id="4217" name="Rectangle 121">
            <a:hlinkClick r:id="" action="ppaction://noaction">
              <a:snd r:embed="rId3" name="chimes.wav"/>
            </a:hlinkClick>
          </p:cNvPr>
          <p:cNvSpPr>
            <a:spLocks noChangeArrowheads="1"/>
          </p:cNvSpPr>
          <p:nvPr/>
        </p:nvSpPr>
        <p:spPr bwMode="auto">
          <a:xfrm>
            <a:off x="14079538" y="7872413"/>
            <a:ext cx="1533525" cy="1808162"/>
          </a:xfrm>
          <a:prstGeom prst="rect">
            <a:avLst/>
          </a:prstGeom>
          <a:solidFill>
            <a:schemeClr val="tx2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sz="2400" b="1">
                <a:solidFill>
                  <a:srgbClr val="00B0F0"/>
                </a:solidFill>
              </a:rPr>
              <a:t>ики</a:t>
            </a:r>
          </a:p>
          <a:p>
            <a:pPr algn="ctr" eaLnBrk="1" hangingPunct="1"/>
            <a:r>
              <a:rPr lang="sr-Cyrl-RS" altLang="sr-Latn-RS" sz="2400" b="1">
                <a:solidFill>
                  <a:srgbClr val="00B0F0"/>
                </a:solidFill>
              </a:rPr>
              <a:t>Петак</a:t>
            </a:r>
            <a:endParaRPr lang="en-GB" altLang="sr-Latn-RS" sz="2400" b="1">
              <a:solidFill>
                <a:srgbClr val="00B0F0"/>
              </a:solidFill>
            </a:endParaRPr>
          </a:p>
        </p:txBody>
      </p:sp>
      <p:sp>
        <p:nvSpPr>
          <p:cNvPr id="73" name="Rectangle 111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7672063" y="5035544"/>
            <a:ext cx="1552140" cy="1654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smtClean="0">
                <a:solidFill>
                  <a:srgbClr val="00B0F0"/>
                </a:solidFill>
              </a:rPr>
              <a:t>Марија</a:t>
            </a:r>
            <a:endParaRPr lang="sr-Cyrl-RS" altLang="sr-Latn-RS" b="1" dirty="0" smtClean="0">
              <a:solidFill>
                <a:srgbClr val="00B0F0"/>
              </a:solidFill>
            </a:endParaRPr>
          </a:p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Магдалина</a:t>
            </a:r>
          </a:p>
        </p:txBody>
      </p:sp>
      <p:sp>
        <p:nvSpPr>
          <p:cNvPr id="74" name="Rectangle 111">
            <a:hlinkClick r:id="" action="ppaction://noaction">
              <a:snd r:embed="rId2" name="explode.wav"/>
            </a:hlinkClick>
          </p:cNvPr>
          <p:cNvSpPr>
            <a:spLocks noChangeArrowheads="1"/>
          </p:cNvSpPr>
          <p:nvPr/>
        </p:nvSpPr>
        <p:spPr bwMode="auto">
          <a:xfrm>
            <a:off x="9226196" y="5032432"/>
            <a:ext cx="1441805" cy="1658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sr-Cyrl-RS" altLang="sr-Latn-RS" b="1" dirty="0" smtClean="0">
                <a:solidFill>
                  <a:srgbClr val="00B0F0"/>
                </a:solidFill>
              </a:rPr>
              <a:t>рибари</a:t>
            </a:r>
            <a:endParaRPr lang="sr-Cyrl-RS" altLang="sr-Latn-RS" b="1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8767" y="62815"/>
            <a:ext cx="41910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Пронађи</a:t>
            </a:r>
          </a:p>
          <a:p>
            <a:pPr algn="ctr"/>
            <a:r>
              <a:rPr lang="sr-Cyrl-R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тачна</a:t>
            </a:r>
          </a:p>
          <a:p>
            <a:pPr algn="ctr"/>
            <a:r>
              <a:rPr lang="sr-Cyrl-R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поља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96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2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0" dur="20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6" dur="200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2" dur="20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20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2000"/>
                                        <p:tgtEl>
                                          <p:spTgt spid="4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0" dur="20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6" dur="20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4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4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8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0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2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1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4190" grpId="0" animBg="1"/>
      <p:bldP spid="4191" grpId="0" animBg="1"/>
      <p:bldP spid="4192" grpId="0" animBg="1"/>
      <p:bldP spid="4193" grpId="0" animBg="1"/>
      <p:bldP spid="4195" grpId="0" animBg="1"/>
      <p:bldP spid="4196" grpId="0" animBg="1"/>
      <p:bldP spid="4200" grpId="0" animBg="1"/>
      <p:bldP spid="4201" grpId="0" animBg="1"/>
      <p:bldP spid="4202" grpId="0" animBg="1"/>
      <p:bldP spid="4203" grpId="0" animBg="1"/>
      <p:bldP spid="4205" grpId="0" animBg="1"/>
      <p:bldP spid="4206" grpId="0" animBg="1"/>
      <p:bldP spid="4207" grpId="0" animBg="1"/>
      <p:bldP spid="4210" grpId="0" animBg="1"/>
      <p:bldP spid="4211" grpId="0" animBg="1"/>
      <p:bldP spid="4213" grpId="0" animBg="1"/>
      <p:bldP spid="4215" grpId="0" animBg="1"/>
      <p:bldP spid="4216" grpId="0" animBg="1"/>
      <p:bldP spid="4217" grpId="0" animBg="1"/>
      <p:bldP spid="73" grpId="0" animBg="1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0438" y="420078"/>
            <a:ext cx="6114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ЗАДАЦИ ЗА РАД: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628" y="1678338"/>
            <a:ext cx="960814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</a:rPr>
              <a:t>Одговорити на питања </a:t>
            </a:r>
          </a:p>
          <a:p>
            <a:pPr algn="ctr"/>
            <a:r>
              <a:rPr lang="sr-Cyrl-RS" sz="44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</a:rPr>
              <a:t>к</a:t>
            </a:r>
            <a:r>
              <a:rPr lang="sr-Cyrl-RS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оја се налазе </a:t>
            </a:r>
            <a:r>
              <a:rPr lang="sr-Cyrl-RS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на</a:t>
            </a:r>
            <a:r>
              <a:rPr lang="sr-Cyrl-R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</a:rPr>
              <a:t>лазе у уџбенику </a:t>
            </a:r>
          </a:p>
          <a:p>
            <a:pPr algn="ctr"/>
            <a:r>
              <a:rPr lang="sr-Cyrl-R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</a:rPr>
              <a:t>на страни 81</a:t>
            </a:r>
            <a:r>
              <a:rPr lang="sr-Cyrl-RS" sz="4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!</a:t>
            </a:r>
            <a:endParaRPr lang="en-US" sz="4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14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74" y="222386"/>
            <a:ext cx="109728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/>
              <a:t>ЗБОГОМ! 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3753469" y="2967335"/>
            <a:ext cx="46850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ЧУВАЈТЕ СЕ </a:t>
            </a:r>
          </a:p>
          <a:p>
            <a:pPr algn="ctr"/>
            <a:r>
              <a:rPr lang="sr-Cyrl-R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 УЧИТЕ!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69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42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657" y="1187677"/>
            <a:ext cx="9144000" cy="1464083"/>
          </a:xfrm>
        </p:spPr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Христови пријатељи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931" y="3190057"/>
            <a:ext cx="4049487" cy="846366"/>
          </a:xfrm>
        </p:spPr>
        <p:txBody>
          <a:bodyPr/>
          <a:lstStyle/>
          <a:p>
            <a:r>
              <a:rPr lang="sr-Cyrl-RS" sz="3200" dirty="0" smtClean="0">
                <a:solidFill>
                  <a:srgbClr val="0070C0"/>
                </a:solidFill>
              </a:rPr>
              <a:t>9. разред</a:t>
            </a:r>
            <a:endParaRPr lang="sr-Latn-RS" sz="32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2353" y="5044328"/>
            <a:ext cx="51092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2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вјероучитељ</a:t>
            </a:r>
            <a:r>
              <a:rPr lang="sr-Cyrl-R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Драган </a:t>
            </a:r>
            <a:r>
              <a:rPr lang="sr-Cyrl-R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Ђ</a:t>
            </a:r>
            <a:r>
              <a:rPr lang="sr-Cyrl-R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урић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78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375E-6 -1.11111E-6 L -4.375E-6 -0.07222 " pathEditMode="relative" rAng="0" ptsTypes="AA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6" presetClass="entr" presetSubtype="2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98076"/>
            <a:ext cx="10515600" cy="719091"/>
          </a:xfrm>
        </p:spPr>
        <p:txBody>
          <a:bodyPr/>
          <a:lstStyle/>
          <a:p>
            <a:r>
              <a:rPr lang="sr-Cyrl-BA" sz="4000" u="sng" dirty="0" smtClean="0"/>
              <a:t>ВЈЕРА У СИНА БОЖИЈЕГ </a:t>
            </a:r>
            <a:endParaRPr lang="sr-Latn-RS" sz="40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" y="1047138"/>
            <a:ext cx="3722913" cy="442027"/>
          </a:xfrm>
        </p:spPr>
        <p:txBody>
          <a:bodyPr/>
          <a:lstStyle/>
          <a:p>
            <a:pPr algn="ctr"/>
            <a:r>
              <a:rPr lang="sr-Cyrl-BA" sz="3200" dirty="0" smtClean="0"/>
              <a:t>Символ </a:t>
            </a:r>
            <a:r>
              <a:rPr lang="sr-Cyrl-BA" sz="3200" dirty="0"/>
              <a:t>вјере</a:t>
            </a:r>
            <a:endParaRPr lang="sr-Latn-R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" y="1489165"/>
            <a:ext cx="6270171" cy="5172892"/>
          </a:xfrm>
        </p:spPr>
        <p:txBody>
          <a:bodyPr/>
          <a:lstStyle/>
          <a:p>
            <a:r>
              <a:rPr lang="ru-RU" dirty="0" smtClean="0"/>
              <a:t>Хришћани вјерују да је Христос Син Божији,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који </a:t>
            </a:r>
            <a:r>
              <a:rPr lang="ru-RU" dirty="0" smtClean="0"/>
              <a:t>је дошао у свијет да спасе људе од гријеха. </a:t>
            </a:r>
          </a:p>
          <a:p>
            <a:r>
              <a:rPr lang="ru-RU" dirty="0" smtClean="0"/>
              <a:t>Вјера у Сина Божијег је исказана у </a:t>
            </a:r>
            <a:r>
              <a:rPr lang="ru-RU" b="1" dirty="0" smtClean="0">
                <a:solidFill>
                  <a:srgbClr val="FF0000"/>
                </a:solidFill>
              </a:rPr>
              <a:t>Символу вјере</a:t>
            </a:r>
            <a:r>
              <a:rPr lang="ru-RU" dirty="0" smtClean="0"/>
              <a:t>. Он је, по вољи свога Оца, сишао са небеса на земљу да би спасио људе од гријеха, смрти и ђавола. </a:t>
            </a:r>
            <a:endParaRPr lang="sr-Latn-RS" sz="4800" dirty="0"/>
          </a:p>
        </p:txBody>
      </p:sp>
    </p:spTree>
    <p:extLst>
      <p:ext uri="{BB962C8B-B14F-4D97-AF65-F5344CB8AC3E}">
        <p14:creationId xmlns:p14="http://schemas.microsoft.com/office/powerpoint/2010/main" xmlns="" val="379682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2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4" dur="2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48800"/>
            <a:ext cx="85471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Христос је, напунивши </a:t>
            </a:r>
            <a:r>
              <a:rPr lang="ru-RU" sz="3200" b="1" dirty="0" smtClean="0">
                <a:solidFill>
                  <a:srgbClr val="00B0F0"/>
                </a:solidFill>
              </a:rPr>
              <a:t>30 година</a:t>
            </a:r>
            <a:r>
              <a:rPr lang="ru-RU" sz="3200" dirty="0" smtClean="0"/>
              <a:t>, почео да проповиједа Своју науку и чинио је </a:t>
            </a:r>
            <a:r>
              <a:rPr lang="ru-RU" sz="3200" b="1" dirty="0" smtClean="0">
                <a:solidFill>
                  <a:srgbClr val="FF0000"/>
                </a:solidFill>
              </a:rPr>
              <a:t>многа чуда</a:t>
            </a:r>
            <a:r>
              <a:rPr lang="ru-RU" sz="3200" dirty="0" smtClean="0"/>
              <a:t>: лијечио болеснике, васкрсавао мртве</a:t>
            </a:r>
            <a:r>
              <a:rPr lang="ru-RU" sz="3200" dirty="0"/>
              <a:t> </a:t>
            </a:r>
            <a:r>
              <a:rPr lang="ru-RU" sz="3200" dirty="0" smtClean="0"/>
              <a:t>и чинио до тада невиђена чуда. </a:t>
            </a:r>
          </a:p>
          <a:p>
            <a:endParaRPr lang="ru-RU" sz="3200" dirty="0" smtClean="0"/>
          </a:p>
          <a:p>
            <a:r>
              <a:rPr lang="ru-RU" sz="3200" dirty="0" smtClean="0"/>
              <a:t>Многи су ишли за њим. Неки, да би </a:t>
            </a:r>
            <a:r>
              <a:rPr lang="ru-RU" sz="3200" b="1" dirty="0" smtClean="0">
                <a:solidFill>
                  <a:srgbClr val="FF0000"/>
                </a:solidFill>
              </a:rPr>
              <a:t>чули његове ријечи</a:t>
            </a:r>
            <a:r>
              <a:rPr lang="ru-RU" sz="3200" dirty="0" smtClean="0"/>
              <a:t>, неки да би се </a:t>
            </a:r>
            <a:r>
              <a:rPr lang="ru-RU" sz="3200" b="1" dirty="0" smtClean="0">
                <a:solidFill>
                  <a:srgbClr val="FF0000"/>
                </a:solidFill>
              </a:rPr>
              <a:t>излијечили</a:t>
            </a:r>
            <a:r>
              <a:rPr lang="ru-RU" sz="3200" dirty="0" smtClean="0"/>
              <a:t>, а неки да би га </a:t>
            </a:r>
            <a:r>
              <a:rPr lang="ru-RU" sz="3200" b="1" dirty="0" smtClean="0"/>
              <a:t>гонили</a:t>
            </a:r>
            <a:r>
              <a:rPr lang="ru-RU" sz="3200" dirty="0" smtClean="0"/>
              <a:t> и </a:t>
            </a:r>
            <a:r>
              <a:rPr lang="ru-RU" sz="3200" b="1" dirty="0" smtClean="0">
                <a:solidFill>
                  <a:srgbClr val="FF0000"/>
                </a:solidFill>
              </a:rPr>
              <a:t>осудили на смрт</a:t>
            </a:r>
            <a:r>
              <a:rPr lang="ru-RU" sz="3200" dirty="0" smtClean="0"/>
              <a:t>. То значи да је Исус Христос имао и </a:t>
            </a:r>
            <a:r>
              <a:rPr lang="ru-RU" sz="3200" b="1" dirty="0" smtClean="0">
                <a:solidFill>
                  <a:srgbClr val="002060"/>
                </a:solidFill>
              </a:rPr>
              <a:t>пријатеље</a:t>
            </a:r>
            <a:r>
              <a:rPr lang="ru-RU" sz="3200" dirty="0" smtClean="0"/>
              <a:t>, а и </a:t>
            </a:r>
            <a:r>
              <a:rPr lang="ru-RU" sz="3200" b="1" dirty="0" smtClean="0">
                <a:solidFill>
                  <a:srgbClr val="002060"/>
                </a:solidFill>
              </a:rPr>
              <a:t>непријатеље</a:t>
            </a:r>
            <a:r>
              <a:rPr lang="ru-RU" sz="3200" dirty="0" smtClean="0"/>
              <a:t>. Ми ћемо да говоримо, данас </a:t>
            </a:r>
            <a:r>
              <a:rPr lang="ru-RU" sz="3200" b="1" dirty="0" smtClean="0">
                <a:solidFill>
                  <a:srgbClr val="FF0000"/>
                </a:solidFill>
              </a:rPr>
              <a:t>о Његовим пријатељима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Rectangle 2"/>
          <p:cNvSpPr/>
          <p:nvPr/>
        </p:nvSpPr>
        <p:spPr>
          <a:xfrm>
            <a:off x="5099096" y="148471"/>
            <a:ext cx="50766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4000" u="sng" dirty="0" smtClean="0">
                <a:ln w="0"/>
                <a:solidFill>
                  <a:srgbClr val="FF0000"/>
                </a:solidFill>
              </a:rPr>
              <a:t>Христови пријатељи</a:t>
            </a:r>
            <a:endParaRPr lang="en-US" sz="4000" b="0" u="sng" cap="none" spc="0" dirty="0">
              <a:ln w="0"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3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8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1532"/>
            <a:ext cx="3314700" cy="530226"/>
          </a:xfrm>
        </p:spPr>
        <p:txBody>
          <a:bodyPr/>
          <a:lstStyle/>
          <a:p>
            <a:r>
              <a:rPr lang="sr-Cyrl-BA" b="1" u="sng" dirty="0" smtClean="0"/>
              <a:t>1. АПОСТОЛИ</a:t>
            </a:r>
            <a:endParaRPr lang="sr-Latn-R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3053443"/>
            <a:ext cx="6108700" cy="3543300"/>
          </a:xfrm>
        </p:spPr>
        <p:txBody>
          <a:bodyPr/>
          <a:lstStyle/>
          <a:p>
            <a:r>
              <a:rPr lang="ru-RU" dirty="0"/>
              <a:t>На првом </a:t>
            </a:r>
            <a:r>
              <a:rPr lang="ru-RU" dirty="0" smtClean="0"/>
              <a:t>мјесту - Христови </a:t>
            </a:r>
            <a:r>
              <a:rPr lang="ru-RU" dirty="0"/>
              <a:t>пријатељи били су </a:t>
            </a:r>
            <a:r>
              <a:rPr lang="ru-RU" b="1" dirty="0">
                <a:solidFill>
                  <a:srgbClr val="FF0000"/>
                </a:solidFill>
              </a:rPr>
              <a:t>Његови изабрани ученици </a:t>
            </a:r>
            <a:r>
              <a:rPr lang="ru-RU" dirty="0"/>
              <a:t>(они </a:t>
            </a:r>
            <a:r>
              <a:rPr lang="ru-RU" dirty="0" smtClean="0"/>
              <a:t>су </a:t>
            </a:r>
            <a:r>
              <a:rPr lang="ru-RU" dirty="0"/>
              <a:t>одмах </a:t>
            </a:r>
            <a:r>
              <a:rPr lang="ru-RU" dirty="0" smtClean="0"/>
              <a:t>оставили, </a:t>
            </a:r>
            <a:r>
              <a:rPr lang="ru-RU" dirty="0" smtClean="0"/>
              <a:t>без икаквог двоумљења, своју </a:t>
            </a:r>
            <a:r>
              <a:rPr lang="ru-RU" dirty="0"/>
              <a:t>родбину, чамце и </a:t>
            </a:r>
            <a:r>
              <a:rPr lang="ru-RU" dirty="0" smtClean="0"/>
              <a:t>мреже </a:t>
            </a:r>
            <a:r>
              <a:rPr lang="ru-RU" dirty="0"/>
              <a:t>и кренули за Христом).</a:t>
            </a:r>
          </a:p>
          <a:p>
            <a:endParaRPr lang="sr-Latn-RS" dirty="0"/>
          </a:p>
          <a:p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0126" y="751758"/>
            <a:ext cx="6338467" cy="218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348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113" y="926850"/>
            <a:ext cx="92180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Ту се налазе људи, које је Христос излијечио од тешких и неизљечивих болести (нпр. </a:t>
            </a:r>
            <a:r>
              <a:rPr lang="sr-Latn-RS" sz="2800" b="1" dirty="0" smtClean="0"/>
              <a:t>“</a:t>
            </a:r>
            <a:r>
              <a:rPr lang="ru-RU" sz="2800" b="1" dirty="0" smtClean="0"/>
              <a:t>Узети</a:t>
            </a:r>
            <a:r>
              <a:rPr lang="sr-Latn-RS" sz="2800" b="1" dirty="0" smtClean="0"/>
              <a:t>”</a:t>
            </a:r>
            <a:r>
              <a:rPr lang="ru-RU" sz="2800" dirty="0" smtClean="0"/>
              <a:t>, </a:t>
            </a:r>
            <a:r>
              <a:rPr lang="ru-RU" sz="2800" dirty="0" smtClean="0"/>
              <a:t>који је лежао 38 година у бањи Витезди, којем је Христос рекао: "</a:t>
            </a:r>
            <a:r>
              <a:rPr lang="ru-RU" sz="2800" dirty="0" smtClean="0">
                <a:solidFill>
                  <a:srgbClr val="FF0000"/>
                </a:solidFill>
              </a:rPr>
              <a:t>Ето здрав си, више не гријеши, да ти се нешто горе не </a:t>
            </a:r>
            <a:r>
              <a:rPr lang="ru-RU" sz="2800" dirty="0" smtClean="0">
                <a:solidFill>
                  <a:srgbClr val="FF0000"/>
                </a:solidFill>
              </a:rPr>
              <a:t>догоди</a:t>
            </a:r>
            <a:r>
              <a:rPr lang="en-US" sz="2800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>” Јн </a:t>
            </a:r>
            <a:r>
              <a:rPr lang="ru-RU" sz="2800" dirty="0" smtClean="0"/>
              <a:t>5,14).</a:t>
            </a:r>
            <a:endParaRPr lang="ru-RU" sz="2800" dirty="0"/>
          </a:p>
        </p:txBody>
      </p:sp>
      <p:sp>
        <p:nvSpPr>
          <p:cNvPr id="3" name="Rectangle 2"/>
          <p:cNvSpPr/>
          <p:nvPr/>
        </p:nvSpPr>
        <p:spPr>
          <a:xfrm>
            <a:off x="258416" y="182880"/>
            <a:ext cx="87012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2. Љ</a:t>
            </a:r>
            <a:r>
              <a:rPr lang="ru-RU" sz="32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УДИ, КОЈЕ ЈЕ ХРИСТОС ИЗЛИЈЕЧИО</a:t>
            </a:r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sr-Latn-R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54" y="3240609"/>
            <a:ext cx="5386769" cy="36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07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3950" y="893371"/>
            <a:ext cx="1221595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dirty="0" smtClean="0"/>
              <a:t>Међу Христовим пријатељима се налазе и </a:t>
            </a:r>
            <a:r>
              <a:rPr lang="sr-Cyrl-BA" sz="2800" b="1" u="sng" dirty="0" smtClean="0"/>
              <a:t>грешници</a:t>
            </a:r>
            <a:r>
              <a:rPr lang="sr-Cyrl-BA" sz="2800" dirty="0" smtClean="0"/>
              <a:t>, које је Он ослободио гријеха (грешница која се помиње у Јеванђељу, која је сузама опрала Исусове ноге и отрла их својом косом. Због тог доброг дјела, Христос јој опрашта све </a:t>
            </a:r>
            <a:r>
              <a:rPr lang="sr-Cyrl-BA" sz="2800" dirty="0" smtClean="0"/>
              <a:t>гријехе</a:t>
            </a:r>
            <a:r>
              <a:rPr lang="sr-Latn-RS" sz="2800" dirty="0" smtClean="0"/>
              <a:t>.</a:t>
            </a:r>
            <a:r>
              <a:rPr lang="sr-Cyrl-BA" sz="2800" dirty="0" smtClean="0"/>
              <a:t> </a:t>
            </a:r>
            <a:r>
              <a:rPr lang="sr-Cyrl-BA" sz="2400" dirty="0" smtClean="0"/>
              <a:t>Лк </a:t>
            </a:r>
            <a:r>
              <a:rPr lang="sr-Cyrl-BA" sz="2400" dirty="0" smtClean="0"/>
              <a:t>7,36-50).</a:t>
            </a:r>
            <a:endParaRPr lang="sr-Cyrl-BA" sz="2800" dirty="0" smtClean="0"/>
          </a:p>
          <a:p>
            <a:endParaRPr lang="sr-Cyrl-BA" sz="2400" dirty="0"/>
          </a:p>
        </p:txBody>
      </p:sp>
      <p:sp>
        <p:nvSpPr>
          <p:cNvPr id="3" name="Rectangle 2"/>
          <p:cNvSpPr/>
          <p:nvPr/>
        </p:nvSpPr>
        <p:spPr>
          <a:xfrm>
            <a:off x="382951" y="0"/>
            <a:ext cx="40847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4400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ГРЕШНИЦИ</a:t>
            </a:r>
            <a:endParaRPr lang="sr-Latn-RS" sz="4400" b="1" u="sng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83521"/>
            <a:ext cx="4987972" cy="397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572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" y="1050669"/>
            <a:ext cx="94183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Христови пријатељи су сви Његови </a:t>
            </a:r>
            <a:r>
              <a:rPr lang="ru-RU" sz="2800" b="1" dirty="0" smtClean="0">
                <a:solidFill>
                  <a:srgbClr val="FF0000"/>
                </a:solidFill>
              </a:rPr>
              <a:t>сљедбеници</a:t>
            </a:r>
            <a:r>
              <a:rPr lang="ru-RU" sz="2800" b="1" dirty="0" smtClean="0"/>
              <a:t>, од почетка до данас. Христови пријатељи су сви они, </a:t>
            </a:r>
            <a:r>
              <a:rPr lang="ru-RU" sz="2800" b="1" dirty="0" smtClean="0">
                <a:solidFill>
                  <a:srgbClr val="FF0000"/>
                </a:solidFill>
              </a:rPr>
              <a:t>који корачају путем истине</a:t>
            </a:r>
            <a:r>
              <a:rPr lang="ru-RU" sz="2800" b="1" dirty="0" smtClean="0"/>
              <a:t>, јер знају да је Он: “</a:t>
            </a:r>
            <a:r>
              <a:rPr lang="ru-RU" sz="2800" b="1" dirty="0" smtClean="0">
                <a:solidFill>
                  <a:srgbClr val="FF0000"/>
                </a:solidFill>
              </a:rPr>
              <a:t>Пут, истина и </a:t>
            </a:r>
            <a:r>
              <a:rPr lang="ru-RU" sz="2800" b="1" dirty="0" smtClean="0">
                <a:solidFill>
                  <a:srgbClr val="FF0000"/>
                </a:solidFill>
              </a:rPr>
              <a:t>живот</a:t>
            </a:r>
            <a:r>
              <a:rPr lang="sr-Latn-RS" sz="2800" b="1" dirty="0" smtClean="0">
                <a:solidFill>
                  <a:srgbClr val="FF0000"/>
                </a:solidFill>
              </a:rPr>
              <a:t>.</a:t>
            </a:r>
            <a:r>
              <a:rPr lang="ru-RU" sz="2400" b="1" dirty="0" smtClean="0"/>
              <a:t>”</a:t>
            </a:r>
            <a:r>
              <a:rPr lang="sr-Latn-RS" sz="2400" b="1" dirty="0" smtClean="0"/>
              <a:t> </a:t>
            </a:r>
            <a:r>
              <a:rPr lang="ru-RU" sz="2400" b="1" dirty="0" smtClean="0"/>
              <a:t>(</a:t>
            </a:r>
            <a:r>
              <a:rPr lang="ru-RU" sz="2400" b="1" dirty="0" smtClean="0"/>
              <a:t>Јн 14,6). </a:t>
            </a:r>
            <a:endParaRPr lang="sr-Latn-R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401777" y="339634"/>
            <a:ext cx="49353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u="sng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 Његови сљедбеници</a:t>
            </a:r>
            <a:endParaRPr 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161211"/>
            <a:ext cx="5555285" cy="369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34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324"/>
            <a:ext cx="10972800" cy="600573"/>
          </a:xfrm>
        </p:spPr>
        <p:txBody>
          <a:bodyPr/>
          <a:lstStyle/>
          <a:p>
            <a:r>
              <a:rPr lang="ru-RU" b="1" u="sng" dirty="0" smtClean="0"/>
              <a:t>Да ли смо ми Христови пријатељи</a:t>
            </a:r>
            <a:r>
              <a:rPr lang="ru-RU" dirty="0" smtClean="0"/>
              <a:t>?</a:t>
            </a:r>
            <a:endParaRPr lang="sr-Latn-RS" dirty="0"/>
          </a:p>
        </p:txBody>
      </p:sp>
      <p:sp>
        <p:nvSpPr>
          <p:cNvPr id="4" name="Rectangle 3"/>
          <p:cNvSpPr/>
          <p:nvPr/>
        </p:nvSpPr>
        <p:spPr>
          <a:xfrm>
            <a:off x="156755" y="1412358"/>
            <a:ext cx="94313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Христов пријатељ је </a:t>
            </a:r>
            <a:r>
              <a:rPr lang="ru-RU" sz="2800" b="1" dirty="0" smtClean="0">
                <a:solidFill>
                  <a:srgbClr val="FF0000"/>
                </a:solidFill>
              </a:rPr>
              <a:t>свако ко воли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FF0000"/>
                </a:solidFill>
              </a:rPr>
              <a:t>прашта</a:t>
            </a:r>
            <a:r>
              <a:rPr lang="ru-RU" sz="2800" b="1" dirty="0" smtClean="0"/>
              <a:t>, који се труди да </a:t>
            </a:r>
            <a:r>
              <a:rPr lang="ru-RU" sz="2800" b="1" dirty="0" smtClean="0">
                <a:solidFill>
                  <a:srgbClr val="FF0000"/>
                </a:solidFill>
              </a:rPr>
              <a:t>своју душу обогати врлинама</a:t>
            </a:r>
            <a:r>
              <a:rPr lang="ru-RU" sz="2800" b="1" dirty="0" smtClean="0"/>
              <a:t>. </a:t>
            </a:r>
          </a:p>
          <a:p>
            <a:endParaRPr lang="ru-RU" sz="2800" b="1" dirty="0"/>
          </a:p>
          <a:p>
            <a:r>
              <a:rPr lang="ru-RU" sz="2800" b="1" dirty="0" smtClean="0"/>
              <a:t>Христа треба да осјећамо као свог пријатеља, јер Он то и јесте. У то нас и сам увјерава када каже:</a:t>
            </a:r>
          </a:p>
          <a:p>
            <a:r>
              <a:rPr lang="ru-RU" sz="2800" b="1" dirty="0" smtClean="0"/>
              <a:t>”</a:t>
            </a:r>
            <a:r>
              <a:rPr lang="ru-RU" sz="2800" b="1" dirty="0" smtClean="0">
                <a:solidFill>
                  <a:srgbClr val="FF0000"/>
                </a:solidFill>
              </a:rPr>
              <a:t>Ви сте пријатељи </a:t>
            </a:r>
            <a:r>
              <a:rPr lang="ru-RU" sz="2800" b="1" dirty="0" smtClean="0">
                <a:solidFill>
                  <a:srgbClr val="FF0000"/>
                </a:solidFill>
              </a:rPr>
              <a:t>моји</a:t>
            </a:r>
            <a:r>
              <a:rPr lang="sr-Latn-RS" sz="2800" b="1" dirty="0" smtClean="0">
                <a:solidFill>
                  <a:srgbClr val="FF0000"/>
                </a:solidFill>
              </a:rPr>
              <a:t>.</a:t>
            </a:r>
            <a:r>
              <a:rPr lang="ru-RU" sz="2800" b="1" dirty="0" smtClean="0"/>
              <a:t>”(</a:t>
            </a:r>
            <a:r>
              <a:rPr lang="ru-RU" sz="2800" b="1" dirty="0" smtClean="0"/>
              <a:t>Јн 15,14</a:t>
            </a:r>
            <a:r>
              <a:rPr lang="ru-RU" sz="2800" b="1" dirty="0" smtClean="0"/>
              <a:t>) </a:t>
            </a:r>
            <a:r>
              <a:rPr lang="ru-RU" sz="2800" b="1" dirty="0" smtClean="0"/>
              <a:t>Када духовно паднемо и погријешимо треба да одемо свом најбољем пријатељу, Христу и кажемо му:</a:t>
            </a:r>
          </a:p>
          <a:p>
            <a:r>
              <a:rPr lang="sr-Latn-RS" sz="2800" b="1" dirty="0" smtClean="0"/>
              <a:t>“</a:t>
            </a:r>
            <a:r>
              <a:rPr lang="ru-RU" sz="2800" b="1" dirty="0" smtClean="0"/>
              <a:t>Господе </a:t>
            </a:r>
            <a:r>
              <a:rPr lang="ru-RU" sz="2800" b="1" dirty="0" smtClean="0"/>
              <a:t>учинио сам гријех, пао сам, опрости ми</a:t>
            </a:r>
            <a:r>
              <a:rPr lang="ru-RU" sz="2800" b="1" dirty="0" smtClean="0"/>
              <a:t>!</a:t>
            </a:r>
            <a:r>
              <a:rPr lang="sr-Latn-RS" sz="2800" b="1" dirty="0" smtClean="0"/>
              <a:t>”</a:t>
            </a:r>
            <a:r>
              <a:rPr lang="ru-RU" sz="2800" b="1" dirty="0" smtClean="0"/>
              <a:t> </a:t>
            </a:r>
            <a:r>
              <a:rPr lang="ru-RU" sz="2800" b="1" dirty="0" smtClean="0"/>
              <a:t>Ту је Он спреман да нам опрости, смилује се на нас и покаже нам своју љубав, која је неизмјерно велика.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4141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10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куп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pravoslavni743</Template>
  <TotalTime>326</TotalTime>
  <Words>714</Words>
  <Application>Microsoft Office PowerPoint</Application>
  <PresentationFormat>Custom</PresentationFormat>
  <Paragraphs>112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Diseño predeterminado</vt:lpstr>
      <vt:lpstr>Тема10</vt:lpstr>
      <vt:lpstr>МОЛИТВА ПРИЈЕ УЧЕЊА </vt:lpstr>
      <vt:lpstr>Христови пријатељи</vt:lpstr>
      <vt:lpstr>ВЈЕРА У СИНА БОЖИЈЕГ </vt:lpstr>
      <vt:lpstr>Slide 4</vt:lpstr>
      <vt:lpstr>1. АПОСТОЛИ</vt:lpstr>
      <vt:lpstr>Slide 6</vt:lpstr>
      <vt:lpstr>Slide 7</vt:lpstr>
      <vt:lpstr>Slide 8</vt:lpstr>
      <vt:lpstr>Да ли смо ми Христови пријатељи?</vt:lpstr>
      <vt:lpstr>Slide 10</vt:lpstr>
      <vt:lpstr>Slide 11</vt:lpstr>
      <vt:lpstr>Slide 12</vt:lpstr>
      <vt:lpstr>ЗБОГОМ!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Христови пријатељи</dc:title>
  <dc:creator>Dragan</dc:creator>
  <cp:lastModifiedBy>Slavoljub Lukic</cp:lastModifiedBy>
  <cp:revision>50</cp:revision>
  <dcterms:created xsi:type="dcterms:W3CDTF">2020-04-05T11:40:49Z</dcterms:created>
  <dcterms:modified xsi:type="dcterms:W3CDTF">2020-04-21T07:41:59Z</dcterms:modified>
</cp:coreProperties>
</file>