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62" r:id="rId2"/>
    <p:sldId id="256" r:id="rId3"/>
    <p:sldId id="298" r:id="rId4"/>
    <p:sldId id="299" r:id="rId5"/>
    <p:sldId id="293" r:id="rId6"/>
    <p:sldId id="300" r:id="rId7"/>
    <p:sldId id="257" r:id="rId8"/>
    <p:sldId id="301" r:id="rId9"/>
    <p:sldId id="291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BE8F1"/>
    <a:srgbClr val="CA70FC"/>
    <a:srgbClr val="9D73BD"/>
    <a:srgbClr val="6AB3E7"/>
    <a:srgbClr val="FF7E68"/>
    <a:srgbClr val="FDFDD7"/>
    <a:srgbClr val="7ED6A6"/>
    <a:srgbClr val="EAF4F6"/>
    <a:srgbClr val="92CBD9"/>
    <a:srgbClr val="FEFE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6" autoAdjust="0"/>
    <p:restoredTop sz="97219" autoAdjust="0"/>
  </p:normalViewPr>
  <p:slideViewPr>
    <p:cSldViewPr snapToGrid="0">
      <p:cViewPr>
        <p:scale>
          <a:sx n="112" d="100"/>
          <a:sy n="112" d="100"/>
        </p:scale>
        <p:origin x="-72" y="96"/>
      </p:cViewPr>
      <p:guideLst>
        <p:guide orient="horz" pos="213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45DD4-FEAA-439F-BE3D-7CC38C68D55B}" type="datetimeFigureOut">
              <a:rPr lang="zh-CN" altLang="en-US" smtClean="0"/>
              <a:pPr/>
              <a:t>2020/4/26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25CEC-2ABC-4E79-BB53-CF7F3C7D9C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6534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12800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12887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20614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52233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51876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9118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2020/4/26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4000">
        <p:blinds dir="vert"/>
      </p:transition>
    </mc:Choice>
    <mc:Fallback>
      <p:transition spd="slow" advClick="0" advTm="4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2020/4/26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4000">
        <p:blinds dir="vert"/>
      </p:transition>
    </mc:Choice>
    <mc:Fallback>
      <p:transition spd="slow" advClick="0" advTm="4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2020/4/26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4000">
        <p:blinds dir="vert"/>
      </p:transition>
    </mc:Choice>
    <mc:Fallback>
      <p:transition spd="slow" advClick="0" advTm="4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2020/4/26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4000">
        <p:blinds dir="vert"/>
      </p:transition>
    </mc:Choice>
    <mc:Fallback>
      <p:transition spd="slow" advClick="0" advTm="4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2020/4/26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4000">
        <p:blinds dir="vert"/>
      </p:transition>
    </mc:Choice>
    <mc:Fallback>
      <p:transition spd="slow" advClick="0" advTm="4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2020/4/26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4000">
        <p:blinds dir="vert"/>
      </p:transition>
    </mc:Choice>
    <mc:Fallback>
      <p:transition spd="slow" advClick="0" advTm="4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2020/4/26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4000">
        <p:blinds dir="vert"/>
      </p:transition>
    </mc:Choice>
    <mc:Fallback>
      <p:transition spd="slow" advClick="0" advTm="4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2020/4/26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4000">
        <p:blinds dir="vert"/>
      </p:transition>
    </mc:Choice>
    <mc:Fallback>
      <p:transition spd="slow" advClick="0" advTm="4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2020/4/26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4000">
        <p:blinds dir="vert"/>
      </p:transition>
    </mc:Choice>
    <mc:Fallback>
      <p:transition spd="slow" advClick="0" advTm="4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2020/4/26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4000">
        <p:blinds dir="vert"/>
      </p:transition>
    </mc:Choice>
    <mc:Fallback>
      <p:transition spd="slow" advClick="0" advTm="4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2020/4/26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4000">
        <p:blinds dir="vert"/>
      </p:transition>
    </mc:Choice>
    <mc:Fallback>
      <p:transition spd="slow" advClick="0" advTm="4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25F4B-9A1F-4944-BBD1-A7462F7264F2}" type="datetimeFigureOut">
              <a:rPr lang="zh-CN" altLang="en-US" smtClean="0"/>
              <a:pPr/>
              <a:t>2020/4/26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 advClick="0" advTm="4000">
        <p:blinds dir="vert"/>
      </p:transition>
    </mc:Choice>
    <mc:Fallback>
      <p:transition spd="slow" advClick="0" advTm="4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7.xml"/><Relationship Id="rId7" Type="http://schemas.openxmlformats.org/officeDocument/2006/relationships/image" Target="../media/image12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0.xml"/><Relationship Id="rId7" Type="http://schemas.openxmlformats.org/officeDocument/2006/relationships/image" Target="../media/image15.emf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.xml"/><Relationship Id="rId10" Type="http://schemas.openxmlformats.org/officeDocument/2006/relationships/image" Target="../media/image18.png"/><Relationship Id="rId4" Type="http://schemas.openxmlformats.org/officeDocument/2006/relationships/tags" Target="../tags/tag11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20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20.xml"/><Relationship Id="rId7" Type="http://schemas.openxmlformats.org/officeDocument/2006/relationships/image" Target="../media/image21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图片 4" descr="图片包含 室内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051" y="0"/>
            <a:ext cx="1045389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8505" y="-250666"/>
            <a:ext cx="3214687" cy="20715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81" t="50582" r="62197" b="4354"/>
          <a:stretch>
            <a:fillRect/>
          </a:stretch>
        </p:blipFill>
        <p:spPr>
          <a:xfrm>
            <a:off x="7015848" y="3101178"/>
            <a:ext cx="1422401" cy="13866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98" t="5227" r="66872" b="47674"/>
          <a:stretch>
            <a:fillRect/>
          </a:stretch>
        </p:blipFill>
        <p:spPr>
          <a:xfrm>
            <a:off x="2774355" y="3163494"/>
            <a:ext cx="1211832" cy="1498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45672" y="2332497"/>
            <a:ext cx="8885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4800" b="1" dirty="0" smtClean="0">
                <a:latin typeface="Arial" pitchFamily="34" charset="0"/>
                <a:cs typeface="Arial" pitchFamily="34" charset="0"/>
              </a:rPr>
              <a:t>ČITANJE I PISANJE</a:t>
            </a:r>
            <a:r>
              <a:rPr lang="sr-Cyrl-BA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BA" sz="4800" b="1" dirty="0" smtClean="0">
                <a:latin typeface="Arial" pitchFamily="34" charset="0"/>
                <a:cs typeface="Arial" pitchFamily="34" charset="0"/>
              </a:rPr>
              <a:t>LATINICE</a:t>
            </a:r>
            <a:endParaRPr lang="sr-Latn-BA" sz="4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443" y="-78065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49815">
            <a:off x="2737589" y="741422"/>
            <a:ext cx="3542059" cy="354205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99418" y="3823459"/>
            <a:ext cx="690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 smtClean="0">
                <a:solidFill>
                  <a:srgbClr val="6AB3E7"/>
                </a:solidFill>
                <a:cs typeface="+mn-ea"/>
                <a:sym typeface="+mn-lt"/>
              </a:rPr>
              <a:t>Igrajmo</a:t>
            </a:r>
            <a:r>
              <a:rPr lang="en-US" altLang="zh-CN" sz="5400" b="1" dirty="0" smtClean="0">
                <a:solidFill>
                  <a:srgbClr val="6AB3E7"/>
                </a:solidFill>
                <a:cs typeface="+mn-ea"/>
                <a:sym typeface="+mn-lt"/>
              </a:rPr>
              <a:t> se </a:t>
            </a:r>
            <a:r>
              <a:rPr lang="en-US" altLang="zh-CN" sz="5400" b="1" dirty="0" err="1" smtClean="0">
                <a:solidFill>
                  <a:srgbClr val="6AB3E7"/>
                </a:solidFill>
                <a:cs typeface="+mn-ea"/>
                <a:sym typeface="+mn-lt"/>
              </a:rPr>
              <a:t>rije</a:t>
            </a:r>
            <a:r>
              <a:rPr lang="sr-Latn-BA" altLang="zh-CN" sz="5400" b="1" dirty="0" smtClean="0">
                <a:solidFill>
                  <a:srgbClr val="6AB3E7"/>
                </a:solidFill>
                <a:cs typeface="+mn-ea"/>
                <a:sym typeface="+mn-lt"/>
              </a:rPr>
              <a:t>čima</a:t>
            </a:r>
            <a:endParaRPr lang="zh-CN" altLang="en-US" sz="5400" b="1" dirty="0">
              <a:solidFill>
                <a:srgbClr val="6AB3E7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8000">
        <p:blinds dir="vert"/>
      </p:transition>
    </mc:Choice>
    <mc:Fallback>
      <p:transition spd="slow" advClick="0" advTm="8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_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278" y="-400725"/>
            <a:ext cx="5041402" cy="5041402"/>
          </a:xfrm>
          <a:prstGeom prst="rect">
            <a:avLst/>
          </a:prstGeom>
        </p:spPr>
      </p:pic>
      <p:pic>
        <p:nvPicPr>
          <p:cNvPr id="4" name="PA_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1796" y="1091300"/>
            <a:ext cx="6731338" cy="53345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83222" y="2712899"/>
            <a:ext cx="562183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Arial" pitchFamily="34" charset="0"/>
                <a:cs typeface="Arial" pitchFamily="34" charset="0"/>
              </a:rPr>
              <a:t>Jednoj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rije</a:t>
            </a:r>
            <a:r>
              <a:rPr lang="sr-Latn-BA" sz="2400" b="1" dirty="0">
                <a:latin typeface="Arial" pitchFamily="34" charset="0"/>
                <a:cs typeface="Arial" pitchFamily="34" charset="0"/>
              </a:rPr>
              <a:t>č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dodaj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sr-Latn-BA" sz="2400" b="1" dirty="0" smtClean="0">
                <a:latin typeface="Arial" pitchFamily="34" charset="0"/>
                <a:cs typeface="Arial" pitchFamily="34" charset="0"/>
              </a:rPr>
              <a:t>jedno ili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dva</a:t>
            </a:r>
            <a:r>
              <a:rPr lang="sr-Latn-BA" sz="2400" b="1" dirty="0" smtClean="0">
                <a:latin typeface="Arial" pitchFamily="34" charset="0"/>
                <a:cs typeface="Arial" pitchFamily="34" charset="0"/>
              </a:rPr>
              <a:t> slova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kraju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da bi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dobio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lično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ime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sr-Latn-BA" sz="2400" b="1" dirty="0" smtClean="0">
                <a:latin typeface="Arial" pitchFamily="34" charset="0"/>
                <a:cs typeface="Arial" pitchFamily="34" charset="0"/>
              </a:rPr>
              <a:t> Upotrijebi dobijenu riječ u rečenici.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r>
              <a:rPr lang="sr-Latn-BA" sz="2400" b="1" dirty="0" smtClean="0">
                <a:latin typeface="Arial" pitchFamily="34" charset="0"/>
                <a:cs typeface="Arial" pitchFamily="34" charset="0"/>
              </a:rPr>
              <a:t>Primjer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BA" sz="2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r-Latn-BA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oja</a:t>
            </a:r>
            <a:r>
              <a:rPr lang="sr-Latn-BA" sz="2400" b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sr-Latn-BA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Bojan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slu</a:t>
            </a:r>
            <a:r>
              <a:rPr lang="sr-Latn-BA" sz="2400" b="1" dirty="0" smtClean="0">
                <a:latin typeface="Arial" pitchFamily="34" charset="0"/>
                <a:cs typeface="Arial" pitchFamily="34" charset="0"/>
              </a:rPr>
              <a:t>ša muziku.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sr-Latn-BA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sr-Latn-BA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ir</a:t>
            </a:r>
            <a:r>
              <a:rPr lang="sr-Latn-BA" sz="2400" b="1" dirty="0" smtClean="0">
                <a:latin typeface="Arial" pitchFamily="34" charset="0"/>
                <a:cs typeface="Arial" pitchFamily="34" charset="0"/>
              </a:rPr>
              <a:t>ko    Mirko svira gitaru.   </a:t>
            </a:r>
          </a:p>
          <a:p>
            <a:r>
              <a:rPr lang="sr-Latn-BA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Maj</a:t>
            </a:r>
            <a:r>
              <a:rPr lang="sr-Latn-BA" sz="2400" b="1" dirty="0" smtClean="0">
                <a:latin typeface="Arial" pitchFamily="34" charset="0"/>
                <a:cs typeface="Arial" pitchFamily="34" charset="0"/>
              </a:rPr>
              <a:t>a      Maja lijepo pjeva.</a:t>
            </a:r>
          </a:p>
          <a:p>
            <a:endParaRPr lang="sr-Latn-BA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sr-Latn-BA" sz="2400" b="1" dirty="0" smtClean="0">
                <a:latin typeface="Arial" pitchFamily="34" charset="0"/>
                <a:cs typeface="Arial" pitchFamily="34" charset="0"/>
              </a:rPr>
              <a:t>Tvoj primjer</a:t>
            </a: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4000">
        <p:blinds dir="vert"/>
      </p:transition>
    </mc:Choice>
    <mc:Fallback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954167" y="248167"/>
            <a:ext cx="9999583" cy="60192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86025" y="2227897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Od </a:t>
            </a:r>
            <a:r>
              <a:rPr lang="sr-Latn-BA" sz="2800" b="1" dirty="0">
                <a:latin typeface="Arial" pitchFamily="34" charset="0"/>
                <a:cs typeface="Arial" pitchFamily="34" charset="0"/>
              </a:rPr>
              <a:t>posljednja dva slova riječi smisli novu </a:t>
            </a: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riječ koja počinje tim slovima.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r>
              <a:rPr lang="sr-Latn-BA" sz="2800" b="1" dirty="0">
                <a:latin typeface="Arial" pitchFamily="34" charset="0"/>
                <a:cs typeface="Arial" pitchFamily="34" charset="0"/>
              </a:rPr>
              <a:t>Primjer: </a:t>
            </a: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Dije</a:t>
            </a:r>
            <a:r>
              <a:rPr lang="sr-Latn-BA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...</a:t>
            </a:r>
            <a:r>
              <a:rPr lang="sr-Latn-BA" sz="2800" b="1" dirty="0">
                <a:latin typeface="Arial" pitchFamily="34" charset="0"/>
                <a:cs typeface="Arial" pitchFamily="34" charset="0"/>
              </a:rPr>
              <a:t>tet</a:t>
            </a:r>
            <a:r>
              <a:rPr lang="sr-Latn-BA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</a:t>
            </a:r>
            <a:r>
              <a:rPr lang="sr-Latn-BA" sz="2800" b="1" dirty="0">
                <a:latin typeface="Arial" pitchFamily="34" charset="0"/>
                <a:cs typeface="Arial" pitchFamily="34" charset="0"/>
              </a:rPr>
              <a:t>...kap</a:t>
            </a:r>
            <a:r>
              <a:rPr lang="sr-Latn-BA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</a:t>
            </a:r>
            <a:r>
              <a:rPr lang="sr-Latn-BA" sz="2800" b="1" dirty="0">
                <a:latin typeface="Arial" pitchFamily="34" charset="0"/>
                <a:cs typeface="Arial" pitchFamily="34" charset="0"/>
              </a:rPr>
              <a:t>...utorak...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endParaRPr lang="sr-Latn-BA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Tvoj primjer: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r>
              <a:rPr lang="sr-Latn-BA" sz="2800" b="1" dirty="0">
                <a:latin typeface="Arial" pitchFamily="34" charset="0"/>
                <a:cs typeface="Arial" pitchFamily="34" charset="0"/>
              </a:rPr>
              <a:t>Škola...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0323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4000">
        <p:blinds dir="vert"/>
      </p:transition>
    </mc:Choice>
    <mc:Fallback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_图片 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44" b="11404"/>
          <a:stretch/>
        </p:blipFill>
        <p:spPr>
          <a:xfrm>
            <a:off x="2140649" y="-54917"/>
            <a:ext cx="8424169" cy="6448927"/>
          </a:xfrm>
          <a:prstGeom prst="rect">
            <a:avLst/>
          </a:prstGeom>
        </p:spPr>
      </p:pic>
      <p:pic>
        <p:nvPicPr>
          <p:cNvPr id="5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617" y="3646581"/>
            <a:ext cx="4719700" cy="32114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7034788" y="4092302"/>
            <a:ext cx="1947286" cy="1280005"/>
          </a:xfrm>
          <a:prstGeom prst="rect">
            <a:avLst/>
          </a:prstGeom>
        </p:spPr>
      </p:pic>
      <p:pic>
        <p:nvPicPr>
          <p:cNvPr id="6" name="PA_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1624" y="169359"/>
            <a:ext cx="3771752" cy="41227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02875" y="1742299"/>
            <a:ext cx="609600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sr-Latn-BA" sz="2800" b="1" dirty="0">
                <a:latin typeface="Arial" pitchFamily="34" charset="0"/>
                <a:cs typeface="Arial" pitchFamily="34" charset="0"/>
              </a:rPr>
              <a:t>Sakrij riječ (voće) u rečenici.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Primjer: 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r>
              <a:rPr lang="sr-Latn-BA" sz="2800" b="1" dirty="0">
                <a:latin typeface="Arial" pitchFamily="34" charset="0"/>
                <a:cs typeface="Arial" pitchFamily="34" charset="0"/>
              </a:rPr>
              <a:t>Vera je na rođendanu.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r>
              <a:rPr lang="sr-Latn-BA" sz="2800" b="1" dirty="0">
                <a:latin typeface="Arial" pitchFamily="34" charset="0"/>
                <a:cs typeface="Arial" pitchFamily="34" charset="0"/>
              </a:rPr>
              <a:t>On je spreman govornik</a:t>
            </a: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sr-Latn-BA" sz="2800" b="1" dirty="0">
              <a:latin typeface="Arial" pitchFamily="34" charset="0"/>
              <a:cs typeface="Arial" pitchFamily="34" charset="0"/>
            </a:endParaRPr>
          </a:p>
          <a:p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Tvoj primjer: </a:t>
            </a:r>
          </a:p>
          <a:p>
            <a:r>
              <a:rPr lang="sr-Latn-BA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Kivi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r>
              <a:rPr lang="sr-Latn-BA" dirty="0"/>
              <a:t> </a:t>
            </a:r>
            <a:endParaRPr lang="en-US" dirty="0"/>
          </a:p>
          <a:p>
            <a:r>
              <a:rPr lang="sr-Latn-BA" dirty="0"/>
              <a:t> 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48338" y="2593681"/>
            <a:ext cx="907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Latn-BA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 r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44517" y="3020663"/>
            <a:ext cx="156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man </a:t>
            </a:r>
            <a:r>
              <a:rPr lang="sr-Latn-BA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4000"/>
    </mc:Choice>
    <mc:Fallback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96667 0.94815 L -0.96667 0.94838 C -0.94987 0.94653 -0.93333 0.94699 -0.91667 0.94375 C -0.91094 0.9426 -0.9 0.93542 -0.9 0.93565 C -0.89844 0.93334 -0.897 0.93079 -0.89531 0.92894 C -0.89427 0.92778 -0.89284 0.92801 -0.89167 0.92685 C -0.87721 0.91042 -0.88763 0.91783 -0.87383 0.90579 C -0.872 0.90394 -0.86979 0.90324 -0.86797 0.90139 C -0.86406 0.89792 -0.85833 0.89051 -0.85482 0.88658 C -0.84857 0.87963 -0.84857 0.88102 -0.84297 0.87176 C -0.83372 0.85695 -0.83424 0.85625 -0.8263 0.83797 C -0.82474 0.83449 -0.82292 0.83125 -0.82148 0.82732 C -0.81992 0.82315 -0.81849 0.81875 -0.81667 0.81482 C -0.81667 0.81459 -0.80482 0.7882 -0.80247 0.78287 C -0.80078 0.7794 -0.79896 0.77616 -0.79766 0.77246 C -0.79648 0.76875 -0.79505 0.76551 -0.79414 0.76181 C -0.78633 0.73125 -0.79727 0.76574 -0.78815 0.73843 C -0.7862 0.72477 -0.78802 0.73449 -0.78333 0.71945 C -0.78255 0.71667 -0.78164 0.71389 -0.78099 0.71111 C -0.78047 0.70903 -0.78047 0.70648 -0.77982 0.70463 C -0.77878 0.70162 -0.77734 0.69908 -0.7763 0.6963 C -0.77461 0.6919 -0.77148 0.68357 -0.77148 0.6838 C -0.77109 0.68056 -0.77096 0.67755 -0.77031 0.675 C -0.7694 0.67176 -0.76784 0.66945 -0.76667 0.66667 C -0.76484 0.66204 -0.76211 0.65417 -0.76081 0.64954 C -0.7599 0.64676 -0.75911 0.64398 -0.75833 0.64121 C -0.75755 0.63773 -0.75703 0.6338 -0.75599 0.63056 C -0.75508 0.62755 -0.75365 0.625 -0.75247 0.62222 C -0.75208 0.61991 -0.75169 0.61783 -0.7513 0.61574 C -0.75013 0.61088 -0.74857 0.60602 -0.74766 0.60093 C -0.747 0.59676 -0.747 0.59236 -0.74648 0.5882 C -0.7444 0.57338 -0.74401 0.57709 -0.74049 0.56297 C -0.7388 0.55579 -0.73828 0.54769 -0.73581 0.54167 C -0.73463 0.53889 -0.73333 0.53611 -0.73216 0.53334 C -0.7306 0.52894 -0.72982 0.52338 -0.72747 0.5206 L -0.72031 0.51204 C -0.70677 0.51273 -0.69323 0.5125 -0.67982 0.51412 C -0.67656 0.51459 -0.67357 0.5176 -0.67031 0.51852 C -0.66393 0.51991 -0.65755 0.51991 -0.65117 0.5206 L -0.64414 0.52269 C -0.64128 0.52338 -0.63854 0.52385 -0.63581 0.52477 C -0.61536 0.53195 -0.6375 0.52685 -0.61549 0.53102 C -0.6082 0.53542 -0.60026 0.54028 -0.59284 0.54375 C -0.58932 0.54537 -0.58568 0.54584 -0.58216 0.54815 C -0.57643 0.55162 -0.57122 0.55741 -0.56549 0.56065 C -0.55833 0.56505 -0.55729 0.56528 -0.55 0.5713 C -0.54518 0.57547 -0.54075 0.58079 -0.53581 0.58403 C -0.53255 0.58611 -0.5293 0.58797 -0.52617 0.59028 C -0.52383 0.59213 -0.52148 0.59491 -0.51914 0.59676 C -0.51276 0.60139 -0.50664 0.60648 -0.5 0.60949 C -0.49687 0.61088 -0.49362 0.61204 -0.49049 0.61366 C -0.46185 0.62755 -0.48242 0.61829 -0.46927 0.62431 C -0.45599 0.62292 -0.4431 0.62246 -0.42982 0.61991 C -0.42799 0.61968 -0.42669 0.61713 -0.425 0.61574 C -0.41471 0.60764 -0.42318 0.61644 -0.41198 0.60301 L -0.41198 0.60324 C -0.41029 0.60162 -0.40859 0.60047 -0.40716 0.59885 C -0.40391 0.59491 -0.40104 0.58982 -0.39766 0.58611 C -0.39362 0.58172 -0.3845 0.57269 -0.38216 0.56713 C -0.37539 0.55116 -0.38216 0.56551 -0.37383 0.55232 C -0.3651 0.53843 -0.37057 0.5456 -0.36315 0.53102 C -0.35794 0.52084 -0.35599 0.52014 -0.35234 0.50996 C -0.35143 0.50718 -0.35104 0.50394 -0.35 0.50139 C -0.34909 0.49908 -0.3474 0.49746 -0.34648 0.49514 C -0.34544 0.4926 -0.34505 0.48935 -0.34401 0.48658 C -0.34297 0.48357 -0.34167 0.48102 -0.34049 0.47824 C -0.33711 0.46991 -0.33542 0.46297 -0.33099 0.45486 C -0.32825 0.45 -0.32565 0.44445 -0.32266 0.44005 C -0.31823 0.4338 -0.31302 0.42894 -0.3095 0.42107 C -0.30794 0.4176 -0.30664 0.41343 -0.30482 0.41042 C -0.3026 0.40718 -0.30013 0.40463 -0.29766 0.40209 C -0.29088 0.39468 -0.28477 0.38519 -0.27734 0.38079 C -0.27617 0.3801 -0.275 0.37963 -0.27383 0.37871 C -0.27253 0.37755 -0.27161 0.37547 -0.27031 0.37454 C -0.26836 0.37315 -0.26628 0.37315 -0.26432 0.37246 C -0.26302 0.37176 -0.26198 0.37084 -0.26068 0.37037 C -0.25872 0.36945 -0.25677 0.36898 -0.25482 0.36806 C -0.25312 0.3676 -0.25156 0.36667 -0.25 0.36597 C -0.2444 0.36412 -0.23776 0.36273 -0.23216 0.36181 C -0.22161 0.36019 -0.20534 0.35857 -0.19518 0.35764 C -0.18164 0.35162 -0.20247 0.36042 -0.17148 0.35116 L -0.16432 0.34908 C -0.16237 0.34769 -0.16029 0.34607 -0.15833 0.34491 C -0.15482 0.3426 -0.14766 0.33843 -0.14766 0.33866 C -0.14648 0.33704 -0.14531 0.33542 -0.14401 0.33426 C -0.14115 0.33172 -0.13763 0.32986 -0.1345 0.32801 C -0.1319 0.32315 -0.13073 0.32037 -0.12734 0.31736 C -0.1263 0.31644 -0.125 0.31597 -0.12383 0.31528 C -0.12266 0.31389 -0.12135 0.3125 -0.12018 0.31111 C -0.11667 0.30625 -0.11328 0.3007 -0.1095 0.2963 C -0.10586 0.2919 -0.10482 0.29074 -0.10117 0.28565 C -0.09883 0.28218 -0.09661 0.27824 -0.09401 0.275 C -0.09141 0.27176 -0.08828 0.26991 -0.08568 0.26667 C -0.08385 0.26412 -0.08268 0.26042 -0.08099 0.2581 C -0.06693 0.23935 -0.08607 0.27014 -0.07148 0.24746 C -0.06471 0.23704 -0.06849 0.2426 -0.06432 0.23264 C -0.0612 0.22547 -0.05833 0.21783 -0.05482 0.21158 C -0.05312 0.2088 -0.05143 0.20602 -0.05 0.20301 C -0.04375 0.19051 -0.04935 0.19815 -0.04284 0.19028 C -0.03958 0.16713 -0.04531 0.20347 -0.0345 0.16505 C -0.03333 0.16065 -0.03229 0.15625 -0.03099 0.15232 C -0.02995 0.14931 -0.02852 0.14676 -0.02734 0.14375 C -0.02656 0.14167 -0.02578 0.13959 -0.025 0.1375 C -0.02461 0.13472 -0.02435 0.13172 -0.02383 0.12894 C -0.02253 0.12292 -0.02096 0.11945 -0.01901 0.11412 C -0.01862 0.11204 -0.01836 0.10996 -0.01784 0.10787 C -0.01549 0.09792 -0.01445 0.09861 -0.01315 0.08658 C -0.01289 0.08472 -0.01133 0.07014 -0.01068 0.0676 C -0.01016 0.06528 -0.00898 0.06343 -0.00833 0.06135 C -0.00612 0.05347 -0.0043 0.0419 -0.00352 0.0338 C -0.00325 0.03079 -0.00182 0.01042 -4.16667E-7 0.00834 L 0.00365 0.00417 L -4.16667E-7 -2.59259E-6 " pathEditMode="relative" rAng="0" ptsTypes="AAAAAAAAAAAAAAAAAAAAAAAAAAAAAAAAA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16" y="-4740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988185" y="1315862"/>
            <a:ext cx="2881613" cy="2923200"/>
          </a:xfrm>
          <a:prstGeom prst="rect">
            <a:avLst/>
          </a:prstGeom>
        </p:spPr>
      </p:pic>
      <p:pic>
        <p:nvPicPr>
          <p:cNvPr id="5" name="PA_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228147" y="1315862"/>
            <a:ext cx="2881613" cy="2923200"/>
          </a:xfrm>
          <a:prstGeom prst="rect">
            <a:avLst/>
          </a:prstGeom>
        </p:spPr>
      </p:pic>
      <p:sp>
        <p:nvSpPr>
          <p:cNvPr id="6" name="PA_文本框 7"/>
          <p:cNvSpPr txBox="1"/>
          <p:nvPr>
            <p:custDataLst>
              <p:tags r:id="rId3"/>
            </p:custDataLst>
          </p:nvPr>
        </p:nvSpPr>
        <p:spPr>
          <a:xfrm>
            <a:off x="3852347" y="221872"/>
            <a:ext cx="3468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altLang="zh-CN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+mn-lt"/>
              </a:rPr>
              <a:t>Asocijacije</a:t>
            </a:r>
            <a:endParaRPr lang="en-US" altLang="zh-CN" sz="3600" b="1" dirty="0">
              <a:solidFill>
                <a:schemeClr val="tx2"/>
              </a:solidFill>
              <a:latin typeface="Arial" pitchFamily="34" charset="0"/>
              <a:cs typeface="Arial" pitchFamily="34" charset="0"/>
              <a:sym typeface="+mn-lt"/>
            </a:endParaRPr>
          </a:p>
        </p:txBody>
      </p:sp>
      <p:pic>
        <p:nvPicPr>
          <p:cNvPr id="7" name="PA_图片 4" descr="图片包含 事情&#10;&#10;已生成高可信度的说明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9204" y="954405"/>
            <a:ext cx="5715000" cy="190500"/>
          </a:xfrm>
          <a:prstGeom prst="rect">
            <a:avLst/>
          </a:prstGeom>
        </p:spPr>
      </p:pic>
      <p:pic>
        <p:nvPicPr>
          <p:cNvPr id="8" name="PA_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4204" y="3782111"/>
            <a:ext cx="4061522" cy="36502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26692" y="2623948"/>
            <a:ext cx="124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800" dirty="0" smtClean="0"/>
              <a:t>Patka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015454" y="1583264"/>
            <a:ext cx="1428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800" dirty="0" smtClean="0"/>
              <a:t>Jastuk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919406" y="1566328"/>
            <a:ext cx="124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800" dirty="0" smtClean="0"/>
              <a:t>Vjeran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097338" y="3593717"/>
            <a:ext cx="124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800" dirty="0" smtClean="0"/>
              <a:t>Lesi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159428" y="3596509"/>
            <a:ext cx="124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800" dirty="0" smtClean="0"/>
              <a:t>Jakna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2697286" y="2589749"/>
            <a:ext cx="2047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800" dirty="0" smtClean="0"/>
              <a:t>Ljubimac</a:t>
            </a:r>
            <a:endParaRPr lang="en-US" sz="28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6659644" y="4272887"/>
            <a:ext cx="2237817" cy="1442036"/>
            <a:chOff x="6453466" y="4993619"/>
            <a:chExt cx="2237817" cy="1442036"/>
          </a:xfrm>
        </p:grpSpPr>
        <p:pic>
          <p:nvPicPr>
            <p:cNvPr id="20" name="图片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53466" y="4993619"/>
              <a:ext cx="2237817" cy="144203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058025" y="540829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BA" sz="2800" b="1" dirty="0" smtClean="0">
                  <a:latin typeface="Arial" pitchFamily="34" charset="0"/>
                  <a:cs typeface="Arial" pitchFamily="34" charset="0"/>
                </a:rPr>
                <a:t>Perje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424384" y="4239062"/>
            <a:ext cx="2237817" cy="1442036"/>
            <a:chOff x="2514598" y="4959794"/>
            <a:chExt cx="2237817" cy="1442036"/>
          </a:xfrm>
        </p:grpSpPr>
        <p:pic>
          <p:nvPicPr>
            <p:cNvPr id="23" name="图片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14598" y="4959794"/>
              <a:ext cx="2237817" cy="144203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195634" y="5408290"/>
              <a:ext cx="11906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BA" sz="2800" b="1" dirty="0" smtClean="0">
                  <a:latin typeface="Arial" pitchFamily="34" charset="0"/>
                  <a:cs typeface="Arial" pitchFamily="34" charset="0"/>
                </a:rPr>
                <a:t>Pas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29126" y="5450586"/>
            <a:ext cx="7168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b="1" dirty="0" smtClean="0">
                <a:latin typeface="Arial" pitchFamily="34" charset="0"/>
                <a:cs typeface="Arial" pitchFamily="34" charset="0"/>
              </a:rPr>
              <a:t>Tvoj primjer:</a:t>
            </a:r>
          </a:p>
          <a:p>
            <a:r>
              <a:rPr lang="sr-Latn-BA" sz="2400" b="1" dirty="0" smtClean="0">
                <a:latin typeface="Arial" pitchFamily="34" charset="0"/>
                <a:cs typeface="Arial" pitchFamily="34" charset="0"/>
              </a:rPr>
              <a:t>Pokušaj sam da smisliš i zapišeš </a:t>
            </a:r>
            <a:r>
              <a:rPr lang="sr-Latn-BA" sz="2400" b="1" smtClean="0">
                <a:latin typeface="Arial" pitchFamily="34" charset="0"/>
                <a:cs typeface="Arial" pitchFamily="34" charset="0"/>
              </a:rPr>
              <a:t>tri riječi </a:t>
            </a:r>
            <a:r>
              <a:rPr lang="sr-Latn-BA" sz="2400" b="1" dirty="0" smtClean="0">
                <a:latin typeface="Arial" pitchFamily="34" charset="0"/>
                <a:cs typeface="Arial" pitchFamily="34" charset="0"/>
              </a:rPr>
              <a:t>koje su na neki način povezane.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773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4000">
        <p:blinds dir="vert"/>
      </p:transition>
    </mc:Choice>
    <mc:Fallback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3" grpId="0"/>
      <p:bldP spid="14" grpId="0"/>
      <p:bldP spid="15" grpId="0"/>
      <p:bldP spid="18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73BD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图片 4" descr="图片包含 事情, 镜子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56695"/>
            <a:ext cx="7936056" cy="7995327"/>
          </a:xfrm>
          <a:prstGeom prst="rect">
            <a:avLst/>
          </a:prstGeom>
        </p:spPr>
      </p:pic>
      <p:sp>
        <p:nvSpPr>
          <p:cNvPr id="12" name="PA_矩形 5"/>
          <p:cNvSpPr/>
          <p:nvPr>
            <p:custDataLst>
              <p:tags r:id="rId2"/>
            </p:custDataLst>
          </p:nvPr>
        </p:nvSpPr>
        <p:spPr>
          <a:xfrm>
            <a:off x="1705222" y="2662373"/>
            <a:ext cx="51620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altLang="zh-CN" sz="2400" b="1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  <a:sym typeface="+mn-lt"/>
              </a:rPr>
              <a:t>          </a:t>
            </a:r>
            <a:endParaRPr lang="sr-Latn-BA" altLang="zh-CN" sz="2400" b="1" dirty="0" smtClean="0">
              <a:solidFill>
                <a:srgbClr val="222222"/>
              </a:solidFill>
              <a:latin typeface="Arial" pitchFamily="34" charset="0"/>
              <a:cs typeface="Arial" pitchFamily="34" charset="0"/>
              <a:sym typeface="+mn-lt"/>
            </a:endParaRPr>
          </a:p>
          <a:p>
            <a:r>
              <a:rPr lang="sr-Latn-BA" altLang="zh-CN" sz="2400" b="1" dirty="0">
                <a:solidFill>
                  <a:srgbClr val="222222"/>
                </a:solidFill>
                <a:latin typeface="Arial" pitchFamily="34" charset="0"/>
                <a:cs typeface="Arial" pitchFamily="34" charset="0"/>
                <a:sym typeface="+mn-lt"/>
              </a:rPr>
              <a:t> </a:t>
            </a:r>
            <a:r>
              <a:rPr lang="sr-Latn-BA" altLang="zh-CN" sz="2400" b="1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  <a:sym typeface="+mn-lt"/>
              </a:rPr>
              <a:t>                                  </a:t>
            </a:r>
            <a:endParaRPr lang="zh-CN" altLang="en-US" sz="2400" b="1" dirty="0">
              <a:solidFill>
                <a:srgbClr val="222222"/>
              </a:solidFill>
              <a:latin typeface="Arial" pitchFamily="34" charset="0"/>
              <a:cs typeface="Arial" pitchFamily="34" charset="0"/>
              <a:sym typeface="+mn-lt"/>
            </a:endParaRPr>
          </a:p>
        </p:txBody>
      </p:sp>
      <p:pic>
        <p:nvPicPr>
          <p:cNvPr id="11" name="PA_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4642" y="2587175"/>
            <a:ext cx="5617569" cy="561756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611133" y="2776361"/>
            <a:ext cx="53501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Latn-BA" sz="2400" b="1" dirty="0">
                <a:latin typeface="Arial" pitchFamily="34" charset="0"/>
                <a:cs typeface="Arial" pitchFamily="34" charset="0"/>
              </a:rPr>
              <a:t>Sastavi rečenicu od datih riječi: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r>
              <a:rPr lang="sr-Latn-BA" sz="2400" b="1" dirty="0">
                <a:latin typeface="Arial" pitchFamily="34" charset="0"/>
                <a:cs typeface="Arial" pitchFamily="34" charset="0"/>
              </a:rPr>
              <a:t>Primjer: Djeca, </a:t>
            </a:r>
            <a:r>
              <a:rPr lang="sr-Latn-BA" sz="2400" b="1" dirty="0" smtClean="0">
                <a:latin typeface="Arial" pitchFamily="34" charset="0"/>
                <a:cs typeface="Arial" pitchFamily="34" charset="0"/>
              </a:rPr>
              <a:t>avion, panda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r>
              <a:rPr lang="sr-Latn-BA" sz="2400" b="1" dirty="0">
                <a:latin typeface="Arial" pitchFamily="34" charset="0"/>
                <a:cs typeface="Arial" pitchFamily="34" charset="0"/>
              </a:rPr>
              <a:t>Djeca s</a:t>
            </a:r>
            <a:r>
              <a:rPr lang="sr-Latn-BA" sz="2400" b="1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sr-Latn-BA" sz="2400" b="1" dirty="0">
                <a:latin typeface="Arial" pitchFamily="34" charset="0"/>
                <a:cs typeface="Arial" pitchFamily="34" charset="0"/>
              </a:rPr>
              <a:t>voze u Kinu kod pande. Panda je toliko teška da ruši avion, a djeca se smiju.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endParaRPr lang="sr-Latn-BA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sr-Latn-BA" sz="2400" b="1" dirty="0" smtClean="0">
                <a:latin typeface="Arial" pitchFamily="34" charset="0"/>
                <a:cs typeface="Arial" pitchFamily="34" charset="0"/>
              </a:rPr>
              <a:t>Tvoj primjer:</a:t>
            </a:r>
          </a:p>
          <a:p>
            <a:r>
              <a:rPr lang="sr-Latn-BA" sz="2400" b="1" dirty="0" smtClean="0">
                <a:latin typeface="Arial" pitchFamily="34" charset="0"/>
                <a:cs typeface="Arial" pitchFamily="34" charset="0"/>
              </a:rPr>
              <a:t>Djeca</a:t>
            </a:r>
            <a:r>
              <a:rPr lang="sr-Latn-BA" sz="2400" b="1" dirty="0">
                <a:latin typeface="Arial" pitchFamily="34" charset="0"/>
                <a:cs typeface="Arial" pitchFamily="34" charset="0"/>
              </a:rPr>
              <a:t>, slon, tobogan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33880" y="686853"/>
            <a:ext cx="2840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b="1" dirty="0" smtClean="0">
                <a:latin typeface="Arial" pitchFamily="34" charset="0"/>
                <a:cs typeface="Arial" pitchFamily="34" charset="0"/>
              </a:rPr>
              <a:t>Nelogične priče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6000">
        <p:blinds dir="vert"/>
      </p:transition>
    </mc:Choice>
    <mc:Fallback>
      <p:transition spd="slow" advClick="0" advTm="6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2000" accel="50000" decel="5000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1.04167E-6 -3.7037E-6 L -0.0694 -0.005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7" y="-27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_图片 4" descr="图片包含 文字, 地图&#10;&#10;已生成极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111" r="51010" b="19630"/>
          <a:stretch>
            <a:fillRect/>
          </a:stretch>
        </p:blipFill>
        <p:spPr>
          <a:xfrm>
            <a:off x="942975" y="238125"/>
            <a:ext cx="8519179" cy="6762648"/>
          </a:xfrm>
          <a:prstGeom prst="rect">
            <a:avLst/>
          </a:prstGeom>
        </p:spPr>
      </p:pic>
      <p:pic>
        <p:nvPicPr>
          <p:cNvPr id="9" name="PA_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8069" y="3703649"/>
            <a:ext cx="3565929" cy="23702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46165" y="1528727"/>
            <a:ext cx="500349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b="1" dirty="0" smtClean="0">
                <a:latin typeface="Arial" pitchFamily="34" charset="0"/>
                <a:cs typeface="Arial" pitchFamily="34" charset="0"/>
              </a:rPr>
              <a:t>Riješi rebus i </a:t>
            </a:r>
            <a:r>
              <a:rPr lang="sr-Latn-BA" sz="2400" b="1" dirty="0">
                <a:latin typeface="Arial" pitchFamily="34" charset="0"/>
                <a:cs typeface="Arial" pitchFamily="34" charset="0"/>
              </a:rPr>
              <a:t>od rješenja sastavi rečenicu.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r>
              <a:rPr lang="sr-Latn-BA" dirty="0">
                <a:latin typeface="Arial" pitchFamily="34" charset="0"/>
                <a:cs typeface="Arial" pitchFamily="34" charset="0"/>
              </a:rPr>
              <a:t> 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sr-Latn-BA" dirty="0"/>
              <a:t> </a:t>
            </a:r>
            <a:endParaRPr lang="en-US" dirty="0"/>
          </a:p>
          <a:p>
            <a:endParaRPr lang="en-US" dirty="0"/>
          </a:p>
          <a:p>
            <a:r>
              <a:rPr lang="sr-Latn-BA" dirty="0"/>
              <a:t> </a:t>
            </a:r>
            <a:endParaRPr lang="en-US" dirty="0"/>
          </a:p>
          <a:p>
            <a:r>
              <a:rPr lang="sr-Latn-BA" dirty="0"/>
              <a:t> 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33651" y="2463685"/>
            <a:ext cx="857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uprum"/>
              </a:rPr>
              <a:t>’</a:t>
            </a:r>
            <a:endParaRPr lang="en-US" sz="5400" dirty="0"/>
          </a:p>
        </p:txBody>
      </p:sp>
      <p:pic>
        <p:nvPicPr>
          <p:cNvPr id="1026" name="Picture 2" descr="Download Libra Free PNG photo images and clipart | FreePNGIm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6394" y="2504598"/>
            <a:ext cx="1199052" cy="119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392409" y="2463685"/>
            <a:ext cx="8572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uprum"/>
              </a:rPr>
              <a:t>’’</a:t>
            </a:r>
            <a:endParaRPr lang="en-US" sz="4400" dirty="0"/>
          </a:p>
          <a:p>
            <a:endParaRPr lang="en-US" sz="3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4421" y="2584180"/>
            <a:ext cx="1408280" cy="111946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730123" y="3791545"/>
            <a:ext cx="2035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__  __  __  __  __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575537" y="4343398"/>
            <a:ext cx="5453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b="1" dirty="0" smtClean="0">
                <a:latin typeface="Arial" pitchFamily="34" charset="0"/>
                <a:cs typeface="Arial" pitchFamily="34" charset="0"/>
              </a:rPr>
              <a:t>Slova imaju moć da stvaraju mnoštvo riječi koje nam služe i za igru.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57401" y="3739209"/>
            <a:ext cx="47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b="1" dirty="0">
                <a:latin typeface="Arial" pitchFamily="34" charset="0"/>
                <a:cs typeface="Arial" pitchFamily="34" charset="0"/>
              </a:rPr>
              <a:t>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33975" y="3731713"/>
            <a:ext cx="47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b="1" dirty="0" smtClean="0">
                <a:latin typeface="Arial" pitchFamily="34" charset="0"/>
                <a:cs typeface="Arial" pitchFamily="34" charset="0"/>
              </a:rPr>
              <a:t>L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02470" y="3731713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b="1" dirty="0" smtClean="0">
                <a:latin typeface="Arial" pitchFamily="34" charset="0"/>
                <a:cs typeface="Arial" pitchFamily="34" charset="0"/>
              </a:rPr>
              <a:t>V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86983" y="3732225"/>
            <a:ext cx="356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b="1" dirty="0" smtClean="0">
                <a:latin typeface="Arial" pitchFamily="34" charset="0"/>
                <a:cs typeface="Arial" pitchFamily="34" charset="0"/>
              </a:rPr>
              <a:t>O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64969" y="3731713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b="1" dirty="0" smtClean="0">
                <a:latin typeface="Arial" pitchFamily="34" charset="0"/>
                <a:cs typeface="Arial" pitchFamily="34" charset="0"/>
              </a:rPr>
              <a:t>A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8118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4000">
        <p:blinds dir="vert"/>
      </p:transition>
    </mc:Choice>
    <mc:Fallback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612 0.0243 L -0.7612 0.0243 C -0.75795 0.03194 -0.75404 0.03888 -0.75157 0.04745 C -0.74961 0.05462 -0.74818 0.06226 -0.74571 0.06875 C -0.74258 0.07638 -0.73829 0.0824 -0.7349 0.08981 C -0.7323 0.09583 -0.73034 0.10277 -0.72787 0.10879 C -0.7254 0.11458 -0.72292 0.12013 -0.72071 0.12592 C -0.71901 0.13009 -0.71797 0.13495 -0.71589 0.13865 C -0.71433 0.14143 -0.7125 0.14375 -0.7112 0.14699 C -0.70847 0.1537 -0.70404 0.16828 -0.70404 0.16828 C -0.70326 0.17314 -0.70287 0.17847 -0.70157 0.1831 C -0.69935 0.19074 -0.69623 0.19375 -0.69323 0.2 C -0.69193 0.20254 -0.69115 0.20601 -0.68985 0.20833 C -0.68881 0.21018 -0.68737 0.21111 -0.68633 0.21273 C -0.66003 0.24652 -0.69011 0.20995 -0.66967 0.23171 C -0.66055 0.24143 -0.66875 0.23564 -0.66133 0.24027 C -0.66003 0.24166 -0.65899 0.24328 -0.65769 0.24444 C -0.65547 0.24629 -0.653 0.24722 -0.65053 0.24861 C -0.64245 0.25347 -0.64818 0.25069 -0.63269 0.253 C -0.62592 0.25208 -0.61914 0.25231 -0.6125 0.25069 C -0.61003 0.25023 -0.60287 0.24675 -0.59935 0.24444 C -0.5974 0.24305 -0.59532 0.24212 -0.59336 0.24027 C -0.59167 0.23842 -0.59037 0.23564 -0.58868 0.23379 C -0.58555 0.23055 -0.58204 0.22916 -0.57917 0.22546 C -0.57006 0.21319 -0.57878 0.22407 -0.56967 0.21481 C -0.56836 0.21342 -0.56732 0.21157 -0.56602 0.21064 C -0.56381 0.20856 -0.56003 0.20763 -0.55769 0.20625 C -0.55573 0.20509 -0.55365 0.20393 -0.5517 0.20208 C -0.55 0.20046 -0.5487 0.19745 -0.54701 0.1956 C -0.54519 0.19398 -0.54297 0.19328 -0.54102 0.19143 C -0.53894 0.18958 -0.53711 0.18703 -0.53503 0.18518 C -0.53321 0.18333 -0.53112 0.1824 -0.52917 0.18078 C -0.52748 0.17962 -0.52592 0.17824 -0.52435 0.17662 C -0.52318 0.17546 -0.52214 0.17337 -0.52084 0.17245 C -0.51849 0.1706 -0.51602 0.16967 -0.51368 0.16828 L -0.50651 0.16388 C -0.50313 0.16203 -0.50196 0.16111 -0.49818 0.15972 C -0.4836 0.15462 -0.4974 0.16041 -0.48633 0.15555 C -0.47123 0.15625 -0.45235 0.15625 -0.43633 0.15972 C -0.43438 0.16018 -0.42774 0.16273 -0.42553 0.16388 C -0.42318 0.16527 -0.42084 0.16666 -0.41849 0.16828 L -0.41485 0.17037 C -0.41368 0.17175 -0.41263 0.17361 -0.41133 0.17453 C -0.40977 0.17569 -0.40808 0.17592 -0.40651 0.17662 C -0.40417 0.178 -0.40183 0.17939 -0.39935 0.18078 C -0.39818 0.18171 -0.39688 0.18171 -0.39584 0.1831 C -0.39258 0.1868 -0.39232 0.18796 -0.38868 0.18935 C -0.38204 0.19189 -0.37513 0.19259 -0.36849 0.19351 C -0.3625 0.19282 -0.35651 0.19259 -0.35053 0.19143 C -0.34896 0.1912 -0.3474 0.19027 -0.34584 0.18935 C -0.34336 0.18819 -0.33868 0.18518 -0.33868 0.18518 C -0.3375 0.1831 -0.33646 0.18055 -0.33516 0.1787 C -0.32487 0.16574 -0.33607 0.18912 -0.32084 0.1618 C -0.31849 0.15763 -0.31654 0.15254 -0.31368 0.14907 C -0.3125 0.14768 -0.3112 0.14652 -0.31016 0.1449 C -0.30886 0.14305 -0.30756 0.14097 -0.30651 0.13865 C -0.30482 0.13449 -0.30417 0.1287 -0.30183 0.12592 L -0.29467 0.11736 C -0.29349 0.11597 -0.29245 0.11388 -0.29102 0.11319 L -0.28386 0.10879 L -0.28034 0.10671 C -0.27539 0.10763 -0.25573 0.11018 -0.24818 0.11527 C -0.24024 0.1206 -0.23295 0.13449 -0.22683 0.14282 C -0.22513 0.1449 -0.22344 0.14652 -0.22201 0.14907 C -0.2198 0.153 -0.21836 0.1581 -0.21602 0.1618 C -0.21433 0.16458 -0.21211 0.16597 -0.21016 0.16828 C -0.20534 0.17361 -0.20092 0.18055 -0.19584 0.18518 C -0.19428 0.18657 -0.19258 0.18773 -0.19102 0.18935 C -0.18933 0.1912 -0.18803 0.19375 -0.18633 0.1956 C -0.18477 0.19745 -0.18308 0.19837 -0.18151 0.2 C -0.17904 0.20254 -0.17696 0.20625 -0.17435 0.20833 C -0.1698 0.21203 -0.16459 0.21296 -0.16016 0.21689 C -0.15391 0.22245 -0.15704 0.22037 -0.15066 0.22314 C -0.14284 0.22245 -0.12579 0.22199 -0.11602 0.21898 C -0.1125 0.21805 -0.10886 0.21643 -0.10534 0.21481 C -0.09714 0.21064 -0.09297 0.20694 -0.08516 0.20208 C -0.08034 0.19907 -0.07566 0.19652 -0.07084 0.19351 C -0.0586 0.18634 -0.06849 0.19328 -0.05769 0.1831 C -0.05378 0.17939 -0.04896 0.178 -0.04584 0.17245 C -0.04271 0.16666 -0.03985 0.16041 -0.03633 0.15555 C -0.03047 0.14699 -0.02592 0.1412 -0.02084 0.13009 C -0.01928 0.12662 -0.01745 0.12314 -0.01602 0.11944 C -0.00977 0.10277 -0.01797 0.11851 -0.01016 0.10462 C -0.00834 0.09166 -0.01003 0.09976 -0.00534 0.08773 C -0.00378 0.08356 -0.003 0.07777 -0.00066 0.075 C 0.00807 0.06458 -0.00287 0.07731 0.00768 0.06643 C 0.00898 0.06527 0.01002 0.06342 0.01132 0.06226 C 0.01354 0.06041 0.01849 0.0581 0.01849 0.0581 C 0.02474 0.05879 0.03112 0.05902 0.0375 0.06018 C 0.04322 0.06111 0.0427 0.06388 0.04817 0.06875 C 0.04934 0.06967 0.05065 0.0699 0.05182 0.07083 C 0.05338 0.07199 0.05494 0.07361 0.05651 0.075 C 0.05898 0.07916 0.06054 0.08587 0.06367 0.08773 C 0.06888 0.09074 0.06614 0.08888 0.072 0.09398 C 0.07461 0.10092 0.07291 0.10046 0.07565 0.10046 L 0.07565 0.10046 " pathEditMode="relative" ptsTypes="AAAAAAAAAAAAAAAAAAAAAAAAAAAAAAAAAAAAAAAAAAAAAAAAAAAAAAAAAAAAAAAAAAAAAAAAAAAAAAAAAAAAAAAAAAAAAAAA">
                                      <p:cBhvr>
                                        <p:cTn id="14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图片 4" descr="图片包含 文字, 地图&#10;&#10;已生成极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704"/>
          <a:stretch>
            <a:fillRect/>
          </a:stretch>
        </p:blipFill>
        <p:spPr>
          <a:xfrm>
            <a:off x="2019299" y="1195177"/>
            <a:ext cx="8833899" cy="5130800"/>
          </a:xfrm>
          <a:prstGeom prst="rect">
            <a:avLst/>
          </a:prstGeom>
        </p:spPr>
      </p:pic>
      <p:sp>
        <p:nvSpPr>
          <p:cNvPr id="6" name="PA_文本框 5"/>
          <p:cNvSpPr txBox="1"/>
          <p:nvPr>
            <p:custDataLst>
              <p:tags r:id="rId2"/>
            </p:custDataLst>
          </p:nvPr>
        </p:nvSpPr>
        <p:spPr>
          <a:xfrm>
            <a:off x="2777234" y="2240128"/>
            <a:ext cx="6127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altLang="zh-CN" sz="2800" b="1" dirty="0" smtClean="0">
                <a:latin typeface="Arial" pitchFamily="34" charset="0"/>
                <a:cs typeface="Arial" pitchFamily="34" charset="0"/>
                <a:sym typeface="+mn-lt"/>
              </a:rPr>
              <a:t>Z</a:t>
            </a:r>
            <a:r>
              <a:rPr lang="en-US" altLang="zh-CN" sz="2800" b="1" dirty="0" err="1" smtClean="0">
                <a:latin typeface="Arial" pitchFamily="34" charset="0"/>
                <a:cs typeface="Arial" pitchFamily="34" charset="0"/>
                <a:sym typeface="+mn-lt"/>
              </a:rPr>
              <a:t>adaci</a:t>
            </a:r>
            <a:r>
              <a:rPr lang="en-US" altLang="zh-CN" sz="2800" b="1" dirty="0" smtClean="0">
                <a:latin typeface="Arial" pitchFamily="34" charset="0"/>
                <a:cs typeface="Arial" pitchFamily="34" charset="0"/>
                <a:sym typeface="+mn-lt"/>
              </a:rPr>
              <a:t> </a:t>
            </a:r>
            <a:r>
              <a:rPr lang="en-US" altLang="zh-CN" sz="2800" b="1" dirty="0" err="1" smtClean="0">
                <a:latin typeface="Arial" pitchFamily="34" charset="0"/>
                <a:cs typeface="Arial" pitchFamily="34" charset="0"/>
                <a:sym typeface="+mn-lt"/>
              </a:rPr>
              <a:t>za</a:t>
            </a:r>
            <a:r>
              <a:rPr lang="en-US" altLang="zh-CN" sz="2800" b="1" dirty="0" smtClean="0">
                <a:latin typeface="Arial" pitchFamily="34" charset="0"/>
                <a:cs typeface="Arial" pitchFamily="34" charset="0"/>
                <a:sym typeface="+mn-lt"/>
              </a:rPr>
              <a:t> </a:t>
            </a:r>
            <a:r>
              <a:rPr lang="en-US" altLang="zh-CN" sz="2800" b="1" dirty="0" err="1" smtClean="0">
                <a:latin typeface="Arial" pitchFamily="34" charset="0"/>
                <a:cs typeface="Arial" pitchFamily="34" charset="0"/>
                <a:sym typeface="+mn-lt"/>
              </a:rPr>
              <a:t>samostalan</a:t>
            </a:r>
            <a:r>
              <a:rPr lang="en-US" altLang="zh-CN" sz="2800" b="1" dirty="0" smtClean="0">
                <a:latin typeface="Arial" pitchFamily="34" charset="0"/>
                <a:cs typeface="Arial" pitchFamily="34" charset="0"/>
                <a:sym typeface="+mn-lt"/>
              </a:rPr>
              <a:t> rad</a:t>
            </a:r>
            <a:r>
              <a:rPr lang="sr-Latn-BA" altLang="zh-CN" sz="2800" b="1" dirty="0" smtClean="0">
                <a:latin typeface="Arial" pitchFamily="34" charset="0"/>
                <a:cs typeface="Arial" pitchFamily="34" charset="0"/>
                <a:sym typeface="+mn-lt"/>
              </a:rPr>
              <a:t>:</a:t>
            </a:r>
            <a:endParaRPr lang="en-US" altLang="zh-CN" sz="2800" b="1" dirty="0">
              <a:latin typeface="Arial" pitchFamily="34" charset="0"/>
              <a:cs typeface="Arial" pitchFamily="34" charset="0"/>
              <a:sym typeface="+mn-lt"/>
            </a:endParaRPr>
          </a:p>
        </p:txBody>
      </p:sp>
      <p:sp>
        <p:nvSpPr>
          <p:cNvPr id="7" name="PA_矩形 6"/>
          <p:cNvSpPr/>
          <p:nvPr>
            <p:custDataLst>
              <p:tags r:id="rId3"/>
            </p:custDataLst>
          </p:nvPr>
        </p:nvSpPr>
        <p:spPr>
          <a:xfrm>
            <a:off x="2777234" y="3264410"/>
            <a:ext cx="69452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r-Latn-BA" altLang="zh-CN" sz="2400" b="1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  <a:sym typeface="+mn-lt"/>
              </a:rPr>
              <a:t>1. Smisli i zapiši svoje primjere za svaki</a:t>
            </a:r>
          </a:p>
          <a:p>
            <a:pPr>
              <a:lnSpc>
                <a:spcPct val="150000"/>
              </a:lnSpc>
            </a:pPr>
            <a:r>
              <a:rPr lang="sr-Latn-BA" altLang="zh-CN" sz="2400" b="1" dirty="0">
                <a:solidFill>
                  <a:srgbClr val="222222"/>
                </a:solidFill>
                <a:latin typeface="Arial" pitchFamily="34" charset="0"/>
                <a:cs typeface="Arial" pitchFamily="34" charset="0"/>
                <a:sym typeface="+mn-lt"/>
              </a:rPr>
              <a:t> </a:t>
            </a:r>
            <a:r>
              <a:rPr lang="sr-Latn-BA" altLang="zh-CN" sz="2400" b="1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  <a:sym typeface="+mn-lt"/>
              </a:rPr>
              <a:t>   zadatak. Piši pisanim slovima latinice.</a:t>
            </a:r>
          </a:p>
          <a:p>
            <a:pPr>
              <a:lnSpc>
                <a:spcPct val="150000"/>
              </a:lnSpc>
            </a:pPr>
            <a:r>
              <a:rPr lang="sr-Latn-BA" altLang="zh-CN" sz="2400" b="1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  <a:sym typeface="+mn-lt"/>
              </a:rPr>
              <a:t>2. Svoje primjere pročitaj nekome od ukućana.</a:t>
            </a:r>
            <a:endParaRPr lang="en-US" altLang="zh-CN" sz="2400" b="1" dirty="0">
              <a:solidFill>
                <a:srgbClr val="222222"/>
              </a:solidFill>
              <a:latin typeface="Arial" pitchFamily="34" charset="0"/>
              <a:cs typeface="Arial" pitchFamily="34" charset="0"/>
              <a:sym typeface="+mn-lt"/>
            </a:endParaRPr>
          </a:p>
        </p:txBody>
      </p:sp>
      <p:pic>
        <p:nvPicPr>
          <p:cNvPr id="8" name="PA_图片 7" descr="图片包含 事情&#10;&#10;已生成高可信度的说明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1164" y="112174"/>
            <a:ext cx="9275065" cy="21660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6000">
        <p:blinds dir="vert"/>
      </p:transition>
    </mc:Choice>
    <mc:Fallback>
      <p:transition spd="slow" advClick="0" advTm="6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0fuvnxs5">
      <a:majorFont>
        <a:latin typeface="Roboto"/>
        <a:ea typeface="Microsoft YaHei"/>
        <a:cs typeface=""/>
      </a:majorFont>
      <a:minorFont>
        <a:latin typeface="Roboto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258</Words>
  <Application>Microsoft Office PowerPoint</Application>
  <PresentationFormat>Custom</PresentationFormat>
  <Paragraphs>69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主题​​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Vida</dc:creator>
  <cp:lastModifiedBy>PC</cp:lastModifiedBy>
  <cp:revision>49</cp:revision>
  <dcterms:created xsi:type="dcterms:W3CDTF">2017-05-03T13:07:00Z</dcterms:created>
  <dcterms:modified xsi:type="dcterms:W3CDTF">2020-04-26T13:13:26Z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2052-10.1.0.7223</vt:lpwstr>
  </property>
</Properties>
</file>