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sr-Latn-R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Latn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Latn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Latn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685802" y="1597820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Latn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4" cy="20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 rot="5400000">
            <a:off x="1272779" y="-609600"/>
            <a:ext cx="4388644" cy="601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Latn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 rot="5400000">
            <a:off x="2874962" y="-1217613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Latn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Latn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3575052" y="204789"/>
            <a:ext cx="5111749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2"/>
          </p:nvPr>
        </p:nvSpPr>
        <p:spPr>
          <a:xfrm>
            <a:off x="457202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Latn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8" y="1151335"/>
            <a:ext cx="4041774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8" y="1631156"/>
            <a:ext cx="4041774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Latn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1" y="1200151"/>
            <a:ext cx="4038601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1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Latn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Latn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520481" y="288737"/>
            <a:ext cx="8218200" cy="4692300"/>
          </a:xfrm>
          <a:prstGeom prst="horizontalScroll">
            <a:avLst>
              <a:gd name="adj" fmla="val 5400"/>
            </a:avLst>
          </a:prstGeom>
          <a:solidFill>
            <a:srgbClr val="00FF00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857250" lvl="0" indent="-857250" algn="ctr">
              <a:buClr>
                <a:schemeClr val="lt1"/>
              </a:buClr>
              <a:buSzPts val="3600"/>
            </a:pPr>
            <a:endParaRPr lang="sr-Cyrl-RS" sz="3600" b="1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lvl="0" indent="-857250" algn="ctr">
              <a:buClr>
                <a:schemeClr val="lt1"/>
              </a:buClr>
              <a:buSzPts val="3600"/>
            </a:pPr>
            <a:endParaRPr lang="sr-Cyrl-RS" sz="3600" b="1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lvl="0" indent="-857250" algn="ctr">
              <a:buClr>
                <a:schemeClr val="lt1"/>
              </a:buClr>
              <a:buSzPts val="3600"/>
            </a:pPr>
            <a:r>
              <a:rPr lang="sr-Latn-RS" sz="36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појам</a:t>
            </a:r>
            <a:r>
              <a:rPr lang="sr-Cyrl-RS" sz="36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sr-Latn-RS" sz="36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елементи</a:t>
            </a:r>
            <a:r>
              <a:rPr lang="sr-Cyrl-RS" sz="36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Cyrl-BA" sz="36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и</a:t>
            </a:r>
            <a:r>
              <a:rPr lang="sr-Cyrl-BA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Cyrl-BA" sz="36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</a:t>
            </a:r>
            <a:r>
              <a:rPr lang="sr-Latn-R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овршина </a:t>
            </a:r>
            <a:r>
              <a:rPr lang="sr-Latn-RS" sz="36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купе</a:t>
            </a:r>
            <a:endParaRPr sz="3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0397CF-ED1B-49AB-865A-0E3CD3109B23}"/>
              </a:ext>
            </a:extLst>
          </p:cNvPr>
          <p:cNvSpPr txBox="1"/>
          <p:nvPr/>
        </p:nvSpPr>
        <p:spPr>
          <a:xfrm>
            <a:off x="2844800" y="1594945"/>
            <a:ext cx="337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6600" b="1" dirty="0">
                <a:solidFill>
                  <a:schemeClr val="bg1"/>
                </a:solidFill>
              </a:rPr>
              <a:t>КУПА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538050" y="372000"/>
            <a:ext cx="8067900" cy="5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262758" y="493650"/>
            <a:ext cx="4687614" cy="1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-Latn-RS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Права купа је обло геометријско тијело,</a:t>
            </a:r>
            <a:r>
              <a:rPr lang="sr-Cyrl-BA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настало ротацијом правоуглог троугла око једне катете.</a:t>
            </a:r>
            <a:endParaRPr sz="2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-Latn-R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-126125" y="1718834"/>
            <a:ext cx="5097517" cy="2012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Права к</a:t>
            </a:r>
            <a:r>
              <a:rPr lang="sr-Latn-RS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упа </a:t>
            </a:r>
            <a:r>
              <a:rPr lang="sr-Latn-RS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је </a:t>
            </a:r>
            <a:r>
              <a:rPr lang="sr-Cyrl-RS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обло геометријско тијело </a:t>
            </a:r>
            <a:r>
              <a:rPr lang="sr-Latn-RS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оганичена</a:t>
            </a:r>
            <a:r>
              <a:rPr lang="sr-Cyrl-RS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о </a:t>
            </a:r>
            <a:r>
              <a:rPr lang="sr-Latn-RS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једним </a:t>
            </a:r>
            <a:r>
              <a:rPr lang="sr-Latn-RS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кругом и дијелом конусне површи између тог круга и врха те површи.</a:t>
            </a:r>
            <a:endParaRPr sz="24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346841" y="3701989"/>
            <a:ext cx="4614041" cy="1143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2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Код праве купе о</a:t>
            </a:r>
            <a:r>
              <a:rPr lang="sr-Latn-RS" sz="22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са </a:t>
            </a:r>
            <a:r>
              <a:rPr lang="sr-Latn-RS" sz="2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конусне површи нормална је на раван круга и пролази кроз центар круга.</a:t>
            </a:r>
            <a:endParaRPr sz="2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662" y="663449"/>
            <a:ext cx="3626066" cy="38770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457200" y="296775"/>
            <a:ext cx="4038600" cy="429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sr-Latn-RS" u="sng" dirty="0">
                <a:solidFill>
                  <a:srgbClr val="FFFFFF"/>
                </a:solidFill>
              </a:rPr>
              <a:t>Елементи купе су:</a:t>
            </a:r>
            <a:endParaRPr u="sng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sr-Latn-RS" dirty="0">
                <a:solidFill>
                  <a:srgbClr val="FFFFFF"/>
                </a:solidFill>
              </a:rPr>
              <a:t>-висина (H)</a:t>
            </a:r>
            <a:endParaRPr sz="1800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sr-Latn-RS" dirty="0">
                <a:solidFill>
                  <a:srgbClr val="FFFFFF"/>
                </a:solidFill>
              </a:rPr>
              <a:t>-изводница(s)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sr-Latn-RS" dirty="0">
                <a:solidFill>
                  <a:srgbClr val="FFFFFF"/>
                </a:solidFill>
              </a:rPr>
              <a:t>-</a:t>
            </a:r>
            <a:r>
              <a:rPr lang="sr-Latn-RS" dirty="0" smtClean="0">
                <a:solidFill>
                  <a:srgbClr val="FFFFFF"/>
                </a:solidFill>
              </a:rPr>
              <a:t>полупречник</a:t>
            </a:r>
            <a:r>
              <a:rPr lang="en-US" dirty="0" smtClean="0">
                <a:solidFill>
                  <a:srgbClr val="FFFFFF"/>
                </a:solidFill>
              </a:rPr>
              <a:t> r </a:t>
            </a:r>
            <a:r>
              <a:rPr lang="sr-Latn-RS" dirty="0" smtClean="0">
                <a:solidFill>
                  <a:srgbClr val="FFFFFF"/>
                </a:solidFill>
              </a:rPr>
              <a:t>(r=</a:t>
            </a:r>
            <a:r>
              <a:rPr lang="en-US" dirty="0" smtClean="0">
                <a:solidFill>
                  <a:srgbClr val="FFFFFF"/>
                </a:solidFill>
              </a:rPr>
              <a:t>|</a:t>
            </a:r>
            <a:r>
              <a:rPr lang="sr-Latn-RS" dirty="0" smtClean="0">
                <a:solidFill>
                  <a:srgbClr val="FFFFFF"/>
                </a:solidFill>
              </a:rPr>
              <a:t>OB</a:t>
            </a:r>
            <a:r>
              <a:rPr lang="en-US" dirty="0" smtClean="0">
                <a:solidFill>
                  <a:srgbClr val="FFFFFF"/>
                </a:solidFill>
              </a:rPr>
              <a:t>|</a:t>
            </a:r>
            <a:r>
              <a:rPr lang="sr-Latn-RS" dirty="0" smtClean="0">
                <a:solidFill>
                  <a:srgbClr val="FFFFFF"/>
                </a:solidFill>
              </a:rPr>
              <a:t>, </a:t>
            </a:r>
            <a:r>
              <a:rPr lang="sr-Cyrl-RS" dirty="0" smtClean="0">
                <a:solidFill>
                  <a:srgbClr val="FFFFFF"/>
                </a:solidFill>
              </a:rPr>
              <a:t>а пречник је </a:t>
            </a:r>
            <a:r>
              <a:rPr lang="sr-Latn-RS" dirty="0" smtClean="0">
                <a:solidFill>
                  <a:srgbClr val="FFFFFF"/>
                </a:solidFill>
              </a:rPr>
              <a:t>2r</a:t>
            </a:r>
            <a:r>
              <a:rPr lang="sr-Cyrl-RS" dirty="0" smtClean="0">
                <a:solidFill>
                  <a:srgbClr val="FFFFFF"/>
                </a:solidFill>
              </a:rPr>
              <a:t> </a:t>
            </a:r>
            <a:r>
              <a:rPr lang="sr-Latn-RS" dirty="0" smtClean="0">
                <a:solidFill>
                  <a:srgbClr val="FFFFFF"/>
                </a:solidFill>
              </a:rPr>
              <a:t>=</a:t>
            </a:r>
            <a:r>
              <a:rPr lang="en-US" dirty="0" smtClean="0">
                <a:solidFill>
                  <a:srgbClr val="FFFFFF"/>
                </a:solidFill>
              </a:rPr>
              <a:t>|AB|</a:t>
            </a:r>
            <a:r>
              <a:rPr lang="sr-Latn-RS" dirty="0" smtClean="0">
                <a:solidFill>
                  <a:srgbClr val="FFFFFF"/>
                </a:solidFill>
              </a:rPr>
              <a:t>)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sr-Latn-RS" dirty="0">
                <a:solidFill>
                  <a:srgbClr val="FFFFFF"/>
                </a:solidFill>
              </a:rPr>
              <a:t>-оса </a:t>
            </a:r>
            <a:r>
              <a:rPr lang="sr-Latn-RS" dirty="0" smtClean="0">
                <a:solidFill>
                  <a:srgbClr val="FFFFFF"/>
                </a:solidFill>
              </a:rPr>
              <a:t>купе</a:t>
            </a:r>
            <a:r>
              <a:rPr lang="en-US" dirty="0" smtClean="0">
                <a:solidFill>
                  <a:srgbClr val="FFFFFF"/>
                </a:solidFill>
              </a:rPr>
              <a:t> ( </a:t>
            </a:r>
            <a:r>
              <a:rPr lang="sr-Cyrl-RS" dirty="0" smtClean="0">
                <a:solidFill>
                  <a:srgbClr val="FFFFFF"/>
                </a:solidFill>
              </a:rPr>
              <a:t>права ОЅ)</a:t>
            </a:r>
            <a:r>
              <a:rPr lang="sr-Latn-RS" dirty="0" smtClean="0">
                <a:solidFill>
                  <a:srgbClr val="FFFFFF"/>
                </a:solidFill>
              </a:rPr>
              <a:t> 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sr-Latn-RS" dirty="0">
                <a:solidFill>
                  <a:srgbClr val="FFFFFF"/>
                </a:solidFill>
              </a:rPr>
              <a:t>-база или основа (B)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sr-Latn-RS" dirty="0">
                <a:solidFill>
                  <a:srgbClr val="FFFFFF"/>
                </a:solidFill>
              </a:rPr>
              <a:t>-омотач(M)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584" y="468456"/>
            <a:ext cx="4286250" cy="38957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/>
        </p:nvSpPr>
        <p:spPr>
          <a:xfrm>
            <a:off x="332575" y="123825"/>
            <a:ext cx="34194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sr-Latn-RS" sz="3000" b="0" i="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</a:t>
            </a:r>
            <a:r>
              <a:rPr lang="sr-Latn-RS" sz="30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овршина купе </a:t>
            </a:r>
            <a:endParaRPr sz="3000" u="sng"/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457201" y="1200151"/>
            <a:ext cx="4038600" cy="3709306"/>
          </a:xfrm>
          <a:prstGeom prst="rect">
            <a:avLst/>
          </a:prstGeom>
          <a:solidFill>
            <a:srgbClr val="6AA84F"/>
          </a:solidFill>
          <a:ln w="9525" cap="flat" cmpd="sng">
            <a:solidFill>
              <a:srgbClr val="F3F3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sr-Latn-RS" sz="2400" dirty="0">
                <a:solidFill>
                  <a:srgbClr val="FFFFFF"/>
                </a:solidFill>
              </a:rPr>
              <a:t>Површина купе једнака је збиру површина базе и </a:t>
            </a:r>
            <a:r>
              <a:rPr lang="sr-Latn-RS" sz="2400" dirty="0" smtClean="0">
                <a:solidFill>
                  <a:srgbClr val="FFFFFF"/>
                </a:solidFill>
              </a:rPr>
              <a:t>омотача.</a:t>
            </a:r>
            <a:r>
              <a:rPr lang="sr-Latn-RS" sz="2400" dirty="0">
                <a:solidFill>
                  <a:srgbClr val="FFFFFF"/>
                </a:solidFill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</a:rPr>
              <a:t>    </a:t>
            </a: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sr-Latn-RS" dirty="0" smtClean="0">
                <a:solidFill>
                  <a:srgbClr val="FFFFFF"/>
                </a:solidFill>
              </a:rPr>
              <a:t>  </a:t>
            </a:r>
            <a:r>
              <a:rPr lang="sr-Latn-RS" sz="3200" dirty="0" smtClean="0">
                <a:solidFill>
                  <a:srgbClr val="FFFFFF"/>
                </a:solidFill>
              </a:rPr>
              <a:t>P =</a:t>
            </a:r>
            <a:r>
              <a:rPr lang="sr-Cyrl-BA" sz="3200" dirty="0" smtClean="0">
                <a:solidFill>
                  <a:srgbClr val="FFFFFF"/>
                </a:solidFill>
              </a:rPr>
              <a:t> </a:t>
            </a:r>
            <a:r>
              <a:rPr lang="sr-Latn-RS" sz="3200" dirty="0" smtClean="0">
                <a:solidFill>
                  <a:srgbClr val="FFFFFF"/>
                </a:solidFill>
              </a:rPr>
              <a:t>B + M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sr-Latn-RS" dirty="0" smtClean="0">
                <a:solidFill>
                  <a:srgbClr val="FFFFFF"/>
                </a:solidFill>
              </a:rPr>
              <a:t>   B =</a:t>
            </a:r>
            <a:r>
              <a:rPr lang="sr-Cyrl-BA" dirty="0" smtClean="0">
                <a:solidFill>
                  <a:srgbClr val="FFFFFF"/>
                </a:solidFill>
              </a:rPr>
              <a:t> </a:t>
            </a:r>
            <a:r>
              <a:rPr lang="sr-Latn-RS" dirty="0">
                <a:solidFill>
                  <a:srgbClr val="FFFFFF"/>
                </a:solidFill>
              </a:rPr>
              <a:t>r²</a:t>
            </a:r>
            <a:r>
              <a:rPr lang="el-GR" dirty="0">
                <a:solidFill>
                  <a:srgbClr val="FFFFFF"/>
                </a:solidFill>
              </a:rPr>
              <a:t>π</a:t>
            </a:r>
            <a:r>
              <a:rPr lang="sr-Latn-RS" dirty="0">
                <a:solidFill>
                  <a:srgbClr val="FFFFFF"/>
                </a:solidFill>
              </a:rPr>
              <a:t>  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2400" dirty="0">
              <a:solidFill>
                <a:srgbClr val="FFFFFF"/>
              </a:solidFill>
            </a:endParaRPr>
          </a:p>
        </p:txBody>
      </p:sp>
      <p:pic>
        <p:nvPicPr>
          <p:cNvPr id="111" name="Google Shape;11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8200" y="1200150"/>
            <a:ext cx="4343401" cy="247922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6"/>
          <p:cNvSpPr txBox="1"/>
          <p:nvPr/>
        </p:nvSpPr>
        <p:spPr>
          <a:xfrm>
            <a:off x="655717" y="2993572"/>
            <a:ext cx="1314597" cy="468084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2585850" y="2454200"/>
            <a:ext cx="12225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596157" y="3598506"/>
            <a:ext cx="2484600" cy="625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 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Pi =          =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6" name="Google Shape;116;p16"/>
          <p:cNvCxnSpPr/>
          <p:nvPr/>
        </p:nvCxnSpPr>
        <p:spPr>
          <a:xfrm rot="10800000" flipH="1">
            <a:off x="1704635" y="3891542"/>
            <a:ext cx="498300" cy="63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" name="Google Shape;117;p16"/>
          <p:cNvSpPr txBox="1"/>
          <p:nvPr/>
        </p:nvSpPr>
        <p:spPr>
          <a:xfrm>
            <a:off x="1769950" y="3555750"/>
            <a:ext cx="4983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l∙s</a:t>
            </a:r>
            <a:endParaRPr sz="18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1815537" y="3820885"/>
            <a:ext cx="361604" cy="3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sr-Latn-RS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9" name="Google Shape;119;p16"/>
          <p:cNvCxnSpPr/>
          <p:nvPr/>
        </p:nvCxnSpPr>
        <p:spPr>
          <a:xfrm>
            <a:off x="2578165" y="3871386"/>
            <a:ext cx="5643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0" name="Google Shape;120;p16"/>
          <p:cNvSpPr txBox="1"/>
          <p:nvPr/>
        </p:nvSpPr>
        <p:spPr>
          <a:xfrm>
            <a:off x="2510953" y="3403515"/>
            <a:ext cx="961589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r-Latn-RS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2  </a:t>
            </a:r>
            <a:r>
              <a:rPr lang="sr-Latn-RS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l-GR" sz="2000" dirty="0" smtClean="0">
                <a:solidFill>
                  <a:srgbClr val="FFFFFF"/>
                </a:solidFill>
              </a:rPr>
              <a:t>π</a:t>
            </a:r>
            <a:r>
              <a:rPr lang="sr-Latn-RS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2664520" y="3797963"/>
            <a:ext cx="3573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2" name="Google Shape;122;p16"/>
          <p:cNvCxnSpPr/>
          <p:nvPr/>
        </p:nvCxnSpPr>
        <p:spPr>
          <a:xfrm flipH="1">
            <a:off x="2665250" y="3878296"/>
            <a:ext cx="216300" cy="2352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Google Shape;123;p16"/>
          <p:cNvCxnSpPr/>
          <p:nvPr/>
        </p:nvCxnSpPr>
        <p:spPr>
          <a:xfrm flipH="1">
            <a:off x="2577982" y="3555701"/>
            <a:ext cx="216300" cy="2352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4" name="Google Shape;124;p16"/>
          <p:cNvSpPr txBox="1"/>
          <p:nvPr/>
        </p:nvSpPr>
        <p:spPr>
          <a:xfrm>
            <a:off x="678854" y="4193594"/>
            <a:ext cx="1520060" cy="573600"/>
          </a:xfrm>
          <a:prstGeom prst="rect">
            <a:avLst/>
          </a:prstGeom>
          <a:solidFill>
            <a:srgbClr val="6AA84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ts val="1100"/>
            </a:pPr>
            <a:r>
              <a:rPr lang="sr-Latn-R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</a:t>
            </a:r>
            <a:r>
              <a:rPr lang="sr-Cyrl-BA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l-GR" sz="2800" dirty="0">
                <a:solidFill>
                  <a:srgbClr val="FFFFFF"/>
                </a:solidFill>
              </a:rPr>
              <a:t>π</a:t>
            </a:r>
            <a:r>
              <a:rPr lang="sr-Latn-R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6"/>
          <p:cNvSpPr txBox="1"/>
          <p:nvPr/>
        </p:nvSpPr>
        <p:spPr>
          <a:xfrm>
            <a:off x="6356500" y="3347550"/>
            <a:ext cx="207000" cy="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i="1" dirty="0">
                <a:latin typeface="Calibri"/>
                <a:ea typeface="Calibri"/>
                <a:cs typeface="Calibri"/>
                <a:sym typeface="Calibri"/>
              </a:rPr>
              <a:t>l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182E2A-F4CD-41AD-881E-604AF4859CD9}"/>
              </a:ext>
            </a:extLst>
          </p:cNvPr>
          <p:cNvSpPr txBox="1"/>
          <p:nvPr/>
        </p:nvSpPr>
        <p:spPr>
          <a:xfrm>
            <a:off x="4920345" y="4354287"/>
            <a:ext cx="238397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</a:t>
            </a:r>
            <a:r>
              <a:rPr lang="sr-Latn-RS" sz="2800" b="1" dirty="0" smtClean="0">
                <a:solidFill>
                  <a:schemeClr val="bg1"/>
                </a:solidFill>
              </a:rPr>
              <a:t> </a:t>
            </a:r>
            <a:r>
              <a:rPr lang="sr-Latn-BA" sz="2800" b="1" dirty="0" smtClean="0">
                <a:solidFill>
                  <a:schemeClr val="bg1"/>
                </a:solidFill>
              </a:rPr>
              <a:t>=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r </a:t>
            </a:r>
            <a:r>
              <a:rPr lang="el-GR" sz="2800" b="1" dirty="0">
                <a:solidFill>
                  <a:srgbClr val="FFFFFF"/>
                </a:solidFill>
              </a:rPr>
              <a:t>π</a:t>
            </a:r>
            <a:r>
              <a:rPr lang="en-US" sz="2800" b="1" dirty="0" smtClean="0">
                <a:solidFill>
                  <a:srgbClr val="FFFFFF"/>
                </a:solidFill>
              </a:rPr>
              <a:t>(r</a:t>
            </a:r>
            <a:r>
              <a:rPr lang="sr-Latn-R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+</a:t>
            </a:r>
            <a:r>
              <a:rPr lang="sr-Latn-R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s</a:t>
            </a:r>
            <a:r>
              <a:rPr lang="en-US" sz="2800" b="1" dirty="0">
                <a:solidFill>
                  <a:srgbClr val="FFFFFF"/>
                </a:solidFill>
              </a:rPr>
              <a:t>)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4815236" y="3788784"/>
            <a:ext cx="4100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800" dirty="0" smtClean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P =</a:t>
            </a:r>
            <a:r>
              <a:rPr lang="sr-Cyrl-BA" sz="2800" dirty="0" smtClean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sr-Latn-RS" sz="2800" dirty="0" smtClean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B + M</a:t>
            </a:r>
            <a:r>
              <a:rPr lang="sr-Latn-RS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r²</a:t>
            </a:r>
            <a:r>
              <a:rPr lang="el-GR" sz="2800" dirty="0" smtClean="0">
                <a:solidFill>
                  <a:srgbClr val="FFFFFF"/>
                </a:solidFill>
              </a:rPr>
              <a:t>π </a:t>
            </a:r>
            <a:r>
              <a:rPr lang="sr-Latn-R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 r</a:t>
            </a:r>
            <a:r>
              <a:rPr lang="el-GR" sz="2800" dirty="0" smtClean="0">
                <a:solidFill>
                  <a:srgbClr val="FFFFFF"/>
                </a:solidFill>
              </a:rPr>
              <a:t>π</a:t>
            </a:r>
            <a:r>
              <a:rPr lang="sr-Latn-R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/>
          <p:nvPr/>
        </p:nvSpPr>
        <p:spPr>
          <a:xfrm>
            <a:off x="295371" y="126124"/>
            <a:ext cx="8627911" cy="477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100"/>
            </a:pPr>
            <a:r>
              <a:rPr lang="sr-Cyrl-RS" sz="2400" b="1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  </a:t>
            </a:r>
            <a:r>
              <a:rPr lang="sr-Cyrl-RS" sz="2400" b="1" u="sng" dirty="0" smtClean="0">
                <a:solidFill>
                  <a:srgbClr val="FFFFFF"/>
                </a:solidFill>
              </a:rPr>
              <a:t>ПРИМЈЕР 1.</a:t>
            </a:r>
            <a:r>
              <a:rPr lang="sr-Cyrl-RS" sz="2400" b="1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  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100"/>
            </a:pPr>
            <a:r>
              <a:rPr lang="sr-Latn-RS" sz="2400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Израчунај </a:t>
            </a:r>
            <a:r>
              <a:rPr lang="sr-Latn-RS" sz="2400" dirty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површину купе ако је </a:t>
            </a:r>
            <a:r>
              <a:rPr lang="sr-Latn-RS" sz="2400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полупречник базе r</a:t>
            </a:r>
            <a:r>
              <a:rPr lang="sr-Cyrl-RS" sz="2400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8cm </a:t>
            </a:r>
            <a:endParaRPr lang="sr-Cyrl-RS" sz="2400" dirty="0" smtClean="0">
              <a:solidFill>
                <a:srgbClr val="FFFFFF"/>
              </a:solidFill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и </a:t>
            </a:r>
            <a:r>
              <a:rPr lang="sr-Latn-RS" sz="2400" dirty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изводница </a:t>
            </a:r>
            <a:r>
              <a:rPr lang="sr-Latn-RS" sz="2400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s</a:t>
            </a:r>
            <a:r>
              <a:rPr lang="sr-Cyrl-RS" sz="2400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15cm</a:t>
            </a:r>
            <a:r>
              <a:rPr lang="sr-Latn-RS" sz="2400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.</a:t>
            </a:r>
            <a:endParaRPr lang="sr-Cyrl-RS" sz="2400" dirty="0" smtClean="0">
              <a:solidFill>
                <a:srgbClr val="FFFFFF"/>
              </a:solidFill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100"/>
            </a:pPr>
            <a:r>
              <a:rPr lang="sr-Cyrl-RS" sz="2400" u="sng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Рјешење</a:t>
            </a:r>
            <a:r>
              <a:rPr lang="sr-Cyrl-RS" sz="2400" dirty="0" smtClean="0">
                <a:solidFill>
                  <a:srgbClr val="FFFFFF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                 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 r²</a:t>
            </a:r>
            <a:r>
              <a:rPr lang="el-GR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π</a:t>
            </a:r>
            <a:endParaRPr sz="2000" u="sng" dirty="0">
              <a:solidFill>
                <a:srgbClr val="FFFFFF"/>
              </a:solidFill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r=</a:t>
            </a:r>
            <a:r>
              <a:rPr lang="sr-Cyrl-BA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8cm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             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(8cm)²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sr-Latn-RS" sz="2400" u="sng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s=</a:t>
            </a:r>
            <a:r>
              <a:rPr lang="sr-Cyrl-BA" sz="2400" u="sng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u="sng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15cm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           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B= 64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cm²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P=</a:t>
            </a:r>
            <a:r>
              <a:rPr lang="sr-Cyrl-BA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endParaRPr lang="sr-Cyrl-RS" sz="24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P= B+M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 r²</a:t>
            </a:r>
            <a:r>
              <a:rPr lang="el-GR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π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           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8cm∙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∙15cm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120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cm²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7"/>
          <p:cNvSpPr txBox="1"/>
          <p:nvPr/>
        </p:nvSpPr>
        <p:spPr>
          <a:xfrm>
            <a:off x="5378600" y="3405351"/>
            <a:ext cx="3498000" cy="153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5181100" y="4889625"/>
            <a:ext cx="4438200" cy="3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4771" y="1219200"/>
            <a:ext cx="2879835" cy="2091558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7"/>
          <p:cNvSpPr txBox="1"/>
          <p:nvPr/>
        </p:nvSpPr>
        <p:spPr>
          <a:xfrm>
            <a:off x="2694281" y="2538259"/>
            <a:ext cx="1542000" cy="3762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5918061" y="4437012"/>
            <a:ext cx="1701938" cy="355706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7"/>
          <p:cNvSpPr txBox="1"/>
          <p:nvPr/>
        </p:nvSpPr>
        <p:spPr>
          <a:xfrm>
            <a:off x="2628684" y="4193027"/>
            <a:ext cx="1764639" cy="3762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96303" y="3553768"/>
            <a:ext cx="1478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B+M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906814" y="4004442"/>
            <a:ext cx="29159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P=64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cm²+120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cm²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16773" y="4374122"/>
            <a:ext cx="18083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P=184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cm²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/>
        </p:nvSpPr>
        <p:spPr>
          <a:xfrm>
            <a:off x="1447800" y="274637"/>
            <a:ext cx="124777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/>
          </a:p>
        </p:txBody>
      </p:sp>
      <p:sp>
        <p:nvSpPr>
          <p:cNvPr id="144" name="Google Shape;144;p18"/>
          <p:cNvSpPr txBox="1"/>
          <p:nvPr/>
        </p:nvSpPr>
        <p:spPr>
          <a:xfrm>
            <a:off x="188050" y="0"/>
            <a:ext cx="86886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u="sng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ПРИМЈЕР  2.</a:t>
            </a:r>
            <a:endParaRPr sz="2400" u="sng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8"/>
          <p:cNvSpPr txBox="1"/>
          <p:nvPr/>
        </p:nvSpPr>
        <p:spPr>
          <a:xfrm>
            <a:off x="168166" y="452977"/>
            <a:ext cx="8975834" cy="619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Обим базе купе је 6</a:t>
            </a:r>
            <a:r>
              <a:rPr lang="el-GR" sz="2400" dirty="0">
                <a:solidFill>
                  <a:srgbClr val="FFFFFF"/>
                </a:solidFill>
              </a:rPr>
              <a:t>π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cm,</a:t>
            </a:r>
            <a:r>
              <a:rPr lang="sr-Cyrl-BA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а висина 4cm.</a:t>
            </a:r>
            <a:r>
              <a:rPr lang="sr-Cyrl-BA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Израчунај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п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овршину купе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8"/>
          <p:cNvSpPr txBox="1"/>
          <p:nvPr/>
        </p:nvSpPr>
        <p:spPr>
          <a:xfrm>
            <a:off x="262190" y="945932"/>
            <a:ext cx="2123658" cy="2669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r-Cyrl-RS" sz="2400" u="sng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Рјешење</a:t>
            </a:r>
            <a:endParaRPr lang="sr-Latn-RS" sz="2400" u="sng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l-GR" sz="2400" dirty="0">
                <a:solidFill>
                  <a:srgbClr val="FFFFFF"/>
                </a:solidFill>
              </a:rPr>
              <a:t>π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u="sng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sr-Cyrl-RS" sz="2400" u="sng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u="sng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u="sng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u="sng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4cm            </a:t>
            </a:r>
            <a:endParaRPr sz="2400" u="sng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 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?,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 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 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B+M</a:t>
            </a:r>
            <a:endParaRPr lang="sr-Cyrl-RS" sz="24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r²</a:t>
            </a:r>
            <a:r>
              <a:rPr lang="el-GR" sz="2400" dirty="0" smtClean="0">
                <a:solidFill>
                  <a:srgbClr val="FFFFFF"/>
                </a:solidFill>
              </a:rPr>
              <a:t>π </a:t>
            </a:r>
            <a:endParaRPr lang="sr-Latn-RS" sz="2400" dirty="0" smtClean="0">
              <a:solidFill>
                <a:srgbClr val="FFFFFF"/>
              </a:solidFill>
            </a:endParaRPr>
          </a:p>
          <a:p>
            <a:pPr lvl="0"/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lang="sr-Latn-RS" sz="2400" dirty="0" smtClean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189187" y="3660721"/>
            <a:ext cx="2618814" cy="8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2r</a:t>
            </a:r>
            <a:r>
              <a:rPr lang="el-GR" sz="2400" dirty="0">
                <a:solidFill>
                  <a:srgbClr val="FFFFFF"/>
                </a:solidFill>
              </a:rPr>
              <a:t>π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l-GR" sz="2400" dirty="0">
                <a:solidFill>
                  <a:srgbClr val="FFFFFF"/>
                </a:solidFill>
              </a:rPr>
              <a:t>π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2r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/: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357351" y="4508938"/>
            <a:ext cx="1208690" cy="483476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3cm</a:t>
            </a:r>
            <a:endParaRPr lang="sr-Cyrl-RS" sz="24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4074" y="1026551"/>
            <a:ext cx="2901554" cy="267309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8"/>
          <p:cNvSpPr txBox="1"/>
          <p:nvPr/>
        </p:nvSpPr>
        <p:spPr>
          <a:xfrm>
            <a:off x="3372141" y="4374102"/>
            <a:ext cx="1597501" cy="5358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P=</a:t>
            </a:r>
            <a:r>
              <a:rPr lang="sr-Cyrl-BA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24</a:t>
            </a:r>
            <a:r>
              <a:rPr lang="el-GR" sz="2400" dirty="0">
                <a:solidFill>
                  <a:srgbClr val="FFFFFF"/>
                </a:solidFill>
              </a:rPr>
              <a:t>π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cm²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8"/>
          <p:cNvSpPr txBox="1"/>
          <p:nvPr/>
        </p:nvSpPr>
        <p:spPr>
          <a:xfrm>
            <a:off x="2827282" y="1344609"/>
            <a:ext cx="2617077" cy="19467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s²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H²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r²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s²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4cm)²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3cm)²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s²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16cm²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9cm²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s²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25cm²</a:t>
            </a:r>
            <a:r>
              <a:rPr lang="sr-Cyrl-BA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5cm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4797" y="3590093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P= r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r>
              <a:rPr lang="el-GR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s)</a:t>
            </a:r>
          </a:p>
          <a:p>
            <a:pPr lvl="0"/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P= 3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r>
              <a:rPr lang="el-GR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(3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5)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cm²</a:t>
            </a:r>
            <a:endParaRPr lang="en-US"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 txBox="1"/>
          <p:nvPr/>
        </p:nvSpPr>
        <p:spPr>
          <a:xfrm>
            <a:off x="1447800" y="274637"/>
            <a:ext cx="124777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/>
          </a:p>
        </p:txBody>
      </p:sp>
      <p:sp>
        <p:nvSpPr>
          <p:cNvPr id="162" name="Google Shape;162;p19"/>
          <p:cNvSpPr txBox="1"/>
          <p:nvPr/>
        </p:nvSpPr>
        <p:spPr>
          <a:xfrm>
            <a:off x="188050" y="122250"/>
            <a:ext cx="1701900" cy="6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u="sng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ПРИМЈЕР 3.</a:t>
            </a:r>
            <a:endParaRPr sz="2400" u="sng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9"/>
          <p:cNvSpPr txBox="1"/>
          <p:nvPr/>
        </p:nvSpPr>
        <p:spPr>
          <a:xfrm>
            <a:off x="260700" y="644525"/>
            <a:ext cx="8622600" cy="1100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Правоугли троугао хипотенузе c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17cm и катете а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8cm,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ротира око дуже катете.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Израчунај висину и површину купе.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u="sng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Рјешење</a:t>
            </a:r>
            <a:endParaRPr sz="2400" u="sng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9"/>
          <p:cNvSpPr txBox="1"/>
          <p:nvPr/>
        </p:nvSpPr>
        <p:spPr>
          <a:xfrm>
            <a:off x="315284" y="1758401"/>
            <a:ext cx="2219100" cy="23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17cm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u="sng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sr-Cyrl-RS" sz="2400" u="sng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u="sng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u="sng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u="sng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8cm</a:t>
            </a:r>
            <a:endParaRPr sz="2400" u="sng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B+M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9"/>
          <p:cNvSpPr txBox="1"/>
          <p:nvPr/>
        </p:nvSpPr>
        <p:spPr>
          <a:xfrm>
            <a:off x="4504470" y="2355917"/>
            <a:ext cx="1707143" cy="498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64</a:t>
            </a:r>
            <a:r>
              <a:rPr lang="el-GR" sz="2400" dirty="0">
                <a:solidFill>
                  <a:srgbClr val="FFFFFF"/>
                </a:solidFill>
              </a:rPr>
              <a:t>π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cm²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9"/>
          <p:cNvSpPr txBox="1"/>
          <p:nvPr/>
        </p:nvSpPr>
        <p:spPr>
          <a:xfrm>
            <a:off x="4415245" y="3015981"/>
            <a:ext cx="2366162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l-GR" sz="2400" dirty="0">
                <a:solidFill>
                  <a:srgbClr val="FFFFFF"/>
                </a:solidFill>
              </a:rPr>
              <a:t>π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8cm∙</a:t>
            </a:r>
            <a:r>
              <a:rPr lang="el-GR" sz="2400" dirty="0">
                <a:solidFill>
                  <a:srgbClr val="FFFFFF"/>
                </a:solidFill>
              </a:rPr>
              <a:t>π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∙17cm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9"/>
          <p:cNvSpPr txBox="1"/>
          <p:nvPr/>
        </p:nvSpPr>
        <p:spPr>
          <a:xfrm>
            <a:off x="4404167" y="3872766"/>
            <a:ext cx="1975612" cy="498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136</a:t>
            </a:r>
            <a:r>
              <a:rPr lang="el-GR" sz="2400" dirty="0">
                <a:solidFill>
                  <a:srgbClr val="FFFFFF"/>
                </a:solidFill>
              </a:rPr>
              <a:t>π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cm²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9"/>
          <p:cNvSpPr/>
          <p:nvPr/>
        </p:nvSpPr>
        <p:spPr>
          <a:xfrm>
            <a:off x="7010400" y="1954923"/>
            <a:ext cx="1622280" cy="1933609"/>
          </a:xfrm>
          <a:prstGeom prst="rtTriangle">
            <a:avLst/>
          </a:prstGeom>
          <a:solidFill>
            <a:srgbClr val="FF99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9"/>
          <p:cNvSpPr txBox="1"/>
          <p:nvPr/>
        </p:nvSpPr>
        <p:spPr>
          <a:xfrm>
            <a:off x="7730698" y="2581977"/>
            <a:ext cx="7335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1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 = s</a:t>
            </a:r>
            <a:endParaRPr sz="180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9"/>
          <p:cNvSpPr txBox="1"/>
          <p:nvPr/>
        </p:nvSpPr>
        <p:spPr>
          <a:xfrm>
            <a:off x="7414869" y="3830356"/>
            <a:ext cx="7335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1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 = r</a:t>
            </a:r>
            <a:endParaRPr sz="180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9"/>
          <p:cNvSpPr txBox="1"/>
          <p:nvPr/>
        </p:nvSpPr>
        <p:spPr>
          <a:xfrm>
            <a:off x="6389846" y="2711621"/>
            <a:ext cx="695700" cy="5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1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 = H</a:t>
            </a:r>
            <a:endParaRPr sz="1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5" name="Google Shape;175;p19"/>
          <p:cNvCxnSpPr/>
          <p:nvPr/>
        </p:nvCxnSpPr>
        <p:spPr>
          <a:xfrm>
            <a:off x="7014962" y="1431444"/>
            <a:ext cx="0" cy="28962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6" name="Google Shape;176;p19"/>
          <p:cNvSpPr/>
          <p:nvPr/>
        </p:nvSpPr>
        <p:spPr>
          <a:xfrm rot="8223057">
            <a:off x="6678733" y="1279486"/>
            <a:ext cx="705367" cy="554652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77" name="Google Shape;177;p19"/>
          <p:cNvSpPr txBox="1"/>
          <p:nvPr/>
        </p:nvSpPr>
        <p:spPr>
          <a:xfrm rot="-1774670">
            <a:off x="7160060" y="1434530"/>
            <a:ext cx="536056" cy="601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>
                <a:latin typeface="Calibri"/>
                <a:ea typeface="Calibri"/>
                <a:cs typeface="Calibri"/>
                <a:sym typeface="Calibri"/>
              </a:rPr>
              <a:t>&gt;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9"/>
          <p:cNvSpPr txBox="1"/>
          <p:nvPr/>
        </p:nvSpPr>
        <p:spPr>
          <a:xfrm rot="1936213">
            <a:off x="6620520" y="1592887"/>
            <a:ext cx="282068" cy="235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>
                <a:latin typeface="Calibri"/>
                <a:ea typeface="Calibri"/>
                <a:cs typeface="Calibri"/>
                <a:sym typeface="Calibri"/>
              </a:rPr>
              <a:t>&lt;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9"/>
          <p:cNvSpPr/>
          <p:nvPr/>
        </p:nvSpPr>
        <p:spPr>
          <a:xfrm rot="-5400000">
            <a:off x="7001736" y="3682833"/>
            <a:ext cx="212574" cy="246191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-Latn-RS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∙</a:t>
            </a:r>
            <a:endParaRPr/>
          </a:p>
        </p:txBody>
      </p:sp>
      <p:sp>
        <p:nvSpPr>
          <p:cNvPr id="181" name="Google Shape;181;p19"/>
          <p:cNvSpPr txBox="1"/>
          <p:nvPr/>
        </p:nvSpPr>
        <p:spPr>
          <a:xfrm>
            <a:off x="3145144" y="4588800"/>
            <a:ext cx="2992897" cy="5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r-Latn-RS" sz="2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 =</a:t>
            </a:r>
            <a:r>
              <a:rPr lang="sr-Cyrl-BA" sz="2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sr-Latn-RS" sz="2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64 + 136)</a:t>
            </a:r>
            <a:r>
              <a:rPr lang="el-GR" sz="2800" dirty="0">
                <a:solidFill>
                  <a:srgbClr val="FFFFFF"/>
                </a:solidFill>
              </a:rPr>
              <a:t>π</a:t>
            </a:r>
            <a:r>
              <a:rPr lang="sr-Latn-RS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cm² 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9"/>
          <p:cNvSpPr txBox="1"/>
          <p:nvPr/>
        </p:nvSpPr>
        <p:spPr>
          <a:xfrm>
            <a:off x="6705600" y="4574264"/>
            <a:ext cx="2102069" cy="56923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r-Latn-RS" sz="2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 = 200</a:t>
            </a:r>
            <a:r>
              <a:rPr lang="el-GR" sz="2800" dirty="0">
                <a:solidFill>
                  <a:srgbClr val="FFFFFF"/>
                </a:solidFill>
              </a:rPr>
              <a:t>π</a:t>
            </a:r>
            <a:r>
              <a:rPr lang="sr-Latn-RS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cm²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51132" y="1563904"/>
            <a:ext cx="1865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 r²</a:t>
            </a:r>
            <a:r>
              <a:rPr lang="el-GR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π</a:t>
            </a:r>
            <a:endParaRPr lang="en-US" sz="24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sr-Cyrl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 (8cm)²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endParaRPr lang="el-GR"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168;p19"/>
          <p:cNvSpPr txBox="1"/>
          <p:nvPr/>
        </p:nvSpPr>
        <p:spPr>
          <a:xfrm>
            <a:off x="1692166" y="1798363"/>
            <a:ext cx="2680138" cy="250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b² 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c² - a²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b² 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17cm)²- (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8cm)²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b² 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289cm²- 64cm²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b² 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225cm²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170;p19"/>
          <p:cNvSpPr txBox="1"/>
          <p:nvPr/>
        </p:nvSpPr>
        <p:spPr>
          <a:xfrm>
            <a:off x="1710926" y="3384847"/>
            <a:ext cx="1389625" cy="432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 =</a:t>
            </a:r>
            <a:r>
              <a:rPr lang="sr-Cyrl-BA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15cm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0654" y="3260136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 r²</a:t>
            </a:r>
            <a:r>
              <a:rPr lang="el-GR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π</a:t>
            </a:r>
            <a:endParaRPr lang="en-US" sz="24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6606" y="3637576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sr-Latn-R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 r</a:t>
            </a:r>
            <a:r>
              <a:rPr lang="el-GR" sz="2400" dirty="0" smtClean="0">
                <a:solidFill>
                  <a:srgbClr val="FFFFFF"/>
                </a:solidFill>
              </a:rPr>
              <a:t>π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lang="en-US"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62152" y="4582511"/>
            <a:ext cx="1811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sr-Latn-RS" sz="28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= B</a:t>
            </a:r>
            <a:r>
              <a:rPr lang="sr-Latn-RS" sz="28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sr-Latn-RS" sz="28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endParaRPr lang="en-US" sz="28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170;p19"/>
          <p:cNvSpPr txBox="1"/>
          <p:nvPr/>
        </p:nvSpPr>
        <p:spPr>
          <a:xfrm>
            <a:off x="1716181" y="4010213"/>
            <a:ext cx="2130605" cy="432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en-US" sz="24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38723" y="3974511"/>
            <a:ext cx="2100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white"/>
                </a:solidFill>
                <a:latin typeface="Calibri"/>
                <a:ea typeface="Calibri"/>
                <a:cs typeface="Calibri"/>
                <a:sym typeface="Calibri"/>
              </a:rPr>
              <a:t>H = </a:t>
            </a:r>
            <a:r>
              <a:rPr lang="sr-Latn-RS" sz="2400" dirty="0" smtClean="0">
                <a:solidFill>
                  <a:prstClr val="white"/>
                </a:solidFill>
                <a:latin typeface="Calibri"/>
                <a:ea typeface="Calibri"/>
                <a:cs typeface="Calibri"/>
                <a:sym typeface="Calibri"/>
              </a:rPr>
              <a:t>b &gt; a,   r = a</a:t>
            </a:r>
            <a:endParaRPr lang="en-US" sz="2400" dirty="0">
              <a:solidFill>
                <a:prstClr val="whit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Left-Right Arrow 36"/>
          <p:cNvSpPr/>
          <p:nvPr/>
        </p:nvSpPr>
        <p:spPr>
          <a:xfrm>
            <a:off x="2364827" y="4778424"/>
            <a:ext cx="567560" cy="192969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Left-Right Arrow 38"/>
          <p:cNvSpPr/>
          <p:nvPr/>
        </p:nvSpPr>
        <p:spPr>
          <a:xfrm>
            <a:off x="6064469" y="4806013"/>
            <a:ext cx="588580" cy="196911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"/>
          <p:cNvSpPr txBox="1">
            <a:spLocks noGrp="1"/>
          </p:cNvSpPr>
          <p:nvPr>
            <p:ph type="ctrTitle"/>
          </p:nvPr>
        </p:nvSpPr>
        <p:spPr>
          <a:xfrm>
            <a:off x="609600" y="514350"/>
            <a:ext cx="7772400" cy="1103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sr-Latn-RS" b="0" i="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Домаћа задаћа</a:t>
            </a:r>
            <a:endParaRPr sz="6600" u="sng"/>
          </a:p>
        </p:txBody>
      </p:sp>
      <p:sp>
        <p:nvSpPr>
          <p:cNvPr id="188" name="Google Shape;188;p20"/>
          <p:cNvSpPr txBox="1">
            <a:spLocks noGrp="1"/>
          </p:cNvSpPr>
          <p:nvPr>
            <p:ph type="subTitle" idx="1"/>
          </p:nvPr>
        </p:nvSpPr>
        <p:spPr>
          <a:xfrm>
            <a:off x="630621" y="1849821"/>
            <a:ext cx="7924800" cy="207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sr-Latn-RS" sz="3200" b="0" i="0" u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Збирка </a:t>
            </a:r>
            <a:r>
              <a:rPr lang="sr-Latn-RS" sz="3200" b="0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задатака</a:t>
            </a:r>
            <a:r>
              <a:rPr lang="sr-Latn-RS" dirty="0">
                <a:solidFill>
                  <a:schemeClr val="lt1"/>
                </a:solidFill>
              </a:rPr>
              <a:t>: </a:t>
            </a:r>
            <a:r>
              <a:rPr lang="sr-Latn-RS" sz="3200" b="0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стр</a:t>
            </a:r>
            <a:r>
              <a:rPr lang="sr-Latn-RS" dirty="0">
                <a:solidFill>
                  <a:schemeClr val="lt1"/>
                </a:solidFill>
              </a:rPr>
              <a:t>. </a:t>
            </a:r>
            <a:r>
              <a:rPr lang="sr-Latn-RS" sz="3200" b="0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-Latn-RS" dirty="0">
                <a:solidFill>
                  <a:schemeClr val="lt1"/>
                </a:solidFill>
              </a:rPr>
              <a:t>106-108</a:t>
            </a:r>
            <a:r>
              <a:rPr lang="sr-Latn-RS" sz="3200" b="0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sr-Latn-RS" sz="3200" b="0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задаци: </a:t>
            </a:r>
            <a:r>
              <a:rPr lang="sr-Latn-RS" dirty="0">
                <a:solidFill>
                  <a:schemeClr val="lt1"/>
                </a:solidFill>
              </a:rPr>
              <a:t>631.</a:t>
            </a:r>
            <a:r>
              <a:rPr lang="sr-Cyrl-BA" dirty="0">
                <a:solidFill>
                  <a:schemeClr val="lt1"/>
                </a:solidFill>
              </a:rPr>
              <a:t> </a:t>
            </a:r>
            <a:r>
              <a:rPr lang="sr-Latn-RS" dirty="0">
                <a:solidFill>
                  <a:schemeClr val="lt1"/>
                </a:solidFill>
              </a:rPr>
              <a:t>а)     и     в)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sr-Latn-RS" dirty="0">
                <a:solidFill>
                  <a:schemeClr val="lt1"/>
                </a:solidFill>
              </a:rPr>
              <a:t>                </a:t>
            </a:r>
            <a:r>
              <a:rPr lang="sr-Latn-RS" dirty="0" smtClean="0">
                <a:solidFill>
                  <a:schemeClr val="lt1"/>
                </a:solidFill>
              </a:rPr>
              <a:t>633.</a:t>
            </a:r>
            <a:r>
              <a:rPr lang="sr-Latn-RS" dirty="0">
                <a:solidFill>
                  <a:schemeClr val="lt1"/>
                </a:solidFill>
              </a:rPr>
              <a:t> </a:t>
            </a:r>
            <a:r>
              <a:rPr lang="sr-Latn-RS" dirty="0" smtClean="0">
                <a:solidFill>
                  <a:schemeClr val="lt1"/>
                </a:solidFill>
              </a:rPr>
              <a:t>   </a:t>
            </a:r>
            <a:r>
              <a:rPr lang="sr-Cyrl-RS" dirty="0" smtClean="0">
                <a:solidFill>
                  <a:schemeClr val="lt1"/>
                </a:solidFill>
              </a:rPr>
              <a:t>и     </a:t>
            </a:r>
            <a:r>
              <a:rPr lang="sr-Latn-RS" dirty="0" smtClean="0">
                <a:solidFill>
                  <a:schemeClr val="lt1"/>
                </a:solidFill>
              </a:rPr>
              <a:t>645</a:t>
            </a:r>
            <a:r>
              <a:rPr lang="sr-Latn-RS" dirty="0">
                <a:solidFill>
                  <a:schemeClr val="lt1"/>
                </a:solidFill>
              </a:rPr>
              <a:t>.</a:t>
            </a:r>
            <a:endParaRPr sz="3200" b="0" i="0" u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lang="sr-Cyrl-RS" sz="3600" b="0" i="0" u="none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sr-Latn-RS" sz="36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Хвала  </a:t>
            </a:r>
            <a:r>
              <a:rPr lang="sr-Latn-RS" sz="36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на пажњи!</a:t>
            </a:r>
            <a:endParaRPr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534</Words>
  <Application>Microsoft Office PowerPoint</Application>
  <PresentationFormat>On-screen Show (16:9)</PresentationFormat>
  <Paragraphs>97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Домаћа задаћа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Matilda</dc:creator>
  <cp:lastModifiedBy>xx</cp:lastModifiedBy>
  <cp:revision>11</cp:revision>
  <dcterms:modified xsi:type="dcterms:W3CDTF">2020-04-18T20:17:56Z</dcterms:modified>
</cp:coreProperties>
</file>