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tx1"/>
                </a:solidFill>
              </a:rPr>
              <a:t>Полни систем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7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Размножавање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BA" dirty="0"/>
              <a:t>Сврха размножавања је стварање потомства и продужење врсте</a:t>
            </a:r>
          </a:p>
          <a:p>
            <a:r>
              <a:rPr lang="sr-Cyrl-BA" dirty="0"/>
              <a:t>Човјек се размножава полно, путем полних органа</a:t>
            </a:r>
          </a:p>
          <a:p>
            <a:r>
              <a:rPr lang="sr-Cyrl-BA" dirty="0"/>
              <a:t>Оплођење је унутрашње као и развиће ембриона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0111" y="2503487"/>
            <a:ext cx="3371850" cy="135255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6021" y="3856037"/>
            <a:ext cx="2962275" cy="1543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92824" y="1073943"/>
            <a:ext cx="2782094" cy="27820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1708" y="3856037"/>
            <a:ext cx="2754313" cy="275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90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tx1"/>
                </a:solidFill>
              </a:rPr>
              <a:t>Систем органа за размножавање</a:t>
            </a:r>
            <a:endParaRPr lang="en-US" b="1" dirty="0">
              <a:solidFill>
                <a:schemeClr val="tx1"/>
              </a:solidFill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tx1"/>
                </a:solidFill>
              </a:rPr>
              <a:t>Полне жлијезде (гонаде)</a:t>
            </a:r>
          </a:p>
          <a:p>
            <a:r>
              <a:rPr lang="sr-Cyrl-BA" b="1" dirty="0">
                <a:solidFill>
                  <a:schemeClr val="tx1"/>
                </a:solidFill>
              </a:rPr>
              <a:t>Полне ћелије (гамети)</a:t>
            </a:r>
          </a:p>
          <a:p>
            <a:r>
              <a:rPr lang="sr-Cyrl-BA" b="1" dirty="0">
                <a:solidFill>
                  <a:schemeClr val="tx1"/>
                </a:solidFill>
              </a:rPr>
              <a:t>Одводни канали </a:t>
            </a:r>
          </a:p>
          <a:p>
            <a:r>
              <a:rPr lang="sr-Cyrl-BA" b="1" dirty="0">
                <a:solidFill>
                  <a:schemeClr val="tx1"/>
                </a:solidFill>
              </a:rPr>
              <a:t>Орган за полни однос </a:t>
            </a:r>
          </a:p>
          <a:p>
            <a:r>
              <a:rPr lang="sr-Cyrl-BA" b="1" dirty="0">
                <a:solidFill>
                  <a:schemeClr val="tx1"/>
                </a:solidFill>
              </a:rPr>
              <a:t>Додатне жлијезде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1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Мушки полни органи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BA" dirty="0"/>
              <a:t>Мокраћни мјехур </a:t>
            </a:r>
          </a:p>
          <a:p>
            <a:r>
              <a:rPr lang="sr-Cyrl-BA" dirty="0"/>
              <a:t>Сјемевод</a:t>
            </a:r>
          </a:p>
          <a:p>
            <a:r>
              <a:rPr lang="sr-Cyrl-BA" dirty="0"/>
              <a:t>Мокраћна цијев</a:t>
            </a:r>
          </a:p>
          <a:p>
            <a:r>
              <a:rPr lang="sr-Cyrl-BA" dirty="0"/>
              <a:t>Пасјеменик</a:t>
            </a:r>
          </a:p>
          <a:p>
            <a:r>
              <a:rPr lang="sr-Cyrl-BA" dirty="0"/>
              <a:t>Сјеменик</a:t>
            </a:r>
          </a:p>
          <a:p>
            <a:r>
              <a:rPr lang="sr-Cyrl-BA" dirty="0"/>
              <a:t>Мошнице </a:t>
            </a:r>
          </a:p>
          <a:p>
            <a:r>
              <a:rPr lang="sr-Cyrl-BA" dirty="0"/>
              <a:t>Простата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0112" y="1536699"/>
            <a:ext cx="5759472" cy="4964113"/>
          </a:xfrm>
        </p:spPr>
      </p:pic>
      <p:cxnSp>
        <p:nvCxnSpPr>
          <p:cNvPr id="7" name="Straight Arrow Connector 6"/>
          <p:cNvCxnSpPr/>
          <p:nvPr/>
        </p:nvCxnSpPr>
        <p:spPr>
          <a:xfrm>
            <a:off x="3700463" y="2786063"/>
            <a:ext cx="4772025" cy="85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28925" y="3214688"/>
            <a:ext cx="4386263" cy="114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67533" y="3614738"/>
            <a:ext cx="3561930" cy="773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59323" y="3977219"/>
            <a:ext cx="4898815" cy="1294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28925" y="4388644"/>
            <a:ext cx="4900613" cy="1231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28925" y="4792266"/>
            <a:ext cx="4900613" cy="244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714625" y="3614738"/>
            <a:ext cx="5838360" cy="1630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49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Мушке полне жлијезде (тестиси или сјеменици)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BA" dirty="0"/>
              <a:t>Луче мушке полне хормоне (</a:t>
            </a:r>
            <a:r>
              <a:rPr lang="sr-Cyrl-BA" b="1" dirty="0">
                <a:solidFill>
                  <a:schemeClr val="tx1"/>
                </a:solidFill>
              </a:rPr>
              <a:t>тестостерон</a:t>
            </a:r>
            <a:r>
              <a:rPr lang="sr-Cyrl-BA" dirty="0"/>
              <a:t>)</a:t>
            </a:r>
          </a:p>
          <a:p>
            <a:r>
              <a:rPr lang="sr-Cyrl-BA" dirty="0"/>
              <a:t>Стварају мушке гамете (</a:t>
            </a:r>
            <a:r>
              <a:rPr lang="sr-Cyrl-BA" b="1" dirty="0">
                <a:solidFill>
                  <a:schemeClr val="tx1"/>
                </a:solidFill>
              </a:rPr>
              <a:t>сперматозоиде</a:t>
            </a:r>
            <a:r>
              <a:rPr lang="sr-Cyrl-BA" dirty="0"/>
              <a:t>)</a:t>
            </a:r>
          </a:p>
          <a:p>
            <a:pPr marL="0" indent="0">
              <a:buNone/>
            </a:pPr>
            <a:r>
              <a:rPr lang="sr-Cyrl-BA" b="1" dirty="0"/>
              <a:t>ГРАЂА СПЕРМАТОЗОИДА</a:t>
            </a:r>
          </a:p>
          <a:p>
            <a:pPr marL="0" indent="0">
              <a:buNone/>
            </a:pPr>
            <a:r>
              <a:rPr lang="sr-Cyrl-BA" b="1" dirty="0"/>
              <a:t>Сперматозоиди су грађени од:</a:t>
            </a:r>
          </a:p>
          <a:p>
            <a:pPr marL="0" indent="0">
              <a:buNone/>
            </a:pPr>
            <a:r>
              <a:rPr lang="sr-Cyrl-BA" b="1" dirty="0"/>
              <a:t>Главе</a:t>
            </a:r>
          </a:p>
          <a:p>
            <a:pPr marL="0" indent="0">
              <a:buNone/>
            </a:pPr>
            <a:r>
              <a:rPr lang="sr-Cyrl-BA" b="1" dirty="0"/>
              <a:t>Врата </a:t>
            </a:r>
          </a:p>
          <a:p>
            <a:pPr marL="0" indent="0">
              <a:buNone/>
            </a:pPr>
            <a:r>
              <a:rPr lang="sr-Cyrl-BA" b="1" dirty="0"/>
              <a:t>Репа 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25" y="1327150"/>
            <a:ext cx="6514751" cy="454641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0460" y="4937709"/>
            <a:ext cx="3949652" cy="181383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71913" y="6386513"/>
            <a:ext cx="1214437" cy="365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врат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86350" y="6386513"/>
            <a:ext cx="1769268" cy="3650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глава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14575" y="6386513"/>
            <a:ext cx="1557338" cy="3650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реп (бич)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86544" y="1731244"/>
            <a:ext cx="1338148" cy="205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900" b="1" dirty="0" smtClean="0">
                <a:solidFill>
                  <a:schemeClr val="tx1"/>
                </a:solidFill>
              </a:rPr>
              <a:t>Сјемене цјевчице</a:t>
            </a:r>
            <a:endParaRPr lang="en-US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7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Женски полни органи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V="1">
            <a:off x="471487" y="1680632"/>
            <a:ext cx="11244261" cy="5181838"/>
          </a:xfrm>
        </p:spPr>
      </p:pic>
      <p:sp>
        <p:nvSpPr>
          <p:cNvPr id="6" name="Rectangle 5"/>
          <p:cNvSpPr/>
          <p:nvPr/>
        </p:nvSpPr>
        <p:spPr>
          <a:xfrm>
            <a:off x="8515349" y="2000242"/>
            <a:ext cx="2518521" cy="4175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јајник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5838" y="3871913"/>
            <a:ext cx="2514600" cy="6000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мокраћна бешика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700088" y="1785938"/>
            <a:ext cx="2536824" cy="1039009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јајовод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985838" y="4640390"/>
            <a:ext cx="2871787" cy="107712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мокраћна цијев</a:t>
            </a:r>
            <a:endParaRPr lang="en-US" dirty="0"/>
          </a:p>
        </p:txBody>
      </p:sp>
      <p:sp>
        <p:nvSpPr>
          <p:cNvPr id="10" name="Explosion 2 9"/>
          <p:cNvSpPr/>
          <p:nvPr/>
        </p:nvSpPr>
        <p:spPr>
          <a:xfrm>
            <a:off x="471488" y="2573066"/>
            <a:ext cx="3319510" cy="1298847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материца</a:t>
            </a:r>
            <a:endParaRPr lang="en-US" dirty="0"/>
          </a:p>
        </p:txBody>
      </p:sp>
      <p:sp>
        <p:nvSpPr>
          <p:cNvPr id="11" name="Explosion 2 10"/>
          <p:cNvSpPr/>
          <p:nvPr/>
        </p:nvSpPr>
        <p:spPr>
          <a:xfrm>
            <a:off x="985838" y="5664567"/>
            <a:ext cx="3600450" cy="1028700"/>
          </a:xfrm>
          <a:prstGeom prst="irregularSeal2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велике усне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00438" y="6424479"/>
            <a:ext cx="2486025" cy="4335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solidFill>
                  <a:schemeClr val="tx1"/>
                </a:solidFill>
              </a:rPr>
              <a:t>мале усне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Explosion 2 12"/>
          <p:cNvSpPr/>
          <p:nvPr/>
        </p:nvSpPr>
        <p:spPr>
          <a:xfrm>
            <a:off x="8841999" y="3871913"/>
            <a:ext cx="3214688" cy="9144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solidFill>
                  <a:schemeClr val="tx1"/>
                </a:solidFill>
              </a:rPr>
              <a:t>цервикс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8963025" y="4675917"/>
            <a:ext cx="2720975" cy="108569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ректум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510464" y="6150337"/>
            <a:ext cx="2590800" cy="67346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родница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5986463" y="5812363"/>
            <a:ext cx="1560136" cy="10501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отвор</a:t>
            </a:r>
          </a:p>
          <a:p>
            <a:pPr algn="ctr"/>
            <a:r>
              <a:rPr lang="sr-Cyrl-BA" dirty="0"/>
              <a:t>вагине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07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Женске полне жлијезде (јајници или овариуми)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BA" dirty="0"/>
              <a:t>Луче женске полне хормоне (</a:t>
            </a:r>
            <a:r>
              <a:rPr lang="sr-Cyrl-BA" b="1" dirty="0">
                <a:solidFill>
                  <a:schemeClr val="tx1"/>
                </a:solidFill>
              </a:rPr>
              <a:t>естроген и прогестерон</a:t>
            </a:r>
            <a:r>
              <a:rPr lang="sr-Cyrl-BA" dirty="0"/>
              <a:t>)</a:t>
            </a:r>
          </a:p>
          <a:p>
            <a:r>
              <a:rPr lang="sr-Cyrl-BA" dirty="0"/>
              <a:t>Стварају женске гамете (</a:t>
            </a:r>
            <a:r>
              <a:rPr lang="sr-Cyrl-BA" b="1" dirty="0">
                <a:solidFill>
                  <a:schemeClr val="tx1"/>
                </a:solidFill>
              </a:rPr>
              <a:t>јајне ћелије или ооците</a:t>
            </a:r>
            <a:r>
              <a:rPr lang="sr-Cyrl-BA" dirty="0"/>
              <a:t>)</a:t>
            </a:r>
          </a:p>
          <a:p>
            <a:pPr marL="0" indent="0">
              <a:buNone/>
            </a:pPr>
            <a:r>
              <a:rPr lang="sr-Cyrl-BA" dirty="0"/>
              <a:t>ЈАЈНА ЋЕЛИЈА (ООЦИТА)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3282" y="1482252"/>
            <a:ext cx="5234280" cy="5375748"/>
          </a:xfrm>
        </p:spPr>
      </p:pic>
      <p:sp>
        <p:nvSpPr>
          <p:cNvPr id="6" name="Oval 5"/>
          <p:cNvSpPr/>
          <p:nvPr/>
        </p:nvSpPr>
        <p:spPr>
          <a:xfrm>
            <a:off x="9775873" y="1633482"/>
            <a:ext cx="1625552" cy="555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ооцита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20192914">
            <a:off x="6409265" y="5865769"/>
            <a:ext cx="2972911" cy="581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примордијални фоликул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826578" y="4857752"/>
            <a:ext cx="2443162" cy="614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примарни фоликул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775873" y="3471865"/>
            <a:ext cx="2311352" cy="6858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секундарни фоликул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7651189">
            <a:off x="5223347" y="2622578"/>
            <a:ext cx="247124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жуто тијело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55" y="4263623"/>
            <a:ext cx="3040016" cy="259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97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750629-24DE-448F-B358-AE9F6B913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ЗАДАЋА: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0A8BFBA3-3770-4C30-8A6F-6063B283C84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02394012"/>
              </p:ext>
            </p:extLst>
          </p:nvPr>
        </p:nvGraphicFramePr>
        <p:xfrm>
          <a:off x="538843" y="2261507"/>
          <a:ext cx="5557156" cy="41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12">
                  <a:extLst>
                    <a:ext uri="{9D8B030D-6E8A-4147-A177-3AD203B41FA5}">
                      <a16:colId xmlns="" xmlns:a16="http://schemas.microsoft.com/office/drawing/2014/main" val="809782656"/>
                    </a:ext>
                  </a:extLst>
                </a:gridCol>
                <a:gridCol w="1882472">
                  <a:extLst>
                    <a:ext uri="{9D8B030D-6E8A-4147-A177-3AD203B41FA5}">
                      <a16:colId xmlns="" xmlns:a16="http://schemas.microsoft.com/office/drawing/2014/main" val="3573023687"/>
                    </a:ext>
                  </a:extLst>
                </a:gridCol>
                <a:gridCol w="1882472">
                  <a:extLst>
                    <a:ext uri="{9D8B030D-6E8A-4147-A177-3AD203B41FA5}">
                      <a16:colId xmlns="" xmlns:a16="http://schemas.microsoft.com/office/drawing/2014/main" val="2814952644"/>
                    </a:ext>
                  </a:extLst>
                </a:gridCol>
              </a:tblGrid>
              <a:tr h="568372">
                <a:tc gridSpan="3"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МУШКИ ПОЛНИ СИСТЕМ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4687458"/>
                  </a:ext>
                </a:extLst>
              </a:tr>
              <a:tr h="786208">
                <a:tc>
                  <a:txBody>
                    <a:bodyPr/>
                    <a:lstStyle/>
                    <a:p>
                      <a:r>
                        <a:rPr lang="sr-Cyrl-BA" dirty="0"/>
                        <a:t>Органи: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Положај у систему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Улога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4655775"/>
                  </a:ext>
                </a:extLst>
              </a:tr>
              <a:tr h="568372">
                <a:tc>
                  <a:txBody>
                    <a:bodyPr/>
                    <a:lstStyle/>
                    <a:p>
                      <a:r>
                        <a:rPr lang="sr-Cyrl-BA" dirty="0"/>
                        <a:t>Сјеменици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2232572"/>
                  </a:ext>
                </a:extLst>
              </a:tr>
              <a:tr h="568372">
                <a:tc>
                  <a:txBody>
                    <a:bodyPr/>
                    <a:lstStyle/>
                    <a:p>
                      <a:r>
                        <a:rPr lang="sr-Cyrl-BA" dirty="0"/>
                        <a:t>Пасјеменици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6473178"/>
                  </a:ext>
                </a:extLst>
              </a:tr>
              <a:tr h="568372">
                <a:tc>
                  <a:txBody>
                    <a:bodyPr/>
                    <a:lstStyle/>
                    <a:p>
                      <a:r>
                        <a:rPr lang="sr-Cyrl-BA" dirty="0"/>
                        <a:t>Сјемеводи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246811"/>
                  </a:ext>
                </a:extLst>
              </a:tr>
              <a:tr h="568372">
                <a:tc>
                  <a:txBody>
                    <a:bodyPr/>
                    <a:lstStyle/>
                    <a:p>
                      <a:r>
                        <a:rPr lang="sr-Cyrl-BA" dirty="0"/>
                        <a:t>Простата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0442482"/>
                  </a:ext>
                </a:extLst>
              </a:tr>
              <a:tr h="568372">
                <a:tc>
                  <a:txBody>
                    <a:bodyPr/>
                    <a:lstStyle/>
                    <a:p>
                      <a:r>
                        <a:rPr lang="sr-Cyrl-BA" dirty="0"/>
                        <a:t>Пенис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0601898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="" xmlns:a16="http://schemas.microsoft.com/office/drawing/2014/main" id="{2CA4CFA0-B3BC-4A33-9EDC-5683A944D45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969178797"/>
              </p:ext>
            </p:extLst>
          </p:nvPr>
        </p:nvGraphicFramePr>
        <p:xfrm>
          <a:off x="6417129" y="2261506"/>
          <a:ext cx="5232852" cy="419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284">
                  <a:extLst>
                    <a:ext uri="{9D8B030D-6E8A-4147-A177-3AD203B41FA5}">
                      <a16:colId xmlns="" xmlns:a16="http://schemas.microsoft.com/office/drawing/2014/main" val="1605901115"/>
                    </a:ext>
                  </a:extLst>
                </a:gridCol>
                <a:gridCol w="1744284">
                  <a:extLst>
                    <a:ext uri="{9D8B030D-6E8A-4147-A177-3AD203B41FA5}">
                      <a16:colId xmlns="" xmlns:a16="http://schemas.microsoft.com/office/drawing/2014/main" val="2934730464"/>
                    </a:ext>
                  </a:extLst>
                </a:gridCol>
                <a:gridCol w="1744284">
                  <a:extLst>
                    <a:ext uri="{9D8B030D-6E8A-4147-A177-3AD203B41FA5}">
                      <a16:colId xmlns="" xmlns:a16="http://schemas.microsoft.com/office/drawing/2014/main" val="4269786849"/>
                    </a:ext>
                  </a:extLst>
                </a:gridCol>
              </a:tblGrid>
              <a:tr h="699407">
                <a:tc gridSpan="3"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ЖЕНСКИ ПОЛНИ СИСТЕМ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5530940"/>
                  </a:ext>
                </a:extLst>
              </a:tr>
              <a:tr h="699407">
                <a:tc>
                  <a:txBody>
                    <a:bodyPr/>
                    <a:lstStyle/>
                    <a:p>
                      <a:r>
                        <a:rPr lang="sr-Cyrl-BA" dirty="0"/>
                        <a:t>Органи: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Положај у систему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Улога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3872489"/>
                  </a:ext>
                </a:extLst>
              </a:tr>
              <a:tr h="699407">
                <a:tc>
                  <a:txBody>
                    <a:bodyPr/>
                    <a:lstStyle/>
                    <a:p>
                      <a:r>
                        <a:rPr lang="sr-Cyrl-BA" dirty="0"/>
                        <a:t>Јајници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152432"/>
                  </a:ext>
                </a:extLst>
              </a:tr>
              <a:tr h="699407">
                <a:tc>
                  <a:txBody>
                    <a:bodyPr/>
                    <a:lstStyle/>
                    <a:p>
                      <a:r>
                        <a:rPr lang="sr-Cyrl-BA" dirty="0"/>
                        <a:t>Јајоводи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9216280"/>
                  </a:ext>
                </a:extLst>
              </a:tr>
              <a:tr h="699407">
                <a:tc>
                  <a:txBody>
                    <a:bodyPr/>
                    <a:lstStyle/>
                    <a:p>
                      <a:r>
                        <a:rPr lang="sr-Cyrl-BA" dirty="0"/>
                        <a:t>Материца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5485646"/>
                  </a:ext>
                </a:extLst>
              </a:tr>
              <a:tr h="699407">
                <a:tc>
                  <a:txBody>
                    <a:bodyPr/>
                    <a:lstStyle/>
                    <a:p>
                      <a:r>
                        <a:rPr lang="sr-Cyrl-BA" dirty="0"/>
                        <a:t>Усмина (вагина)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744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64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184</TotalTime>
  <Words>190</Words>
  <Application>Microsoft Office PowerPoint</Application>
  <PresentationFormat>Custom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Полни систем</vt:lpstr>
      <vt:lpstr>Размножавање</vt:lpstr>
      <vt:lpstr>Систем органа за размножавање</vt:lpstr>
      <vt:lpstr>Мушки полни органи</vt:lpstr>
      <vt:lpstr>Мушке полне жлијезде (тестиси или сјеменици)</vt:lpstr>
      <vt:lpstr>Женски полни органи</vt:lpstr>
      <vt:lpstr>Женске полне жлијезде (јајници или овариуми)</vt:lpstr>
      <vt:lpstr>ЗАДАЋА: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Полни систем</dc:title>
  <dc:creator>Bojana</dc:creator>
  <cp:lastModifiedBy>Aleksandra Puhalic</cp:lastModifiedBy>
  <cp:revision>20</cp:revision>
  <dcterms:created xsi:type="dcterms:W3CDTF">2020-04-20T08:59:24Z</dcterms:created>
  <dcterms:modified xsi:type="dcterms:W3CDTF">2020-04-22T09:13:16Z</dcterms:modified>
</cp:coreProperties>
</file>